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iHN3ZPvFmvWnR3I0LZtKwcEPv86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84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00" name="Google Shape;30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23" name="Google Shape;32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49" name="Google Shape;34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3" name="Google Shape;55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4" name="Google Shape;57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5" name="Google Shape;59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6" name="Google Shape;61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7" name="Google Shape;63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1" name="Google Shape;66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2" name="Google Shape;68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3" name="Google Shape;70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4" name="Google Shape;72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5" name="Google Shape;74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9" name="Google Shape;76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0" name="Google Shape;79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1" name="Google Shape;81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2" name="Google Shape;83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3" name="Google Shape;85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8" name="Google Shape;87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9" name="Google Shape;89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0" name="Google Shape;920;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1" name="Google Shape;94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2" name="Google Shape;96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2" name="Google Shape;98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74" name="Google Shape;17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01" name="Google Shape;20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25" name="Google Shape;22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51" name="Google Shape;25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74" name="Google Shape;27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4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5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7"/>
        <p:cNvGrpSpPr/>
        <p:nvPr/>
      </p:nvGrpSpPr>
      <p:grpSpPr>
        <a:xfrm>
          <a:off x="0" y="0"/>
          <a:ext cx="0" cy="0"/>
          <a:chOff x="0" y="0"/>
          <a:chExt cx="0" cy="0"/>
        </a:xfrm>
      </p:grpSpPr>
      <p:sp>
        <p:nvSpPr>
          <p:cNvPr id="28" name="Google Shape;28;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4"/>
        <p:cNvGrpSpPr/>
        <p:nvPr/>
      </p:nvGrpSpPr>
      <p:grpSpPr>
        <a:xfrm>
          <a:off x="0" y="0"/>
          <a:ext cx="0" cy="0"/>
          <a:chOff x="0" y="0"/>
          <a:chExt cx="0" cy="0"/>
        </a:xfrm>
      </p:grpSpPr>
      <p:sp>
        <p:nvSpPr>
          <p:cNvPr id="35" name="Google Shape;35;p4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4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5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1"/>
          <p:cNvSpPr>
            <a:spLocks noGrp="1"/>
          </p:cNvSpPr>
          <p:nvPr>
            <p:ph type="pic" idx="2"/>
          </p:nvPr>
        </p:nvSpPr>
        <p:spPr>
          <a:xfrm>
            <a:off x="5183188" y="987425"/>
            <a:ext cx="6172200" cy="4873625"/>
          </a:xfrm>
          <a:prstGeom prst="rect">
            <a:avLst/>
          </a:prstGeom>
          <a:noFill/>
          <a:ln>
            <a:noFill/>
          </a:ln>
        </p:spPr>
      </p:sp>
      <p:sp>
        <p:nvSpPr>
          <p:cNvPr id="68" name="Google Shape;68;p5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EAF6"/>
        </a:solidFill>
        <a:effectLst/>
      </p:bgPr>
    </p:bg>
    <p:spTree>
      <p:nvGrpSpPr>
        <p:cNvPr id="1" name="Shape 9"/>
        <p:cNvGrpSpPr/>
        <p:nvPr/>
      </p:nvGrpSpPr>
      <p:grpSpPr>
        <a:xfrm>
          <a:off x="0" y="0"/>
          <a:ext cx="0" cy="0"/>
          <a:chOff x="0" y="0"/>
          <a:chExt cx="0" cy="0"/>
        </a:xfrm>
      </p:grpSpPr>
      <p:sp>
        <p:nvSpPr>
          <p:cNvPr id="10" name="Google Shape;10;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7.png"/><Relationship Id="rId7" Type="http://schemas.openxmlformats.org/officeDocument/2006/relationships/slide" Target="slide1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slide" Target="slide9.xml"/><Relationship Id="rId5" Type="http://schemas.openxmlformats.org/officeDocument/2006/relationships/slide" Target="slide5.xml"/><Relationship Id="rId10" Type="http://schemas.openxmlformats.org/officeDocument/2006/relationships/slide" Target="slide40.xml"/><Relationship Id="rId4" Type="http://schemas.openxmlformats.org/officeDocument/2006/relationships/slide" Target="slide2.xm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11.jpg"/><Relationship Id="rId7" Type="http://schemas.openxmlformats.org/officeDocument/2006/relationships/slide" Target="slide9.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slide" Target="slide5.xml"/><Relationship Id="rId11" Type="http://schemas.openxmlformats.org/officeDocument/2006/relationships/image" Target="../media/image9.png"/><Relationship Id="rId5" Type="http://schemas.openxmlformats.org/officeDocument/2006/relationships/slide" Target="slide2.xml"/><Relationship Id="rId10"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slide" Target="slide15.xml"/></Relationships>
</file>

<file path=ppt/slides/_rels/slide12.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7.png"/><Relationship Id="rId7" Type="http://schemas.openxmlformats.org/officeDocument/2006/relationships/slide" Target="slide12.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slide" Target="slide9.xml"/><Relationship Id="rId5" Type="http://schemas.openxmlformats.org/officeDocument/2006/relationships/slide" Target="slide5.xml"/><Relationship Id="rId4" Type="http://schemas.openxmlformats.org/officeDocument/2006/relationships/slide" Target="slide2.xml"/><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40.xml"/><Relationship Id="rId3" Type="http://schemas.openxmlformats.org/officeDocument/2006/relationships/image" Target="../media/image12.jpg"/><Relationship Id="rId7" Type="http://schemas.openxmlformats.org/officeDocument/2006/relationships/slide" Target="slide9.xml"/><Relationship Id="rId12"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4.xml"/><Relationship Id="rId5" Type="http://schemas.openxmlformats.org/officeDocument/2006/relationships/slide" Target="slide2.xml"/><Relationship Id="rId10"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slide" Target="slide15.xml"/></Relationships>
</file>

<file path=ppt/slides/_rels/slide14.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7.png"/><Relationship Id="rId7" Type="http://schemas.openxmlformats.org/officeDocument/2006/relationships/slide" Target="slide1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5.xml"/><Relationship Id="rId10" Type="http://schemas.openxmlformats.org/officeDocument/2006/relationships/slide" Target="slide40.xml"/><Relationship Id="rId4" Type="http://schemas.openxmlformats.org/officeDocument/2006/relationships/slide" Target="slide2.xml"/><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40.xml"/><Relationship Id="rId3" Type="http://schemas.openxmlformats.org/officeDocument/2006/relationships/slide" Target="slide19.xml"/><Relationship Id="rId7" Type="http://schemas.openxmlformats.org/officeDocument/2006/relationships/slide" Target="slide2.xml"/><Relationship Id="rId12"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slide" Target="slide15.xml"/><Relationship Id="rId5" Type="http://schemas.openxmlformats.org/officeDocument/2006/relationships/slide" Target="slide17.xml"/><Relationship Id="rId10" Type="http://schemas.openxmlformats.org/officeDocument/2006/relationships/slide" Target="slide12.xml"/><Relationship Id="rId4" Type="http://schemas.openxmlformats.org/officeDocument/2006/relationships/slide" Target="slide18.xml"/><Relationship Id="rId9" Type="http://schemas.openxmlformats.org/officeDocument/2006/relationships/slide" Target="slide9.xml"/></Relationships>
</file>

<file path=ppt/slides/_rels/slide16.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20.xml"/><Relationship Id="rId7" Type="http://schemas.openxmlformats.org/officeDocument/2006/relationships/slide" Target="slide1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5.xml"/><Relationship Id="rId10" Type="http://schemas.openxmlformats.org/officeDocument/2006/relationships/slide" Target="slide40.xml"/><Relationship Id="rId4" Type="http://schemas.openxmlformats.org/officeDocument/2006/relationships/slide" Target="slide2.xml"/><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15.xml"/><Relationship Id="rId7" Type="http://schemas.openxmlformats.org/officeDocument/2006/relationships/slide" Target="slide1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5.xml"/><Relationship Id="rId4" Type="http://schemas.openxmlformats.org/officeDocument/2006/relationships/slide" Target="slide2.xml"/><Relationship Id="rId9" Type="http://schemas.openxmlformats.org/officeDocument/2006/relationships/slide" Target="slide40.xml"/></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15.xml"/><Relationship Id="rId7" Type="http://schemas.openxmlformats.org/officeDocument/2006/relationships/slide" Target="slide1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5.xml"/><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15.xml"/><Relationship Id="rId7" Type="http://schemas.openxmlformats.org/officeDocument/2006/relationships/slide" Target="slide1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5.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3.jpg"/><Relationship Id="rId7"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image" Target="../media/image4.png"/><Relationship Id="rId5" Type="http://schemas.openxmlformats.org/officeDocument/2006/relationships/slide" Target="slide5.xml"/><Relationship Id="rId10" Type="http://schemas.openxmlformats.org/officeDocument/2006/relationships/slide" Target="slide40.xml"/><Relationship Id="rId4" Type="http://schemas.openxmlformats.org/officeDocument/2006/relationships/slide" Target="slide2.xml"/><Relationship Id="rId9" Type="http://schemas.openxmlformats.org/officeDocument/2006/relationships/slide" Target="slide3.xml"/></Relationships>
</file>

<file path=ppt/slides/_rels/slide20.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40.xml"/><Relationship Id="rId3" Type="http://schemas.openxmlformats.org/officeDocument/2006/relationships/slide" Target="slide21.xml"/><Relationship Id="rId7" Type="http://schemas.openxmlformats.org/officeDocument/2006/relationships/slide" Target="slide2.xml"/><Relationship Id="rId12"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slide" Target="slide15.xml"/><Relationship Id="rId5" Type="http://schemas.openxmlformats.org/officeDocument/2006/relationships/slide" Target="slide23.xml"/><Relationship Id="rId10" Type="http://schemas.openxmlformats.org/officeDocument/2006/relationships/slide" Target="slide12.xml"/><Relationship Id="rId4" Type="http://schemas.openxmlformats.org/officeDocument/2006/relationships/slide" Target="slide22.xml"/><Relationship Id="rId9" Type="http://schemas.openxmlformats.org/officeDocument/2006/relationships/slide" Target="slide9.xml"/></Relationships>
</file>

<file path=ppt/slides/_rels/slide21.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25.xml"/><Relationship Id="rId7" Type="http://schemas.openxmlformats.org/officeDocument/2006/relationships/slide" Target="slide1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5.xml"/><Relationship Id="rId10" Type="http://schemas.openxmlformats.org/officeDocument/2006/relationships/slide" Target="slide40.xml"/><Relationship Id="rId4" Type="http://schemas.openxmlformats.org/officeDocument/2006/relationships/slide" Target="slide2.xml"/><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20.xml"/><Relationship Id="rId7" Type="http://schemas.openxmlformats.org/officeDocument/2006/relationships/slide" Target="slide1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5.xml"/><Relationship Id="rId10" Type="http://schemas.openxmlformats.org/officeDocument/2006/relationships/slide" Target="slide40.xml"/><Relationship Id="rId4" Type="http://schemas.openxmlformats.org/officeDocument/2006/relationships/slide" Target="slide2.xml"/><Relationship Id="rId9"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20.xml"/><Relationship Id="rId7" Type="http://schemas.openxmlformats.org/officeDocument/2006/relationships/slide" Target="slide1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5.xml"/><Relationship Id="rId10" Type="http://schemas.openxmlformats.org/officeDocument/2006/relationships/slide" Target="slide40.xml"/><Relationship Id="rId4" Type="http://schemas.openxmlformats.org/officeDocument/2006/relationships/slide" Target="slide2.xml"/><Relationship Id="rId9"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20.xml"/><Relationship Id="rId7" Type="http://schemas.openxmlformats.org/officeDocument/2006/relationships/slide" Target="slide1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5.xml"/><Relationship Id="rId10" Type="http://schemas.openxmlformats.org/officeDocument/2006/relationships/slide" Target="slide40.xml"/><Relationship Id="rId4" Type="http://schemas.openxmlformats.org/officeDocument/2006/relationships/slide" Target="slide2.xml"/><Relationship Id="rId9"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40.xml"/><Relationship Id="rId3" Type="http://schemas.openxmlformats.org/officeDocument/2006/relationships/slide" Target="slide27.xml"/><Relationship Id="rId7" Type="http://schemas.openxmlformats.org/officeDocument/2006/relationships/slide" Target="slide2.xml"/><Relationship Id="rId12"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slide" Target="slide29.xml"/><Relationship Id="rId11" Type="http://schemas.openxmlformats.org/officeDocument/2006/relationships/slide" Target="slide15.xml"/><Relationship Id="rId5" Type="http://schemas.openxmlformats.org/officeDocument/2006/relationships/slide" Target="slide28.xml"/><Relationship Id="rId10" Type="http://schemas.openxmlformats.org/officeDocument/2006/relationships/slide" Target="slide12.xml"/><Relationship Id="rId4" Type="http://schemas.openxmlformats.org/officeDocument/2006/relationships/slide" Target="slide26.xml"/><Relationship Id="rId9" Type="http://schemas.openxmlformats.org/officeDocument/2006/relationships/slide" Target="slide9.xml"/></Relationships>
</file>

<file path=ppt/slides/_rels/slide26.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30.xml"/><Relationship Id="rId7" Type="http://schemas.openxmlformats.org/officeDocument/2006/relationships/slide" Target="slide1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5.xml"/><Relationship Id="rId10" Type="http://schemas.openxmlformats.org/officeDocument/2006/relationships/slide" Target="slide40.xml"/><Relationship Id="rId4" Type="http://schemas.openxmlformats.org/officeDocument/2006/relationships/slide" Target="slide2.xml"/><Relationship Id="rId9"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25.xml"/><Relationship Id="rId7" Type="http://schemas.openxmlformats.org/officeDocument/2006/relationships/slide" Target="slide1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5.xml"/><Relationship Id="rId10" Type="http://schemas.openxmlformats.org/officeDocument/2006/relationships/slide" Target="slide40.xml"/><Relationship Id="rId4" Type="http://schemas.openxmlformats.org/officeDocument/2006/relationships/slide" Target="slide2.xml"/><Relationship Id="rId9"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25.xml"/><Relationship Id="rId7" Type="http://schemas.openxmlformats.org/officeDocument/2006/relationships/slide" Target="slide1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5.xml"/><Relationship Id="rId10" Type="http://schemas.openxmlformats.org/officeDocument/2006/relationships/slide" Target="slide40.xml"/><Relationship Id="rId4" Type="http://schemas.openxmlformats.org/officeDocument/2006/relationships/slide" Target="slide2.xml"/><Relationship Id="rId9"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25.xml"/><Relationship Id="rId7" Type="http://schemas.openxmlformats.org/officeDocument/2006/relationships/slide" Target="slide1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5.xml"/><Relationship Id="rId10" Type="http://schemas.openxmlformats.org/officeDocument/2006/relationships/slide" Target="slide40.xml"/><Relationship Id="rId4" Type="http://schemas.openxmlformats.org/officeDocument/2006/relationships/slide" Target="slide2.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7.png"/><Relationship Id="rId3" Type="http://schemas.openxmlformats.org/officeDocument/2006/relationships/image" Target="../media/image5.jpg"/><Relationship Id="rId7" Type="http://schemas.openxmlformats.org/officeDocument/2006/relationships/slide" Target="slide12.xml"/><Relationship Id="rId12"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4.xml"/><Relationship Id="rId5" Type="http://schemas.openxmlformats.org/officeDocument/2006/relationships/slide" Target="slide5.xml"/><Relationship Id="rId10" Type="http://schemas.openxmlformats.org/officeDocument/2006/relationships/image" Target="../media/image4.png"/><Relationship Id="rId4" Type="http://schemas.openxmlformats.org/officeDocument/2006/relationships/slide" Target="slide2.xml"/><Relationship Id="rId9" Type="http://schemas.openxmlformats.org/officeDocument/2006/relationships/slide" Target="slide40.xml"/></Relationships>
</file>

<file path=ppt/slides/_rels/slide30.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40.xml"/><Relationship Id="rId3" Type="http://schemas.openxmlformats.org/officeDocument/2006/relationships/slide" Target="slide32.xml"/><Relationship Id="rId7" Type="http://schemas.openxmlformats.org/officeDocument/2006/relationships/slide" Target="slide2.xml"/><Relationship Id="rId12"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slide" Target="slide15.xml"/><Relationship Id="rId5" Type="http://schemas.openxmlformats.org/officeDocument/2006/relationships/slide" Target="slide31.xml"/><Relationship Id="rId10" Type="http://schemas.openxmlformats.org/officeDocument/2006/relationships/slide" Target="slide12.xml"/><Relationship Id="rId4" Type="http://schemas.openxmlformats.org/officeDocument/2006/relationships/slide" Target="slide33.xml"/><Relationship Id="rId9" Type="http://schemas.openxmlformats.org/officeDocument/2006/relationships/slide" Target="slide9.xml"/></Relationships>
</file>

<file path=ppt/slides/_rels/slide31.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35.xml"/><Relationship Id="rId7" Type="http://schemas.openxmlformats.org/officeDocument/2006/relationships/slide" Target="slide1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5.xml"/><Relationship Id="rId10" Type="http://schemas.openxmlformats.org/officeDocument/2006/relationships/slide" Target="slide40.xml"/><Relationship Id="rId4" Type="http://schemas.openxmlformats.org/officeDocument/2006/relationships/slide" Target="slide2.xml"/><Relationship Id="rId9" Type="http://schemas.openxmlformats.org/officeDocument/2006/relationships/image" Target="../media/image4.png"/></Relationships>
</file>

<file path=ppt/slides/_rels/slide32.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30.xml"/><Relationship Id="rId7" Type="http://schemas.openxmlformats.org/officeDocument/2006/relationships/slide" Target="slide1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5.xml"/><Relationship Id="rId10" Type="http://schemas.openxmlformats.org/officeDocument/2006/relationships/slide" Target="slide40.xml"/><Relationship Id="rId4" Type="http://schemas.openxmlformats.org/officeDocument/2006/relationships/slide" Target="slide2.xml"/><Relationship Id="rId9"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30.xml"/><Relationship Id="rId7" Type="http://schemas.openxmlformats.org/officeDocument/2006/relationships/slide" Target="slide1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5.xml"/><Relationship Id="rId10" Type="http://schemas.openxmlformats.org/officeDocument/2006/relationships/slide" Target="slide40.xml"/><Relationship Id="rId4" Type="http://schemas.openxmlformats.org/officeDocument/2006/relationships/slide" Target="slide2.xml"/><Relationship Id="rId9" Type="http://schemas.openxmlformats.org/officeDocument/2006/relationships/image" Target="../media/image4.png"/></Relationships>
</file>

<file path=ppt/slides/_rels/slide34.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30.xml"/><Relationship Id="rId7" Type="http://schemas.openxmlformats.org/officeDocument/2006/relationships/slide" Target="slide12.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5.xml"/><Relationship Id="rId10" Type="http://schemas.openxmlformats.org/officeDocument/2006/relationships/slide" Target="slide40.xml"/><Relationship Id="rId4" Type="http://schemas.openxmlformats.org/officeDocument/2006/relationships/slide" Target="slide2.xml"/><Relationship Id="rId9" Type="http://schemas.openxmlformats.org/officeDocument/2006/relationships/image" Target="../media/image4.png"/></Relationships>
</file>

<file path=ppt/slides/_rels/slide35.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40.xml"/><Relationship Id="rId3" Type="http://schemas.openxmlformats.org/officeDocument/2006/relationships/slide" Target="slide38.xml"/><Relationship Id="rId7" Type="http://schemas.openxmlformats.org/officeDocument/2006/relationships/slide" Target="slide2.xml"/><Relationship Id="rId12"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slide" Target="slide39.xml"/><Relationship Id="rId11" Type="http://schemas.openxmlformats.org/officeDocument/2006/relationships/slide" Target="slide15.xml"/><Relationship Id="rId5" Type="http://schemas.openxmlformats.org/officeDocument/2006/relationships/slide" Target="slide37.xml"/><Relationship Id="rId10" Type="http://schemas.openxmlformats.org/officeDocument/2006/relationships/slide" Target="slide12.xml"/><Relationship Id="rId4" Type="http://schemas.openxmlformats.org/officeDocument/2006/relationships/slide" Target="slide36.xml"/><Relationship Id="rId9" Type="http://schemas.openxmlformats.org/officeDocument/2006/relationships/slide" Target="slide9.xml"/></Relationships>
</file>

<file path=ppt/slides/_rels/slide36.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35.xml"/><Relationship Id="rId7" Type="http://schemas.openxmlformats.org/officeDocument/2006/relationships/slide" Target="slide12.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5.xml"/><Relationship Id="rId10" Type="http://schemas.openxmlformats.org/officeDocument/2006/relationships/slide" Target="slide40.xml"/><Relationship Id="rId4" Type="http://schemas.openxmlformats.org/officeDocument/2006/relationships/slide" Target="slide2.xml"/><Relationship Id="rId9" Type="http://schemas.openxmlformats.org/officeDocument/2006/relationships/image" Target="../media/image4.png"/></Relationships>
</file>

<file path=ppt/slides/_rels/slide37.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35.xml"/><Relationship Id="rId7" Type="http://schemas.openxmlformats.org/officeDocument/2006/relationships/slide" Target="slide12.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5.xml"/><Relationship Id="rId10" Type="http://schemas.openxmlformats.org/officeDocument/2006/relationships/slide" Target="slide40.xml"/><Relationship Id="rId4" Type="http://schemas.openxmlformats.org/officeDocument/2006/relationships/slide" Target="slide2.xml"/><Relationship Id="rId9" Type="http://schemas.openxmlformats.org/officeDocument/2006/relationships/image" Target="../media/image4.png"/></Relationships>
</file>

<file path=ppt/slides/_rels/slide38.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35.xml"/><Relationship Id="rId7" Type="http://schemas.openxmlformats.org/officeDocument/2006/relationships/slide" Target="slide12.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5.xml"/><Relationship Id="rId10" Type="http://schemas.openxmlformats.org/officeDocument/2006/relationships/slide" Target="slide40.xml"/><Relationship Id="rId4" Type="http://schemas.openxmlformats.org/officeDocument/2006/relationships/slide" Target="slide2.xml"/><Relationship Id="rId9" Type="http://schemas.openxmlformats.org/officeDocument/2006/relationships/image" Target="../media/image4.png"/></Relationships>
</file>

<file path=ppt/slides/_rels/slide39.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35.xml"/><Relationship Id="rId7" Type="http://schemas.openxmlformats.org/officeDocument/2006/relationships/slide" Target="slide1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5.xml"/><Relationship Id="rId10" Type="http://schemas.openxmlformats.org/officeDocument/2006/relationships/slide" Target="slide40.xml"/><Relationship Id="rId4" Type="http://schemas.openxmlformats.org/officeDocument/2006/relationships/slide" Target="slide2.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7.png"/><Relationship Id="rId7" Type="http://schemas.openxmlformats.org/officeDocument/2006/relationships/slide" Target="slide1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5.xml"/><Relationship Id="rId10" Type="http://schemas.openxmlformats.org/officeDocument/2006/relationships/image" Target="../media/image4.png"/><Relationship Id="rId4" Type="http://schemas.openxmlformats.org/officeDocument/2006/relationships/slide" Target="slide2.xml"/><Relationship Id="rId9" Type="http://schemas.openxmlformats.org/officeDocument/2006/relationships/slide" Target="slide40.xml"/></Relationships>
</file>

<file path=ppt/slides/_rels/slide40.xml.rels><?xml version="1.0" encoding="UTF-8" standalone="yes"?>
<Relationships xmlns="http://schemas.openxmlformats.org/package/2006/relationships"><Relationship Id="rId8" Type="http://schemas.openxmlformats.org/officeDocument/2006/relationships/hyperlink" Target="https://commons.wikimedia.org/wiki/File:The_%22Triumph_of_Achilles%22_fresco,_in_Corfu_Achilleion.jpg" TargetMode="External"/><Relationship Id="rId13" Type="http://schemas.openxmlformats.org/officeDocument/2006/relationships/slide" Target="slide15.xml"/><Relationship Id="rId3" Type="http://schemas.openxmlformats.org/officeDocument/2006/relationships/hyperlink" Target="https://commons.wikimedia.org/wiki/File:Sanzio_01_Heraclitus.jpg" TargetMode="External"/><Relationship Id="rId7" Type="http://schemas.openxmlformats.org/officeDocument/2006/relationships/hyperlink" Target="https://commons.wikimedia.org/wiki/File:Alcibades_being_taught_by_Socrates,_Fran%C3%A7ois-Andr%C3%A9_Vincent.jpg" TargetMode="External"/><Relationship Id="rId12" Type="http://schemas.openxmlformats.org/officeDocument/2006/relationships/slide" Target="slide12.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commons.wikimedia.org/wiki/File:Terracotta_amphora_(jar)_MET_DT374582.jpg" TargetMode="External"/><Relationship Id="rId11" Type="http://schemas.openxmlformats.org/officeDocument/2006/relationships/slide" Target="slide9.xml"/><Relationship Id="rId5" Type="http://schemas.openxmlformats.org/officeDocument/2006/relationships/hyperlink" Target="https://commons.wikimedia.org/wiki/File:Big_Bang.jpg" TargetMode="External"/><Relationship Id="rId15" Type="http://schemas.openxmlformats.org/officeDocument/2006/relationships/image" Target="../media/image4.png"/><Relationship Id="rId10" Type="http://schemas.openxmlformats.org/officeDocument/2006/relationships/slide" Target="slide5.xml"/><Relationship Id="rId4" Type="http://schemas.openxmlformats.org/officeDocument/2006/relationships/hyperlink" Target="https://commons.wikimedia.org/wiki/File:Efeso,_odeon_04.JPG" TargetMode="External"/><Relationship Id="rId9" Type="http://schemas.openxmlformats.org/officeDocument/2006/relationships/slide" Target="slide2.xml"/><Relationship Id="rId14" Type="http://schemas.openxmlformats.org/officeDocument/2006/relationships/slide" Target="slide40.xml"/></Relationships>
</file>

<file path=ppt/slides/_rels/slide41.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2.xml"/><Relationship Id="rId7" Type="http://schemas.openxmlformats.org/officeDocument/2006/relationships/slide" Target="slide15.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image" Target="../media/image13.png"/><Relationship Id="rId5" Type="http://schemas.openxmlformats.org/officeDocument/2006/relationships/slide" Target="slide9.xml"/><Relationship Id="rId10" Type="http://schemas.openxmlformats.org/officeDocument/2006/relationships/hyperlink" Target="https://creativecommons.org/licenses/by-nc/4.0/legalcode.es" TargetMode="External"/><Relationship Id="rId4" Type="http://schemas.openxmlformats.org/officeDocument/2006/relationships/slide" Target="slide5.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40.xml"/><Relationship Id="rId3" Type="http://schemas.openxmlformats.org/officeDocument/2006/relationships/image" Target="../media/image8.jpg"/><Relationship Id="rId7" Type="http://schemas.openxmlformats.org/officeDocument/2006/relationships/slide" Target="slide9.xml"/><Relationship Id="rId12"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slide" Target="slide2.xml"/><Relationship Id="rId11" Type="http://schemas.openxmlformats.org/officeDocument/2006/relationships/slide" Target="slide6.xml"/><Relationship Id="rId5" Type="http://schemas.openxmlformats.org/officeDocument/2006/relationships/image" Target="../media/image7.png"/><Relationship Id="rId10" Type="http://schemas.openxmlformats.org/officeDocument/2006/relationships/image" Target="../media/image4.png"/><Relationship Id="rId4" Type="http://schemas.openxmlformats.org/officeDocument/2006/relationships/slide" Target="slide5.xml"/><Relationship Id="rId9" Type="http://schemas.openxmlformats.org/officeDocument/2006/relationships/slide" Target="slide15.xml"/></Relationships>
</file>

<file path=ppt/slides/_rels/slide6.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7.xml"/><Relationship Id="rId7" Type="http://schemas.openxmlformats.org/officeDocument/2006/relationships/slide" Target="slide9.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slide" Target="slide5.xml"/><Relationship Id="rId11" Type="http://schemas.openxmlformats.org/officeDocument/2006/relationships/slide" Target="slide40.xml"/><Relationship Id="rId5" Type="http://schemas.openxmlformats.org/officeDocument/2006/relationships/slide" Target="slide2.xml"/><Relationship Id="rId10"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slide" Target="slide15.xml"/></Relationships>
</file>

<file path=ppt/slides/_rels/slide7.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40.xml"/><Relationship Id="rId3" Type="http://schemas.openxmlformats.org/officeDocument/2006/relationships/image" Target="../media/image10.jpg"/><Relationship Id="rId7" Type="http://schemas.openxmlformats.org/officeDocument/2006/relationships/slide" Target="slide9.xml"/><Relationship Id="rId12"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slide" Target="slide5.xml"/><Relationship Id="rId11" Type="http://schemas.openxmlformats.org/officeDocument/2006/relationships/slide" Target="slide8.xml"/><Relationship Id="rId5" Type="http://schemas.openxmlformats.org/officeDocument/2006/relationships/slide" Target="slide2.xml"/><Relationship Id="rId10"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slide" Target="slide15.xml"/></Relationships>
</file>

<file path=ppt/slides/_rels/slide8.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7.png"/><Relationship Id="rId7" Type="http://schemas.openxmlformats.org/officeDocument/2006/relationships/slide" Target="slide1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slide" Target="slide9.xml"/><Relationship Id="rId5" Type="http://schemas.openxmlformats.org/officeDocument/2006/relationships/slide" Target="slide5.xml"/><Relationship Id="rId10" Type="http://schemas.openxmlformats.org/officeDocument/2006/relationships/slide" Target="slide40.xml"/><Relationship Id="rId4" Type="http://schemas.openxmlformats.org/officeDocument/2006/relationships/slide" Target="slide2.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7.png"/><Relationship Id="rId7" Type="http://schemas.openxmlformats.org/officeDocument/2006/relationships/slide" Target="slide12.xml"/><Relationship Id="rId12" Type="http://schemas.openxmlformats.org/officeDocument/2006/relationships/slide" Target="slide40.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slide" Target="slide9.xml"/><Relationship Id="rId11" Type="http://schemas.openxmlformats.org/officeDocument/2006/relationships/image" Target="../media/image9.png"/><Relationship Id="rId5" Type="http://schemas.openxmlformats.org/officeDocument/2006/relationships/slide" Target="slide5.xml"/><Relationship Id="rId10" Type="http://schemas.openxmlformats.org/officeDocument/2006/relationships/slide" Target="slide10.xml"/><Relationship Id="rId4" Type="http://schemas.openxmlformats.org/officeDocument/2006/relationships/slide" Target="slide2.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0" y="0"/>
            <a:ext cx="12192000" cy="6858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1"/>
          <p:cNvSpPr/>
          <p:nvPr/>
        </p:nvSpPr>
        <p:spPr>
          <a:xfrm>
            <a:off x="1114425" y="0"/>
            <a:ext cx="9963150" cy="6858000"/>
          </a:xfrm>
          <a:custGeom>
            <a:avLst/>
            <a:gdLst/>
            <a:ahLst/>
            <a:cxnLst/>
            <a:rect l="l" t="t" r="r" b="b"/>
            <a:pathLst>
              <a:path w="9963150" h="6858000" extrusionOk="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rgbClr val="DDEAF6"/>
          </a:solidFill>
          <a:ln w="9525" cap="flat" cmpd="sng">
            <a:solidFill>
              <a:srgbClr val="EFEFEF"/>
            </a:solidFill>
            <a:prstDash val="solid"/>
            <a:miter lim="800000"/>
            <a:headEnd type="none" w="sm" len="sm"/>
            <a:tailEnd type="none" w="sm" len="sm"/>
          </a:ln>
          <a:effectLst>
            <a:outerShdw blurRad="139700" sx="102000" sy="102000" algn="ctr" rotWithShape="0">
              <a:srgbClr val="D8D8D8">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0" name="Google Shape;90;p1"/>
          <p:cNvSpPr/>
          <p:nvPr/>
        </p:nvSpPr>
        <p:spPr>
          <a:xfrm>
            <a:off x="1121664" y="0"/>
            <a:ext cx="9948672" cy="6858000"/>
          </a:xfrm>
          <a:custGeom>
            <a:avLst/>
            <a:gdLst/>
            <a:ahLst/>
            <a:cxnLst/>
            <a:rect l="l" t="t" r="r" b="b"/>
            <a:pathLst>
              <a:path w="9963150" h="6858000" extrusionOk="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1" name="Google Shape;91;p1"/>
          <p:cNvSpPr txBox="1">
            <a:spLocks noGrp="1"/>
          </p:cNvSpPr>
          <p:nvPr>
            <p:ph type="ctrTitle"/>
          </p:nvPr>
        </p:nvSpPr>
        <p:spPr>
          <a:xfrm>
            <a:off x="1524003" y="1999615"/>
            <a:ext cx="9144000" cy="276402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5400"/>
              <a:buFont typeface="Calibri"/>
              <a:buNone/>
            </a:pPr>
            <a:r>
              <a:rPr lang="en-US" sz="6100"/>
              <a:t>Elementos éticos de la existencia humana: el </a:t>
            </a:r>
            <a:r>
              <a:rPr lang="en-US" sz="6100" i="1"/>
              <a:t>ethos</a:t>
            </a:r>
            <a:r>
              <a:rPr lang="en-US" sz="6100"/>
              <a:t> en Heráclito</a:t>
            </a:r>
            <a:endParaRPr/>
          </a:p>
        </p:txBody>
      </p:sp>
      <p:sp>
        <p:nvSpPr>
          <p:cNvPr id="92" name="Google Shape;92;p1"/>
          <p:cNvSpPr txBox="1">
            <a:spLocks noGrp="1"/>
          </p:cNvSpPr>
          <p:nvPr>
            <p:ph type="subTitle" idx="1"/>
          </p:nvPr>
        </p:nvSpPr>
        <p:spPr>
          <a:xfrm>
            <a:off x="1966912" y="5645150"/>
            <a:ext cx="8258176" cy="63182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300"/>
              </a:spcBef>
              <a:spcAft>
                <a:spcPts val="0"/>
              </a:spcAft>
              <a:buClr>
                <a:schemeClr val="dk1"/>
              </a:buClr>
              <a:buSzPts val="2720"/>
              <a:buNone/>
            </a:pPr>
            <a:r>
              <a:rPr lang="en-US"/>
              <a:t>Autor: Luis Carlos Andrade Espino del Castillo</a:t>
            </a:r>
            <a:endParaRPr/>
          </a:p>
          <a:p>
            <a:pPr marL="0" lvl="0" indent="0" algn="ctr" rtl="0">
              <a:lnSpc>
                <a:spcPct val="90000"/>
              </a:lnSpc>
              <a:spcBef>
                <a:spcPts val="1300"/>
              </a:spcBef>
              <a:spcAft>
                <a:spcPts val="0"/>
              </a:spcAft>
              <a:buClr>
                <a:schemeClr val="dk1"/>
              </a:buClr>
              <a:buSzPts val="2720"/>
              <a:buNone/>
            </a:pPr>
            <a:r>
              <a:rPr lang="en-US"/>
              <a:t>Plantel 6 “Antonio Caso”, Escuela Nacional Preparatoria</a:t>
            </a:r>
            <a:endParaRPr/>
          </a:p>
        </p:txBody>
      </p:sp>
      <p:sp>
        <p:nvSpPr>
          <p:cNvPr id="93" name="Google Shape;93;p1"/>
          <p:cNvSpPr/>
          <p:nvPr/>
        </p:nvSpPr>
        <p:spPr>
          <a:xfrm>
            <a:off x="3718560" y="5524786"/>
            <a:ext cx="4754880" cy="274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94" name="Google Shape;94;p1" descr="Escuela Nacional Preparatoria - Wikiwand"/>
          <p:cNvPicPr preferRelativeResize="0"/>
          <p:nvPr/>
        </p:nvPicPr>
        <p:blipFill rotWithShape="1">
          <a:blip r:embed="rId3">
            <a:alphaModFix/>
          </a:blip>
          <a:srcRect t="102" r="1" b="-567"/>
          <a:stretch/>
        </p:blipFill>
        <p:spPr>
          <a:xfrm>
            <a:off x="10770641" y="138865"/>
            <a:ext cx="1217087" cy="1587971"/>
          </a:xfrm>
          <a:prstGeom prst="rect">
            <a:avLst/>
          </a:prstGeom>
          <a:noFill/>
          <a:ln>
            <a:noFill/>
          </a:ln>
        </p:spPr>
      </p:pic>
      <p:pic>
        <p:nvPicPr>
          <p:cNvPr id="95" name="Google Shape;95;p1" descr="unam-escudo-azul - Instituto de Ciencias de la Atmósfera y Cambio Climático"/>
          <p:cNvPicPr preferRelativeResize="0"/>
          <p:nvPr/>
        </p:nvPicPr>
        <p:blipFill rotWithShape="1">
          <a:blip r:embed="rId4">
            <a:alphaModFix/>
          </a:blip>
          <a:srcRect t="-987" r="8" b="-4666"/>
          <a:stretch/>
        </p:blipFill>
        <p:spPr>
          <a:xfrm>
            <a:off x="263601" y="165173"/>
            <a:ext cx="1319725" cy="1561663"/>
          </a:xfrm>
          <a:prstGeom prst="rect">
            <a:avLst/>
          </a:prstGeom>
          <a:noFill/>
          <a:ln>
            <a:noFill/>
          </a:ln>
        </p:spPr>
      </p:pic>
      <p:sp>
        <p:nvSpPr>
          <p:cNvPr id="96" name="Google Shape;96;p1"/>
          <p:cNvSpPr txBox="1"/>
          <p:nvPr/>
        </p:nvSpPr>
        <p:spPr>
          <a:xfrm>
            <a:off x="4628050" y="6313350"/>
            <a:ext cx="3102900" cy="43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latin typeface="Calibri"/>
                <a:ea typeface="Calibri"/>
                <a:cs typeface="Calibri"/>
                <a:sym typeface="Calibri"/>
              </a:rPr>
              <a:t>Fecha de creación: 29-06 2022</a:t>
            </a:r>
            <a:endParaRPr sz="15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0"/>
          <p:cNvSpPr/>
          <p:nvPr/>
        </p:nvSpPr>
        <p:spPr>
          <a:xfrm>
            <a:off x="3049" y="0"/>
            <a:ext cx="12188952" cy="6858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 name="Google Shape;303;p10"/>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 name="Google Shape;304;p10"/>
          <p:cNvSpPr txBox="1">
            <a:spLocks noGrp="1"/>
          </p:cNvSpPr>
          <p:nvPr>
            <p:ph type="title"/>
          </p:nvPr>
        </p:nvSpPr>
        <p:spPr>
          <a:xfrm>
            <a:off x="838200" y="365125"/>
            <a:ext cx="10200861" cy="7794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860"/>
              <a:buFont typeface="Calibri"/>
              <a:buNone/>
            </a:pPr>
            <a:r>
              <a:rPr lang="en-US" sz="3100"/>
              <a:t>Epistemología: Logos común</a:t>
            </a:r>
            <a:endParaRPr sz="3100"/>
          </a:p>
        </p:txBody>
      </p:sp>
      <p:sp>
        <p:nvSpPr>
          <p:cNvPr id="305" name="Google Shape;305;p10"/>
          <p:cNvSpPr txBox="1">
            <a:spLocks noGrp="1"/>
          </p:cNvSpPr>
          <p:nvPr>
            <p:ph type="body" idx="1"/>
          </p:nvPr>
        </p:nvSpPr>
        <p:spPr>
          <a:xfrm>
            <a:off x="838200" y="1144588"/>
            <a:ext cx="10810461" cy="5032375"/>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1000"/>
              </a:spcBef>
              <a:spcAft>
                <a:spcPts val="800"/>
              </a:spcAft>
              <a:buClr>
                <a:schemeClr val="dk1"/>
              </a:buClr>
              <a:buSzPts val="1800"/>
              <a:buChar char="•"/>
            </a:pPr>
            <a:r>
              <a:rPr lang="en-US" sz="1800">
                <a:latin typeface="Arial"/>
                <a:ea typeface="Arial"/>
                <a:cs typeface="Arial"/>
                <a:sym typeface="Arial"/>
              </a:rPr>
              <a:t>La razón que gobierna las transformaciones es el logos. Logos en griego significa varias cosas: discurso, ciencia, pero también significa razón, medida. Entonces, de acuerdo con Heráclito, la razón que nosotros tenemos, los seres humanos, si ponemos atención, si abrimos los ojos y estamos despiertos, es capaz de comprender la razón que gobierna el cosmos. La razón del cosmos entonces se encuentra en nuestra razón. Si escuchamos esa razón que está dentro de nosotros, podremos comprender que todo en el cosmos es uno. En ese sentido, los seres humanos son sabios si conocemos la verdad que lo pilota todo, que gobierna todo a través de todo. Pero si estamos dormidos, no vamos a alcanzar dicha comprensión. El dormido piensa que él tiene una razón particular, y que cada quien tiene su razón particular y el mundo es de acuerdo con la razón de cada quien. En contraste, el despierto, el que tiene los ojos abiertos y presta atención, se percata que en realidad existe una sola razón y un solo mundo, una razón para ese mundo común.</a:t>
            </a:r>
            <a:endParaRPr sz="1800">
              <a:latin typeface="Calibri"/>
              <a:ea typeface="Calibri"/>
              <a:cs typeface="Calibri"/>
              <a:sym typeface="Calibri"/>
            </a:endParaRPr>
          </a:p>
        </p:txBody>
      </p:sp>
      <p:pic>
        <p:nvPicPr>
          <p:cNvPr id="306" name="Google Shape;306;p10"/>
          <p:cNvPicPr preferRelativeResize="0"/>
          <p:nvPr/>
        </p:nvPicPr>
        <p:blipFill rotWithShape="1">
          <a:blip r:embed="rId3">
            <a:alphaModFix/>
          </a:blip>
          <a:srcRect/>
          <a:stretch/>
        </p:blipFill>
        <p:spPr>
          <a:xfrm>
            <a:off x="1765903" y="6053230"/>
            <a:ext cx="609600" cy="609600"/>
          </a:xfrm>
          <a:prstGeom prst="rect">
            <a:avLst/>
          </a:prstGeom>
          <a:noFill/>
          <a:ln>
            <a:noFill/>
          </a:ln>
        </p:spPr>
      </p:pic>
      <p:sp>
        <p:nvSpPr>
          <p:cNvPr id="307" name="Google Shape;307;p10">
            <a:hlinkClick r:id="rId4" action="ppaction://hlinksldjump"/>
          </p:cNvPr>
          <p:cNvSpPr/>
          <p:nvPr/>
        </p:nvSpPr>
        <p:spPr>
          <a:xfrm>
            <a:off x="2705" y="450569"/>
            <a:ext cx="557200" cy="119293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0"/>
          <p:cNvSpPr txBox="1"/>
          <p:nvPr/>
        </p:nvSpPr>
        <p:spPr>
          <a:xfrm rot="-5400000">
            <a:off x="-287969" y="795620"/>
            <a:ext cx="113853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Introducción</a:t>
            </a:r>
            <a:endParaRPr/>
          </a:p>
        </p:txBody>
      </p:sp>
      <p:sp>
        <p:nvSpPr>
          <p:cNvPr id="309" name="Google Shape;309;p10">
            <a:hlinkClick r:id="rId5" action="ppaction://hlinksldjump"/>
          </p:cNvPr>
          <p:cNvSpPr/>
          <p:nvPr/>
        </p:nvSpPr>
        <p:spPr>
          <a:xfrm>
            <a:off x="604" y="1638816"/>
            <a:ext cx="557200" cy="116413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0"/>
          <p:cNvSpPr txBox="1"/>
          <p:nvPr/>
        </p:nvSpPr>
        <p:spPr>
          <a:xfrm rot="-5400000">
            <a:off x="-275669" y="1969469"/>
            <a:ext cx="110973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Cosmología</a:t>
            </a:r>
            <a:endParaRPr/>
          </a:p>
        </p:txBody>
      </p:sp>
      <p:sp>
        <p:nvSpPr>
          <p:cNvPr id="311" name="Google Shape;311;p10">
            <a:hlinkClick r:id="rId6" action="ppaction://hlinksldjump"/>
          </p:cNvPr>
          <p:cNvSpPr/>
          <p:nvPr/>
        </p:nvSpPr>
        <p:spPr>
          <a:xfrm>
            <a:off x="604" y="2802956"/>
            <a:ext cx="557200" cy="1318468"/>
          </a:xfrm>
          <a:prstGeom prst="roundRect">
            <a:avLst>
              <a:gd name="adj" fmla="val 16667"/>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0"/>
          <p:cNvSpPr txBox="1"/>
          <p:nvPr/>
        </p:nvSpPr>
        <p:spPr>
          <a:xfrm rot="-5400000">
            <a:off x="-352834" y="3210784"/>
            <a:ext cx="126406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Epistemología</a:t>
            </a:r>
            <a:endParaRPr/>
          </a:p>
        </p:txBody>
      </p:sp>
      <p:sp>
        <p:nvSpPr>
          <p:cNvPr id="313" name="Google Shape;313;p10">
            <a:hlinkClick r:id="rId7" action="ppaction://hlinksldjump"/>
          </p:cNvPr>
          <p:cNvSpPr/>
          <p:nvPr/>
        </p:nvSpPr>
        <p:spPr>
          <a:xfrm>
            <a:off x="-3048" y="4134676"/>
            <a:ext cx="557200" cy="56731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0"/>
          <p:cNvSpPr txBox="1"/>
          <p:nvPr/>
        </p:nvSpPr>
        <p:spPr>
          <a:xfrm rot="-5400000">
            <a:off x="19116" y="4166935"/>
            <a:ext cx="51291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Ética</a:t>
            </a:r>
            <a:endParaRPr/>
          </a:p>
        </p:txBody>
      </p:sp>
      <p:sp>
        <p:nvSpPr>
          <p:cNvPr id="315" name="Google Shape;315;p10">
            <a:hlinkClick r:id="rId8" action="ppaction://hlinksldjump"/>
          </p:cNvPr>
          <p:cNvSpPr/>
          <p:nvPr/>
        </p:nvSpPr>
        <p:spPr>
          <a:xfrm>
            <a:off x="-6676" y="4717774"/>
            <a:ext cx="557200" cy="976086"/>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0"/>
          <p:cNvSpPr txBox="1"/>
          <p:nvPr/>
        </p:nvSpPr>
        <p:spPr>
          <a:xfrm rot="-5400000">
            <a:off x="-188918" y="4954393"/>
            <a:ext cx="921685"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Preguntas</a:t>
            </a:r>
            <a:endParaRPr/>
          </a:p>
        </p:txBody>
      </p:sp>
      <p:sp>
        <p:nvSpPr>
          <p:cNvPr id="317" name="Google Shape;317;p10"/>
          <p:cNvSpPr/>
          <p:nvPr/>
        </p:nvSpPr>
        <p:spPr>
          <a:xfrm>
            <a:off x="-4083" y="8998"/>
            <a:ext cx="557200" cy="450567"/>
          </a:xfrm>
          <a:prstGeom prst="roundRect">
            <a:avLst>
              <a:gd name="adj" fmla="val 16667"/>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8" name="Google Shape;318;p10" descr="Hogar con relleno sólido">
            <a:hlinkClick r:id="" action="ppaction://hlinkshowjump?jump=firstslide"/>
          </p:cNvPr>
          <p:cNvPicPr preferRelativeResize="0"/>
          <p:nvPr/>
        </p:nvPicPr>
        <p:blipFill rotWithShape="1">
          <a:blip r:embed="rId9">
            <a:alphaModFix/>
          </a:blip>
          <a:srcRect/>
          <a:stretch/>
        </p:blipFill>
        <p:spPr>
          <a:xfrm>
            <a:off x="65177" y="5745"/>
            <a:ext cx="409003" cy="409003"/>
          </a:xfrm>
          <a:prstGeom prst="rect">
            <a:avLst/>
          </a:prstGeom>
          <a:noFill/>
          <a:ln>
            <a:noFill/>
          </a:ln>
        </p:spPr>
      </p:pic>
      <p:sp>
        <p:nvSpPr>
          <p:cNvPr id="319" name="Google Shape;319;p10">
            <a:hlinkClick r:id="rId10" action="ppaction://hlinksldjump"/>
          </p:cNvPr>
          <p:cNvSpPr/>
          <p:nvPr/>
        </p:nvSpPr>
        <p:spPr>
          <a:xfrm>
            <a:off x="-6096" y="5713304"/>
            <a:ext cx="557200" cy="1134192"/>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0"/>
          <p:cNvSpPr txBox="1"/>
          <p:nvPr/>
        </p:nvSpPr>
        <p:spPr>
          <a:xfrm rot="-5400000">
            <a:off x="-267371" y="6028996"/>
            <a:ext cx="1079791"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Referencias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fade">
                                      <p:cBhvr>
                                        <p:cTn id="7" dur="1"/>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1"/>
          <p:cNvSpPr/>
          <p:nvPr/>
        </p:nvSpPr>
        <p:spPr>
          <a:xfrm>
            <a:off x="3049" y="0"/>
            <a:ext cx="12188952" cy="6858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6" name="Google Shape;326;p11" descr="https://upload.wikimedia.org/wikipedia/commons/thumb/3/36/The_%22Triumph_of_Achilles%22_fresco%2C_in_Corfu_Achilleion.jpg/1280px-The_%22Triumph_of_Achilles%22_fresco%2C_in_Corfu_Achilleion.jpg"/>
          <p:cNvPicPr preferRelativeResize="0">
            <a:picLocks noGrp="1"/>
          </p:cNvPicPr>
          <p:nvPr>
            <p:ph type="body" idx="2"/>
          </p:nvPr>
        </p:nvPicPr>
        <p:blipFill rotWithShape="1">
          <a:blip r:embed="rId3">
            <a:alphaModFix/>
          </a:blip>
          <a:srcRect l="13089" r="20640" b="1"/>
          <a:stretch/>
        </p:blipFill>
        <p:spPr>
          <a:xfrm>
            <a:off x="2522356" y="10"/>
            <a:ext cx="9669642" cy="6857990"/>
          </a:xfrm>
          <a:prstGeom prst="rect">
            <a:avLst/>
          </a:prstGeom>
          <a:noFill/>
          <a:ln>
            <a:noFill/>
          </a:ln>
        </p:spPr>
      </p:pic>
      <p:sp>
        <p:nvSpPr>
          <p:cNvPr id="327" name="Google Shape;327;p11"/>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11"/>
          <p:cNvSpPr txBox="1">
            <a:spLocks noGrp="1"/>
          </p:cNvSpPr>
          <p:nvPr>
            <p:ph type="title"/>
          </p:nvPr>
        </p:nvSpPr>
        <p:spPr>
          <a:xfrm>
            <a:off x="850840" y="238488"/>
            <a:ext cx="6835421" cy="9130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Calibri"/>
              <a:buNone/>
            </a:pPr>
            <a:r>
              <a:rPr lang="en-US" sz="4000"/>
              <a:t>Ética: Obrar según la naturaleza</a:t>
            </a:r>
            <a:endParaRPr sz="4000"/>
          </a:p>
        </p:txBody>
      </p:sp>
      <p:sp>
        <p:nvSpPr>
          <p:cNvPr id="329" name="Google Shape;329;p11"/>
          <p:cNvSpPr txBox="1">
            <a:spLocks noGrp="1"/>
          </p:cNvSpPr>
          <p:nvPr>
            <p:ph type="body" idx="1"/>
          </p:nvPr>
        </p:nvSpPr>
        <p:spPr>
          <a:xfrm>
            <a:off x="850840" y="1151508"/>
            <a:ext cx="4793973" cy="5341367"/>
          </a:xfrm>
          <a:prstGeom prst="rect">
            <a:avLst/>
          </a:prstGeom>
          <a:noFill/>
          <a:ln>
            <a:noFill/>
          </a:ln>
        </p:spPr>
        <p:txBody>
          <a:bodyPr spcFirstLastPara="1" wrap="square" lIns="91425" tIns="45700" rIns="91425" bIns="45700" anchor="t" anchorCtr="0">
            <a:noAutofit/>
          </a:bodyPr>
          <a:lstStyle/>
          <a:p>
            <a:pPr marL="91440" lvl="0" indent="-91440" algn="l" rtl="0">
              <a:lnSpc>
                <a:spcPct val="90000"/>
              </a:lnSpc>
              <a:spcBef>
                <a:spcPts val="1300"/>
              </a:spcBef>
              <a:spcAft>
                <a:spcPts val="0"/>
              </a:spcAft>
              <a:buClr>
                <a:srgbClr val="262626"/>
              </a:buClr>
              <a:buSzPts val="1840"/>
              <a:buChar char="•"/>
            </a:pPr>
            <a:r>
              <a:rPr lang="en-US" sz="1400" b="1"/>
              <a:t>112 ”El comprender es la suprema perfección, y la verdadera sabiduría hablar y obrar según la naturaleza, estando atentos”</a:t>
            </a:r>
            <a:endParaRPr sz="1400"/>
          </a:p>
          <a:p>
            <a:pPr marL="91440" lvl="0" indent="-91440" algn="l" rtl="0">
              <a:lnSpc>
                <a:spcPct val="90000"/>
              </a:lnSpc>
              <a:spcBef>
                <a:spcPts val="1300"/>
              </a:spcBef>
              <a:spcAft>
                <a:spcPts val="0"/>
              </a:spcAft>
              <a:buClr>
                <a:srgbClr val="262626"/>
              </a:buClr>
              <a:buSzPts val="1840"/>
              <a:buChar char="•"/>
            </a:pPr>
            <a:r>
              <a:rPr lang="en-US" sz="1400"/>
              <a:t>24. Para los que están </a:t>
            </a:r>
            <a:r>
              <a:rPr lang="en-US" sz="1400" b="1"/>
              <a:t>despiertos</a:t>
            </a:r>
            <a:r>
              <a:rPr lang="en-US" sz="1400"/>
              <a:t>, el orden del mundo es uno y común, mientras que cada uno de los que duermen se vuelve hacia uno propio. </a:t>
            </a:r>
            <a:endParaRPr/>
          </a:p>
          <a:p>
            <a:pPr marL="91440" lvl="0" indent="-91440" algn="l" rtl="0">
              <a:lnSpc>
                <a:spcPct val="90000"/>
              </a:lnSpc>
              <a:spcBef>
                <a:spcPts val="1300"/>
              </a:spcBef>
              <a:spcAft>
                <a:spcPts val="0"/>
              </a:spcAft>
              <a:buClr>
                <a:srgbClr val="262626"/>
              </a:buClr>
              <a:buSzPts val="1840"/>
              <a:buChar char="•"/>
            </a:pPr>
            <a:r>
              <a:rPr lang="en-US" sz="1400"/>
              <a:t>91 (102) Para el dios </a:t>
            </a:r>
            <a:r>
              <a:rPr lang="en-US" sz="1400" b="1"/>
              <a:t>todas las cosas son hermosas y justas</a:t>
            </a:r>
            <a:r>
              <a:rPr lang="en-US" sz="1400"/>
              <a:t>, pero los hombres consideran unas justas y otras injustas. </a:t>
            </a:r>
            <a:endParaRPr/>
          </a:p>
          <a:p>
            <a:pPr marL="91440" lvl="0" indent="-91440" algn="l" rtl="0">
              <a:lnSpc>
                <a:spcPct val="90000"/>
              </a:lnSpc>
              <a:spcBef>
                <a:spcPts val="1300"/>
              </a:spcBef>
              <a:spcAft>
                <a:spcPts val="0"/>
              </a:spcAft>
              <a:buClr>
                <a:srgbClr val="262626"/>
              </a:buClr>
              <a:buSzPts val="1840"/>
              <a:buChar char="•"/>
            </a:pPr>
            <a:r>
              <a:rPr lang="en-US" sz="1400"/>
              <a:t>28. Preciso es saber que la guerra es común; </a:t>
            </a:r>
            <a:r>
              <a:rPr lang="en-US" sz="1400" b="1"/>
              <a:t>la justicia, contienda</a:t>
            </a:r>
            <a:r>
              <a:rPr lang="en-US" sz="1400"/>
              <a:t>, y que todo acontece por la contienda y la necesidad. </a:t>
            </a:r>
            <a:endParaRPr/>
          </a:p>
          <a:p>
            <a:pPr marL="91440" lvl="0" indent="-91440" algn="l" rtl="0">
              <a:lnSpc>
                <a:spcPct val="90000"/>
              </a:lnSpc>
              <a:spcBef>
                <a:spcPts val="1300"/>
              </a:spcBef>
              <a:spcAft>
                <a:spcPts val="0"/>
              </a:spcAft>
              <a:buClr>
                <a:schemeClr val="dk1"/>
              </a:buClr>
              <a:buSzPts val="1840"/>
              <a:buChar char="•"/>
            </a:pPr>
            <a:r>
              <a:rPr lang="en-US" sz="1400"/>
              <a:t>29. La </a:t>
            </a:r>
            <a:r>
              <a:rPr lang="en-US" sz="1400" b="1"/>
              <a:t>guerra de todos es padre</a:t>
            </a:r>
            <a:r>
              <a:rPr lang="en-US" sz="1400"/>
              <a:t>, de todos rey; a los unos los designa como dioses, a los otros, como hombres; a los unos los hace esclavos, a los otros, libres</a:t>
            </a:r>
            <a:endParaRPr sz="1400"/>
          </a:p>
          <a:p>
            <a:pPr marL="91440" lvl="0" indent="-91440" algn="l" rtl="0">
              <a:lnSpc>
                <a:spcPct val="90000"/>
              </a:lnSpc>
              <a:spcBef>
                <a:spcPts val="1300"/>
              </a:spcBef>
              <a:spcAft>
                <a:spcPts val="0"/>
              </a:spcAft>
              <a:buClr>
                <a:schemeClr val="dk1"/>
              </a:buClr>
              <a:buSzPts val="1840"/>
              <a:buChar char="•"/>
            </a:pPr>
            <a:r>
              <a:rPr lang="en-US" sz="1400"/>
              <a:t>96 (24) A los caídos en combate los honran dioses y hombres.</a:t>
            </a:r>
            <a:endParaRPr/>
          </a:p>
          <a:p>
            <a:pPr marL="91440" lvl="0" indent="-91440" algn="l" rtl="0">
              <a:lnSpc>
                <a:spcPct val="90000"/>
              </a:lnSpc>
              <a:spcBef>
                <a:spcPts val="1300"/>
              </a:spcBef>
              <a:spcAft>
                <a:spcPts val="0"/>
              </a:spcAft>
              <a:buClr>
                <a:srgbClr val="262626"/>
              </a:buClr>
              <a:buSzPts val="1840"/>
              <a:buChar char="•"/>
            </a:pPr>
            <a:r>
              <a:rPr lang="en-US" sz="1400"/>
              <a:t>104. Para los hombres </a:t>
            </a:r>
            <a:r>
              <a:rPr lang="en-US" sz="1400" b="1"/>
              <a:t>no es mejor que se haga cuanto [95] quieren</a:t>
            </a:r>
            <a:r>
              <a:rPr lang="en-US" sz="1400"/>
              <a:t>: la enfermedad ha hecho grata la salud, el mal el bien, el hambre la hartura, el trabajo el descanso. </a:t>
            </a:r>
            <a:endParaRPr/>
          </a:p>
        </p:txBody>
      </p:sp>
      <p:sp>
        <p:nvSpPr>
          <p:cNvPr id="330" name="Google Shape;330;p11"/>
          <p:cNvSpPr txBox="1"/>
          <p:nvPr/>
        </p:nvSpPr>
        <p:spPr>
          <a:xfrm>
            <a:off x="6208295" y="6478164"/>
            <a:ext cx="5990381"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Figura 6. The “Triumph of Achilles” fresco, in Corfu Achilleion.</a:t>
            </a:r>
            <a:endParaRPr/>
          </a:p>
        </p:txBody>
      </p:sp>
      <p:pic>
        <p:nvPicPr>
          <p:cNvPr id="331" name="Google Shape;331;p11"/>
          <p:cNvPicPr preferRelativeResize="0"/>
          <p:nvPr/>
        </p:nvPicPr>
        <p:blipFill rotWithShape="1">
          <a:blip r:embed="rId4">
            <a:alphaModFix/>
          </a:blip>
          <a:srcRect/>
          <a:stretch/>
        </p:blipFill>
        <p:spPr>
          <a:xfrm>
            <a:off x="1259630" y="6098981"/>
            <a:ext cx="586815" cy="586815"/>
          </a:xfrm>
          <a:prstGeom prst="rect">
            <a:avLst/>
          </a:prstGeom>
          <a:noFill/>
          <a:ln>
            <a:noFill/>
          </a:ln>
        </p:spPr>
      </p:pic>
      <p:sp>
        <p:nvSpPr>
          <p:cNvPr id="332" name="Google Shape;332;p11">
            <a:hlinkClick r:id="rId5" action="ppaction://hlinksldjump"/>
          </p:cNvPr>
          <p:cNvSpPr/>
          <p:nvPr/>
        </p:nvSpPr>
        <p:spPr>
          <a:xfrm>
            <a:off x="2705" y="450569"/>
            <a:ext cx="557200" cy="119293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1"/>
          <p:cNvSpPr txBox="1"/>
          <p:nvPr/>
        </p:nvSpPr>
        <p:spPr>
          <a:xfrm rot="-5400000">
            <a:off x="-287969" y="795620"/>
            <a:ext cx="113853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Introducción</a:t>
            </a:r>
            <a:endParaRPr/>
          </a:p>
        </p:txBody>
      </p:sp>
      <p:sp>
        <p:nvSpPr>
          <p:cNvPr id="334" name="Google Shape;334;p11">
            <a:hlinkClick r:id="rId6" action="ppaction://hlinksldjump"/>
          </p:cNvPr>
          <p:cNvSpPr/>
          <p:nvPr/>
        </p:nvSpPr>
        <p:spPr>
          <a:xfrm>
            <a:off x="604" y="1638816"/>
            <a:ext cx="557200" cy="116413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1"/>
          <p:cNvSpPr txBox="1"/>
          <p:nvPr/>
        </p:nvSpPr>
        <p:spPr>
          <a:xfrm rot="-5400000">
            <a:off x="-275669" y="1969469"/>
            <a:ext cx="110973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Cosmología</a:t>
            </a:r>
            <a:endParaRPr/>
          </a:p>
        </p:txBody>
      </p:sp>
      <p:sp>
        <p:nvSpPr>
          <p:cNvPr id="336" name="Google Shape;336;p11">
            <a:hlinkClick r:id="rId7" action="ppaction://hlinksldjump"/>
          </p:cNvPr>
          <p:cNvSpPr/>
          <p:nvPr/>
        </p:nvSpPr>
        <p:spPr>
          <a:xfrm>
            <a:off x="604" y="2802956"/>
            <a:ext cx="557200" cy="131846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1"/>
          <p:cNvSpPr txBox="1"/>
          <p:nvPr/>
        </p:nvSpPr>
        <p:spPr>
          <a:xfrm rot="-5400000">
            <a:off x="-352834" y="3210784"/>
            <a:ext cx="126406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Epistemología</a:t>
            </a:r>
            <a:endParaRPr/>
          </a:p>
        </p:txBody>
      </p:sp>
      <p:sp>
        <p:nvSpPr>
          <p:cNvPr id="338" name="Google Shape;338;p11">
            <a:hlinkClick r:id="rId8" action="ppaction://hlinksldjump"/>
          </p:cNvPr>
          <p:cNvSpPr/>
          <p:nvPr/>
        </p:nvSpPr>
        <p:spPr>
          <a:xfrm>
            <a:off x="-3048" y="4134676"/>
            <a:ext cx="557200" cy="567319"/>
          </a:xfrm>
          <a:prstGeom prst="roundRect">
            <a:avLst>
              <a:gd name="adj" fmla="val 16667"/>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1"/>
          <p:cNvSpPr txBox="1"/>
          <p:nvPr/>
        </p:nvSpPr>
        <p:spPr>
          <a:xfrm rot="-5400000">
            <a:off x="19116" y="4166935"/>
            <a:ext cx="51291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Ética</a:t>
            </a:r>
            <a:endParaRPr/>
          </a:p>
        </p:txBody>
      </p:sp>
      <p:sp>
        <p:nvSpPr>
          <p:cNvPr id="340" name="Google Shape;340;p11">
            <a:hlinkClick r:id="rId9" action="ppaction://hlinksldjump"/>
          </p:cNvPr>
          <p:cNvSpPr/>
          <p:nvPr/>
        </p:nvSpPr>
        <p:spPr>
          <a:xfrm>
            <a:off x="-6676" y="4717774"/>
            <a:ext cx="557200" cy="976086"/>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1"/>
          <p:cNvSpPr txBox="1"/>
          <p:nvPr/>
        </p:nvSpPr>
        <p:spPr>
          <a:xfrm rot="-5400000">
            <a:off x="-188918" y="4954393"/>
            <a:ext cx="921685"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Preguntas</a:t>
            </a:r>
            <a:endParaRPr/>
          </a:p>
        </p:txBody>
      </p:sp>
      <p:sp>
        <p:nvSpPr>
          <p:cNvPr id="342" name="Google Shape;342;p11">
            <a:hlinkClick r:id="rId9" action="ppaction://hlinksldjump"/>
          </p:cNvPr>
          <p:cNvSpPr/>
          <p:nvPr/>
        </p:nvSpPr>
        <p:spPr>
          <a:xfrm>
            <a:off x="-6096" y="5713304"/>
            <a:ext cx="557200" cy="1134192"/>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1"/>
          <p:cNvSpPr txBox="1"/>
          <p:nvPr/>
        </p:nvSpPr>
        <p:spPr>
          <a:xfrm rot="-5400000">
            <a:off x="-267371" y="6028996"/>
            <a:ext cx="1079791"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Referencias</a:t>
            </a:r>
            <a:endParaRPr/>
          </a:p>
        </p:txBody>
      </p:sp>
      <p:sp>
        <p:nvSpPr>
          <p:cNvPr id="344" name="Google Shape;344;p11"/>
          <p:cNvSpPr/>
          <p:nvPr/>
        </p:nvSpPr>
        <p:spPr>
          <a:xfrm>
            <a:off x="-4083" y="8998"/>
            <a:ext cx="557200" cy="450567"/>
          </a:xfrm>
          <a:prstGeom prst="roundRect">
            <a:avLst>
              <a:gd name="adj" fmla="val 16667"/>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45" name="Google Shape;345;p11" descr="Hogar con relleno sólido">
            <a:hlinkClick r:id="" action="ppaction://hlinkshowjump?jump=firstslide"/>
          </p:cNvPr>
          <p:cNvPicPr preferRelativeResize="0"/>
          <p:nvPr/>
        </p:nvPicPr>
        <p:blipFill rotWithShape="1">
          <a:blip r:embed="rId10">
            <a:alphaModFix/>
          </a:blip>
          <a:srcRect/>
          <a:stretch/>
        </p:blipFill>
        <p:spPr>
          <a:xfrm>
            <a:off x="65177" y="5745"/>
            <a:ext cx="409003" cy="409003"/>
          </a:xfrm>
          <a:prstGeom prst="rect">
            <a:avLst/>
          </a:prstGeom>
          <a:noFill/>
          <a:ln>
            <a:noFill/>
          </a:ln>
        </p:spPr>
      </p:pic>
      <p:pic>
        <p:nvPicPr>
          <p:cNvPr id="346" name="Google Shape;346;p11">
            <a:hlinkClick r:id="rId8" action="ppaction://hlinksldjump"/>
          </p:cNvPr>
          <p:cNvPicPr preferRelativeResize="0"/>
          <p:nvPr/>
        </p:nvPicPr>
        <p:blipFill rotWithShape="1">
          <a:blip r:embed="rId11">
            <a:alphaModFix/>
          </a:blip>
          <a:srcRect/>
          <a:stretch/>
        </p:blipFill>
        <p:spPr>
          <a:xfrm>
            <a:off x="2071749" y="6131158"/>
            <a:ext cx="586815" cy="5868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
                                        </p:tgtEl>
                                        <p:attrNameLst>
                                          <p:attrName>style.visibility</p:attrName>
                                        </p:attrNameLst>
                                      </p:cBhvr>
                                      <p:to>
                                        <p:strVal val="visible"/>
                                      </p:to>
                                    </p:set>
                                    <p:animEffect transition="in" filter="fade">
                                      <p:cBhvr>
                                        <p:cTn id="7" dur="1"/>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2"/>
          <p:cNvSpPr/>
          <p:nvPr/>
        </p:nvSpPr>
        <p:spPr>
          <a:xfrm>
            <a:off x="3049" y="0"/>
            <a:ext cx="12188952" cy="6858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2" name="Google Shape;352;p12"/>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12"/>
          <p:cNvSpPr txBox="1">
            <a:spLocks noGrp="1"/>
          </p:cNvSpPr>
          <p:nvPr>
            <p:ph type="title"/>
          </p:nvPr>
        </p:nvSpPr>
        <p:spPr>
          <a:xfrm>
            <a:off x="850840" y="238487"/>
            <a:ext cx="6716151" cy="9061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Calibri"/>
              <a:buNone/>
            </a:pPr>
            <a:r>
              <a:rPr lang="en-US" sz="4000"/>
              <a:t>Ética: Obrar según la naturaleza</a:t>
            </a:r>
            <a:endParaRPr sz="4000"/>
          </a:p>
        </p:txBody>
      </p:sp>
      <p:sp>
        <p:nvSpPr>
          <p:cNvPr id="354" name="Google Shape;354;p12"/>
          <p:cNvSpPr txBox="1">
            <a:spLocks noGrp="1"/>
          </p:cNvSpPr>
          <p:nvPr>
            <p:ph type="body" idx="1"/>
          </p:nvPr>
        </p:nvSpPr>
        <p:spPr>
          <a:xfrm>
            <a:off x="850840" y="1144588"/>
            <a:ext cx="10970099" cy="5348287"/>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1000"/>
              </a:spcBef>
              <a:spcAft>
                <a:spcPts val="0"/>
              </a:spcAft>
              <a:buClr>
                <a:schemeClr val="dk1"/>
              </a:buClr>
              <a:buSzPts val="1200"/>
              <a:buChar char="•"/>
            </a:pPr>
            <a:r>
              <a:rPr lang="en-US" sz="1200">
                <a:latin typeface="Arial"/>
                <a:ea typeface="Arial"/>
                <a:cs typeface="Arial"/>
                <a:sym typeface="Arial"/>
              </a:rPr>
              <a:t>Una vez expuesta la concepción de la naturaleza y del conocimiento de Heráclito, podemos entender mejor sus planteamientos éticos. De acuerdo con el pensador de Éfeso, el ser humano debe obrar según el verdadero conocimiento de la naturaleza: “El comprender es la suprema perfección y la verdadera sabiduría hablar y obrar según la naturaleza estando atentos”. Estar atento es lo que él llama estar despierto, y ya veíamos que estar despierto es reconocer que el mundo es uno y común, y no pensar como los dormidos, que cada quien tiene su propio mundo. Si estamos despiertos, si comprendemos que el mundo es uno y común, tendremos la visión del dios para quien todas las cosas son hermosas y justas. Ahora bien, es muy difícil acceder a semejante visión, porque para los seres humanos, para nosotros, algunas cosas pensamos que son justas y otras injustas, algunas son bellas otras son feas, pues los humanos somos seres parciales, queremos algo en particular, y no queremos otras cosas: queremos lo que nos da placer y evitamos el dolor, quisiéramos vivir por siempre y nunca morir.</a:t>
            </a:r>
            <a:endParaRPr sz="1200">
              <a:latin typeface="Calibri"/>
              <a:ea typeface="Calibri"/>
              <a:cs typeface="Calibri"/>
              <a:sym typeface="Calibri"/>
            </a:endParaRPr>
          </a:p>
          <a:p>
            <a:pPr marL="228600" lvl="0" indent="-228600" algn="l" rtl="0">
              <a:lnSpc>
                <a:spcPct val="150000"/>
              </a:lnSpc>
              <a:spcBef>
                <a:spcPts val="1800"/>
              </a:spcBef>
              <a:spcAft>
                <a:spcPts val="0"/>
              </a:spcAft>
              <a:buClr>
                <a:schemeClr val="dk1"/>
              </a:buClr>
              <a:buSzPts val="1200"/>
              <a:buChar char="•"/>
            </a:pPr>
            <a:r>
              <a:rPr lang="en-US" sz="1200">
                <a:latin typeface="Arial"/>
                <a:ea typeface="Arial"/>
                <a:cs typeface="Arial"/>
                <a:sym typeface="Arial"/>
              </a:rPr>
              <a:t>Eso es algo que deseamos los hombres como seres finitos, seres parciales. Pero desde una perspectiva divina, tanto la vida como la muerte son necesarias, tanto la vida como la muerte son cosas justas y hermosas. Por eso dice Heráclito: “para lo para los hombres no es mejor que se haga cuanto quieren”. ¿Por qué? porque “la enfermedad ha hecho grata la salud el mal el bien el hambre la hartura, el trabajo el descanso”. Esto quiere decir que, si seguimos la ética de Heráclito y obramos de acuerdo con la naturaleza, tendremos que aceptar tanto la enfermedad como la salud, tendremos que aceptar tanto la muerte como la vida, el mal, el bien, etcétera. En síntesis, tendremos que aceptar los opuestos de manera conjunta. Para Heráclito, entonces, la justicia es guerra y esa guerra es la que a uno los hace dioses y a los otros mortales, a uno los hace esclavos y a los otros libres. Esto, que nosotros pensaríamos que es sumamente injusto, a saber, que algunos sean esclavos y otros libres, es el resultado de la guerra, y para Heráclito la guerra es justicia. La mayor virtud, y la persona más virtuosa de acuerdo con Heráclito es entonces el guerrero: “A los caídos en combate los honran dioses y hombres”. </a:t>
            </a:r>
            <a:endParaRPr sz="1200">
              <a:latin typeface="Calibri"/>
              <a:ea typeface="Calibri"/>
              <a:cs typeface="Calibri"/>
              <a:sym typeface="Calibri"/>
            </a:endParaRPr>
          </a:p>
          <a:p>
            <a:pPr marL="0" lvl="0" indent="0" algn="l" rtl="0">
              <a:lnSpc>
                <a:spcPct val="90000"/>
              </a:lnSpc>
              <a:spcBef>
                <a:spcPts val="2100"/>
              </a:spcBef>
              <a:spcAft>
                <a:spcPts val="0"/>
              </a:spcAft>
              <a:buClr>
                <a:srgbClr val="262626"/>
              </a:buClr>
              <a:buSzPts val="1840"/>
              <a:buNone/>
            </a:pPr>
            <a:endParaRPr sz="1200"/>
          </a:p>
        </p:txBody>
      </p:sp>
      <p:pic>
        <p:nvPicPr>
          <p:cNvPr id="355" name="Google Shape;355;p12"/>
          <p:cNvPicPr preferRelativeResize="0"/>
          <p:nvPr/>
        </p:nvPicPr>
        <p:blipFill rotWithShape="1">
          <a:blip r:embed="rId3">
            <a:alphaModFix/>
          </a:blip>
          <a:srcRect/>
          <a:stretch/>
        </p:blipFill>
        <p:spPr>
          <a:xfrm>
            <a:off x="2399254" y="6083347"/>
            <a:ext cx="609600" cy="609600"/>
          </a:xfrm>
          <a:prstGeom prst="rect">
            <a:avLst/>
          </a:prstGeom>
          <a:noFill/>
          <a:ln>
            <a:noFill/>
          </a:ln>
        </p:spPr>
      </p:pic>
      <p:sp>
        <p:nvSpPr>
          <p:cNvPr id="356" name="Google Shape;356;p12">
            <a:hlinkClick r:id="rId4" action="ppaction://hlinksldjump"/>
          </p:cNvPr>
          <p:cNvSpPr/>
          <p:nvPr/>
        </p:nvSpPr>
        <p:spPr>
          <a:xfrm>
            <a:off x="2705" y="450569"/>
            <a:ext cx="557200" cy="119293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2"/>
          <p:cNvSpPr txBox="1"/>
          <p:nvPr/>
        </p:nvSpPr>
        <p:spPr>
          <a:xfrm rot="-5400000">
            <a:off x="-287969" y="795620"/>
            <a:ext cx="113853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Introducción</a:t>
            </a:r>
            <a:endParaRPr/>
          </a:p>
        </p:txBody>
      </p:sp>
      <p:sp>
        <p:nvSpPr>
          <p:cNvPr id="358" name="Google Shape;358;p12">
            <a:hlinkClick r:id="rId5" action="ppaction://hlinksldjump"/>
          </p:cNvPr>
          <p:cNvSpPr/>
          <p:nvPr/>
        </p:nvSpPr>
        <p:spPr>
          <a:xfrm>
            <a:off x="604" y="1638816"/>
            <a:ext cx="557200" cy="116413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2"/>
          <p:cNvSpPr txBox="1"/>
          <p:nvPr/>
        </p:nvSpPr>
        <p:spPr>
          <a:xfrm rot="-5400000">
            <a:off x="-275669" y="1969469"/>
            <a:ext cx="110973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Cosmología</a:t>
            </a:r>
            <a:endParaRPr/>
          </a:p>
        </p:txBody>
      </p:sp>
      <p:sp>
        <p:nvSpPr>
          <p:cNvPr id="360" name="Google Shape;360;p12">
            <a:hlinkClick r:id="rId6" action="ppaction://hlinksldjump"/>
          </p:cNvPr>
          <p:cNvSpPr/>
          <p:nvPr/>
        </p:nvSpPr>
        <p:spPr>
          <a:xfrm>
            <a:off x="604" y="2802956"/>
            <a:ext cx="557200" cy="131846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2"/>
          <p:cNvSpPr txBox="1"/>
          <p:nvPr/>
        </p:nvSpPr>
        <p:spPr>
          <a:xfrm rot="-5400000">
            <a:off x="-352834" y="3210784"/>
            <a:ext cx="126406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Epistemología</a:t>
            </a:r>
            <a:endParaRPr/>
          </a:p>
        </p:txBody>
      </p:sp>
      <p:sp>
        <p:nvSpPr>
          <p:cNvPr id="362" name="Google Shape;362;p12">
            <a:hlinkClick r:id="rId7" action="ppaction://hlinksldjump"/>
          </p:cNvPr>
          <p:cNvSpPr/>
          <p:nvPr/>
        </p:nvSpPr>
        <p:spPr>
          <a:xfrm>
            <a:off x="-3048" y="4134676"/>
            <a:ext cx="557200" cy="567319"/>
          </a:xfrm>
          <a:prstGeom prst="roundRect">
            <a:avLst>
              <a:gd name="adj" fmla="val 16667"/>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2"/>
          <p:cNvSpPr txBox="1"/>
          <p:nvPr/>
        </p:nvSpPr>
        <p:spPr>
          <a:xfrm rot="-5400000">
            <a:off x="19116" y="4166935"/>
            <a:ext cx="51291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Ética</a:t>
            </a:r>
            <a:endParaRPr/>
          </a:p>
        </p:txBody>
      </p:sp>
      <p:sp>
        <p:nvSpPr>
          <p:cNvPr id="364" name="Google Shape;364;p12">
            <a:hlinkClick r:id="rId8" action="ppaction://hlinksldjump"/>
          </p:cNvPr>
          <p:cNvSpPr/>
          <p:nvPr/>
        </p:nvSpPr>
        <p:spPr>
          <a:xfrm>
            <a:off x="-6676" y="4717774"/>
            <a:ext cx="557200" cy="976086"/>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2"/>
          <p:cNvSpPr txBox="1"/>
          <p:nvPr/>
        </p:nvSpPr>
        <p:spPr>
          <a:xfrm rot="-5400000">
            <a:off x="-188918" y="4954393"/>
            <a:ext cx="921685"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Preguntas</a:t>
            </a:r>
            <a:endParaRPr/>
          </a:p>
        </p:txBody>
      </p:sp>
      <p:sp>
        <p:nvSpPr>
          <p:cNvPr id="366" name="Google Shape;366;p12">
            <a:hlinkClick r:id="rId8" action="ppaction://hlinksldjump"/>
          </p:cNvPr>
          <p:cNvSpPr/>
          <p:nvPr/>
        </p:nvSpPr>
        <p:spPr>
          <a:xfrm>
            <a:off x="-6096" y="5713304"/>
            <a:ext cx="557200" cy="1134192"/>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2"/>
          <p:cNvSpPr txBox="1"/>
          <p:nvPr/>
        </p:nvSpPr>
        <p:spPr>
          <a:xfrm rot="-5400000">
            <a:off x="-267371" y="6028996"/>
            <a:ext cx="1079791"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Referencias</a:t>
            </a:r>
            <a:endParaRPr/>
          </a:p>
        </p:txBody>
      </p:sp>
      <p:sp>
        <p:nvSpPr>
          <p:cNvPr id="368" name="Google Shape;368;p12"/>
          <p:cNvSpPr/>
          <p:nvPr/>
        </p:nvSpPr>
        <p:spPr>
          <a:xfrm>
            <a:off x="-4083" y="8998"/>
            <a:ext cx="557200" cy="450567"/>
          </a:xfrm>
          <a:prstGeom prst="roundRect">
            <a:avLst>
              <a:gd name="adj" fmla="val 16667"/>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9" name="Google Shape;369;p12" descr="Hogar con relleno sólido">
            <a:hlinkClick r:id="" action="ppaction://hlinkshowjump?jump=firstslide"/>
          </p:cNvPr>
          <p:cNvPicPr preferRelativeResize="0"/>
          <p:nvPr/>
        </p:nvPicPr>
        <p:blipFill rotWithShape="1">
          <a:blip r:embed="rId9">
            <a:alphaModFix/>
          </a:blip>
          <a:srcRect/>
          <a:stretch/>
        </p:blipFill>
        <p:spPr>
          <a:xfrm>
            <a:off x="65177" y="5745"/>
            <a:ext cx="409003" cy="40900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fade">
                                      <p:cBhvr>
                                        <p:cTn id="7" dur="1"/>
                                        <p:tgtEl>
                                          <p:spTgt spid="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3"/>
          <p:cNvSpPr/>
          <p:nvPr/>
        </p:nvSpPr>
        <p:spPr>
          <a:xfrm>
            <a:off x="3049" y="0"/>
            <a:ext cx="12188952" cy="6858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75" name="Google Shape;375;p13"/>
          <p:cNvPicPr preferRelativeResize="0"/>
          <p:nvPr/>
        </p:nvPicPr>
        <p:blipFill rotWithShape="1">
          <a:blip r:embed="rId3">
            <a:alphaModFix/>
          </a:blip>
          <a:srcRect t="6014" b="665"/>
          <a:stretch/>
        </p:blipFill>
        <p:spPr>
          <a:xfrm>
            <a:off x="2522356" y="10"/>
            <a:ext cx="9669642" cy="6857990"/>
          </a:xfrm>
          <a:prstGeom prst="rect">
            <a:avLst/>
          </a:prstGeom>
          <a:noFill/>
          <a:ln>
            <a:noFill/>
          </a:ln>
        </p:spPr>
      </p:pic>
      <p:sp>
        <p:nvSpPr>
          <p:cNvPr id="376" name="Google Shape;376;p13"/>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7" name="Google Shape;377;p13"/>
          <p:cNvSpPr txBox="1">
            <a:spLocks noGrp="1"/>
          </p:cNvSpPr>
          <p:nvPr>
            <p:ph type="title"/>
          </p:nvPr>
        </p:nvSpPr>
        <p:spPr>
          <a:xfrm>
            <a:off x="838200" y="365125"/>
            <a:ext cx="3822189" cy="127369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t>Ética: ethos y daimon</a:t>
            </a:r>
            <a:endParaRPr sz="4000"/>
          </a:p>
        </p:txBody>
      </p:sp>
      <p:sp>
        <p:nvSpPr>
          <p:cNvPr id="378" name="Google Shape;378;p13"/>
          <p:cNvSpPr txBox="1">
            <a:spLocks noGrp="1"/>
          </p:cNvSpPr>
          <p:nvPr>
            <p:ph type="body" idx="1"/>
          </p:nvPr>
        </p:nvSpPr>
        <p:spPr>
          <a:xfrm>
            <a:off x="838200" y="1780674"/>
            <a:ext cx="3822189" cy="4876800"/>
          </a:xfrm>
          <a:prstGeom prst="rect">
            <a:avLst/>
          </a:prstGeom>
          <a:noFill/>
          <a:ln>
            <a:noFill/>
          </a:ln>
        </p:spPr>
        <p:txBody>
          <a:bodyPr spcFirstLastPara="1" wrap="square" lIns="91425" tIns="45700" rIns="91425" bIns="45700" anchor="t" anchorCtr="0">
            <a:normAutofit/>
          </a:bodyPr>
          <a:lstStyle/>
          <a:p>
            <a:pPr marL="91440" lvl="0" indent="-91440" algn="l" rtl="0">
              <a:lnSpc>
                <a:spcPct val="90000"/>
              </a:lnSpc>
              <a:spcBef>
                <a:spcPts val="0"/>
              </a:spcBef>
              <a:spcAft>
                <a:spcPts val="0"/>
              </a:spcAft>
              <a:buClr>
                <a:srgbClr val="262626"/>
              </a:buClr>
              <a:buSzPts val="1850"/>
              <a:buChar char="•"/>
            </a:pPr>
            <a:r>
              <a:rPr lang="en-US" sz="1600"/>
              <a:t>94. El modo de ser del hombre es su genio divino (Navarro)</a:t>
            </a:r>
            <a:endParaRPr/>
          </a:p>
          <a:p>
            <a:pPr marL="91440" lvl="0" indent="-91440" algn="l" rtl="0">
              <a:lnSpc>
                <a:spcPct val="90000"/>
              </a:lnSpc>
              <a:spcBef>
                <a:spcPts val="1300"/>
              </a:spcBef>
              <a:spcAft>
                <a:spcPts val="0"/>
              </a:spcAft>
              <a:buClr>
                <a:srgbClr val="262626"/>
              </a:buClr>
              <a:buSzPts val="1850"/>
              <a:buChar char="•"/>
            </a:pPr>
            <a:r>
              <a:rPr lang="en-US" sz="1600"/>
              <a:t>Otras versiones:</a:t>
            </a:r>
            <a:endParaRPr/>
          </a:p>
          <a:p>
            <a:pPr marL="91440" lvl="0" indent="-91440" algn="l" rtl="0">
              <a:lnSpc>
                <a:spcPct val="90000"/>
              </a:lnSpc>
              <a:spcBef>
                <a:spcPts val="1300"/>
              </a:spcBef>
              <a:spcAft>
                <a:spcPts val="0"/>
              </a:spcAft>
              <a:buClr>
                <a:srgbClr val="262626"/>
              </a:buClr>
              <a:buSzPts val="1850"/>
              <a:buChar char="•"/>
            </a:pPr>
            <a:r>
              <a:rPr lang="en-US" sz="1600"/>
              <a:t>“El carácter del hombre es su demonio” </a:t>
            </a:r>
            <a:endParaRPr/>
          </a:p>
          <a:p>
            <a:pPr marL="91440" lvl="0" indent="-91440" algn="l" rtl="0">
              <a:lnSpc>
                <a:spcPct val="90000"/>
              </a:lnSpc>
              <a:spcBef>
                <a:spcPts val="1300"/>
              </a:spcBef>
              <a:spcAft>
                <a:spcPts val="0"/>
              </a:spcAft>
              <a:buClr>
                <a:srgbClr val="262626"/>
              </a:buClr>
              <a:buSzPts val="1850"/>
              <a:buChar char="•"/>
            </a:pPr>
            <a:r>
              <a:rPr lang="en-US" sz="1600"/>
              <a:t>“ El carácter es para el hombre su demonio”</a:t>
            </a:r>
            <a:endParaRPr/>
          </a:p>
          <a:p>
            <a:pPr marL="91440" lvl="0" indent="-91440" algn="l" rtl="0">
              <a:lnSpc>
                <a:spcPct val="90000"/>
              </a:lnSpc>
              <a:spcBef>
                <a:spcPts val="1300"/>
              </a:spcBef>
              <a:spcAft>
                <a:spcPts val="0"/>
              </a:spcAft>
              <a:buClr>
                <a:srgbClr val="262626"/>
              </a:buClr>
              <a:buSzPts val="1850"/>
              <a:buChar char="•"/>
            </a:pPr>
            <a:r>
              <a:rPr lang="en-US" sz="1600"/>
              <a:t>¿Qué significa? </a:t>
            </a:r>
            <a:endParaRPr/>
          </a:p>
          <a:p>
            <a:pPr marL="91440" lvl="0" indent="-91440" algn="l" rtl="0">
              <a:lnSpc>
                <a:spcPct val="90000"/>
              </a:lnSpc>
              <a:spcBef>
                <a:spcPts val="1300"/>
              </a:spcBef>
              <a:spcAft>
                <a:spcPts val="0"/>
              </a:spcAft>
              <a:buClr>
                <a:srgbClr val="262626"/>
              </a:buClr>
              <a:buSzPts val="1850"/>
              <a:buChar char="•"/>
            </a:pPr>
            <a:r>
              <a:rPr lang="en-US" sz="1600"/>
              <a:t> Del carácter ingénito del hombre depende su futuro. </a:t>
            </a:r>
            <a:endParaRPr/>
          </a:p>
          <a:p>
            <a:pPr marL="91440" lvl="0" indent="-91440" algn="l" rtl="0">
              <a:lnSpc>
                <a:spcPct val="90000"/>
              </a:lnSpc>
              <a:spcBef>
                <a:spcPts val="1300"/>
              </a:spcBef>
              <a:spcAft>
                <a:spcPts val="0"/>
              </a:spcAft>
              <a:buClr>
                <a:srgbClr val="262626"/>
              </a:buClr>
              <a:buSzPts val="1850"/>
              <a:buChar char="•"/>
            </a:pPr>
            <a:r>
              <a:rPr lang="en-US" sz="1600"/>
              <a:t> El demonio se determina por el carácter que desarrolla en vida</a:t>
            </a:r>
            <a:endParaRPr sz="1600"/>
          </a:p>
          <a:p>
            <a:pPr marL="91440" lvl="0" indent="-91440" algn="l" rtl="0">
              <a:lnSpc>
                <a:spcPct val="90000"/>
              </a:lnSpc>
              <a:spcBef>
                <a:spcPts val="1300"/>
              </a:spcBef>
              <a:spcAft>
                <a:spcPts val="0"/>
              </a:spcAft>
              <a:buClr>
                <a:srgbClr val="262626"/>
              </a:buClr>
              <a:buSzPts val="1850"/>
              <a:buChar char="•"/>
            </a:pPr>
            <a:r>
              <a:rPr lang="en-US" sz="1600"/>
              <a:t>Demonio en Grecia antigua: divinidad personal asignada a cada individuo desde que nace y lo guía hasta su muerte.</a:t>
            </a:r>
            <a:endParaRPr/>
          </a:p>
          <a:p>
            <a:pPr marL="228600" lvl="0" indent="-127000" algn="l" rtl="0">
              <a:lnSpc>
                <a:spcPct val="90000"/>
              </a:lnSpc>
              <a:spcBef>
                <a:spcPts val="1000"/>
              </a:spcBef>
              <a:spcAft>
                <a:spcPts val="0"/>
              </a:spcAft>
              <a:buClr>
                <a:schemeClr val="dk1"/>
              </a:buClr>
              <a:buSzPts val="1600"/>
              <a:buNone/>
            </a:pPr>
            <a:endParaRPr sz="1600"/>
          </a:p>
        </p:txBody>
      </p:sp>
      <p:sp>
        <p:nvSpPr>
          <p:cNvPr id="379" name="Google Shape;379;p13"/>
          <p:cNvSpPr txBox="1"/>
          <p:nvPr/>
        </p:nvSpPr>
        <p:spPr>
          <a:xfrm>
            <a:off x="5470358" y="6478164"/>
            <a:ext cx="6728317"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Figura 5. Alcibiades being taught by Sócrates, François-André Vincent</a:t>
            </a:r>
            <a:endParaRPr/>
          </a:p>
        </p:txBody>
      </p:sp>
      <p:pic>
        <p:nvPicPr>
          <p:cNvPr id="380" name="Google Shape;380;p13"/>
          <p:cNvPicPr preferRelativeResize="0"/>
          <p:nvPr/>
        </p:nvPicPr>
        <p:blipFill rotWithShape="1">
          <a:blip r:embed="rId4">
            <a:alphaModFix/>
          </a:blip>
          <a:srcRect/>
          <a:stretch/>
        </p:blipFill>
        <p:spPr>
          <a:xfrm>
            <a:off x="1297623" y="6185458"/>
            <a:ext cx="478213" cy="478213"/>
          </a:xfrm>
          <a:prstGeom prst="rect">
            <a:avLst/>
          </a:prstGeom>
          <a:noFill/>
          <a:ln>
            <a:noFill/>
          </a:ln>
        </p:spPr>
      </p:pic>
      <p:sp>
        <p:nvSpPr>
          <p:cNvPr id="381" name="Google Shape;381;p13">
            <a:hlinkClick r:id="rId5" action="ppaction://hlinksldjump"/>
          </p:cNvPr>
          <p:cNvSpPr/>
          <p:nvPr/>
        </p:nvSpPr>
        <p:spPr>
          <a:xfrm>
            <a:off x="2705" y="450569"/>
            <a:ext cx="557200" cy="119293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3"/>
          <p:cNvSpPr txBox="1"/>
          <p:nvPr/>
        </p:nvSpPr>
        <p:spPr>
          <a:xfrm rot="-5400000">
            <a:off x="-287969" y="795620"/>
            <a:ext cx="113853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Introducción</a:t>
            </a:r>
            <a:endParaRPr/>
          </a:p>
        </p:txBody>
      </p:sp>
      <p:sp>
        <p:nvSpPr>
          <p:cNvPr id="383" name="Google Shape;383;p13">
            <a:hlinkClick r:id="rId6" action="ppaction://hlinksldjump"/>
          </p:cNvPr>
          <p:cNvSpPr/>
          <p:nvPr/>
        </p:nvSpPr>
        <p:spPr>
          <a:xfrm>
            <a:off x="604" y="1638816"/>
            <a:ext cx="557200" cy="116413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3"/>
          <p:cNvSpPr txBox="1"/>
          <p:nvPr/>
        </p:nvSpPr>
        <p:spPr>
          <a:xfrm rot="-5400000">
            <a:off x="-275669" y="1969469"/>
            <a:ext cx="110973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Cosmología</a:t>
            </a:r>
            <a:endParaRPr/>
          </a:p>
        </p:txBody>
      </p:sp>
      <p:sp>
        <p:nvSpPr>
          <p:cNvPr id="385" name="Google Shape;385;p13">
            <a:hlinkClick r:id="rId7" action="ppaction://hlinksldjump"/>
          </p:cNvPr>
          <p:cNvSpPr/>
          <p:nvPr/>
        </p:nvSpPr>
        <p:spPr>
          <a:xfrm>
            <a:off x="604" y="2802956"/>
            <a:ext cx="557200" cy="131846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3"/>
          <p:cNvSpPr txBox="1"/>
          <p:nvPr/>
        </p:nvSpPr>
        <p:spPr>
          <a:xfrm rot="-5400000">
            <a:off x="-352834" y="3210784"/>
            <a:ext cx="126406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Epistemología</a:t>
            </a:r>
            <a:endParaRPr/>
          </a:p>
        </p:txBody>
      </p:sp>
      <p:sp>
        <p:nvSpPr>
          <p:cNvPr id="387" name="Google Shape;387;p13">
            <a:hlinkClick r:id="rId8" action="ppaction://hlinksldjump"/>
          </p:cNvPr>
          <p:cNvSpPr/>
          <p:nvPr/>
        </p:nvSpPr>
        <p:spPr>
          <a:xfrm>
            <a:off x="-3048" y="4134676"/>
            <a:ext cx="557200" cy="567319"/>
          </a:xfrm>
          <a:prstGeom prst="roundRect">
            <a:avLst>
              <a:gd name="adj" fmla="val 16667"/>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3"/>
          <p:cNvSpPr txBox="1"/>
          <p:nvPr/>
        </p:nvSpPr>
        <p:spPr>
          <a:xfrm rot="-5400000">
            <a:off x="19116" y="4166935"/>
            <a:ext cx="51291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Ética</a:t>
            </a:r>
            <a:endParaRPr/>
          </a:p>
        </p:txBody>
      </p:sp>
      <p:sp>
        <p:nvSpPr>
          <p:cNvPr id="389" name="Google Shape;389;p13">
            <a:hlinkClick r:id="rId9" action="ppaction://hlinksldjump"/>
          </p:cNvPr>
          <p:cNvSpPr/>
          <p:nvPr/>
        </p:nvSpPr>
        <p:spPr>
          <a:xfrm>
            <a:off x="-6676" y="4717774"/>
            <a:ext cx="557200" cy="976086"/>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3"/>
          <p:cNvSpPr txBox="1"/>
          <p:nvPr/>
        </p:nvSpPr>
        <p:spPr>
          <a:xfrm rot="-5400000">
            <a:off x="-188918" y="4954393"/>
            <a:ext cx="921685"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Preguntas</a:t>
            </a:r>
            <a:endParaRPr/>
          </a:p>
        </p:txBody>
      </p:sp>
      <p:sp>
        <p:nvSpPr>
          <p:cNvPr id="391" name="Google Shape;391;p13"/>
          <p:cNvSpPr/>
          <p:nvPr/>
        </p:nvSpPr>
        <p:spPr>
          <a:xfrm>
            <a:off x="-4083" y="8998"/>
            <a:ext cx="557200" cy="450567"/>
          </a:xfrm>
          <a:prstGeom prst="roundRect">
            <a:avLst>
              <a:gd name="adj" fmla="val 16667"/>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2" name="Google Shape;392;p13" descr="Hogar con relleno sólido">
            <a:hlinkClick r:id="" action="ppaction://hlinkshowjump?jump=firstslide"/>
          </p:cNvPr>
          <p:cNvPicPr preferRelativeResize="0"/>
          <p:nvPr/>
        </p:nvPicPr>
        <p:blipFill rotWithShape="1">
          <a:blip r:embed="rId10">
            <a:alphaModFix/>
          </a:blip>
          <a:srcRect/>
          <a:stretch/>
        </p:blipFill>
        <p:spPr>
          <a:xfrm>
            <a:off x="65177" y="5745"/>
            <a:ext cx="409003" cy="409003"/>
          </a:xfrm>
          <a:prstGeom prst="rect">
            <a:avLst/>
          </a:prstGeom>
          <a:noFill/>
          <a:ln>
            <a:noFill/>
          </a:ln>
        </p:spPr>
      </p:pic>
      <p:pic>
        <p:nvPicPr>
          <p:cNvPr id="393" name="Google Shape;393;p13">
            <a:hlinkClick r:id="rId11" action="ppaction://hlinksldjump"/>
          </p:cNvPr>
          <p:cNvPicPr preferRelativeResize="0"/>
          <p:nvPr/>
        </p:nvPicPr>
        <p:blipFill rotWithShape="1">
          <a:blip r:embed="rId12">
            <a:alphaModFix/>
          </a:blip>
          <a:srcRect/>
          <a:stretch/>
        </p:blipFill>
        <p:spPr>
          <a:xfrm>
            <a:off x="2071749" y="6131158"/>
            <a:ext cx="586815" cy="586815"/>
          </a:xfrm>
          <a:prstGeom prst="rect">
            <a:avLst/>
          </a:prstGeom>
          <a:noFill/>
          <a:ln>
            <a:noFill/>
          </a:ln>
        </p:spPr>
      </p:pic>
      <p:sp>
        <p:nvSpPr>
          <p:cNvPr id="394" name="Google Shape;394;p13">
            <a:hlinkClick r:id="rId13" action="ppaction://hlinksldjump"/>
          </p:cNvPr>
          <p:cNvSpPr/>
          <p:nvPr/>
        </p:nvSpPr>
        <p:spPr>
          <a:xfrm>
            <a:off x="-6096" y="5713304"/>
            <a:ext cx="557200" cy="1134192"/>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3"/>
          <p:cNvSpPr txBox="1"/>
          <p:nvPr/>
        </p:nvSpPr>
        <p:spPr>
          <a:xfrm rot="-5400000">
            <a:off x="-267371" y="6028996"/>
            <a:ext cx="1079791"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Referencias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fade">
                                      <p:cBhvr>
                                        <p:cTn id="7" dur="1"/>
                                        <p:tgtEl>
                                          <p:spTgt spid="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14"/>
          <p:cNvSpPr/>
          <p:nvPr/>
        </p:nvSpPr>
        <p:spPr>
          <a:xfrm>
            <a:off x="3049" y="0"/>
            <a:ext cx="12188952" cy="6858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1" name="Google Shape;401;p14"/>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2" name="Google Shape;402;p14"/>
          <p:cNvSpPr txBox="1">
            <a:spLocks noGrp="1"/>
          </p:cNvSpPr>
          <p:nvPr>
            <p:ph type="title"/>
          </p:nvPr>
        </p:nvSpPr>
        <p:spPr>
          <a:xfrm>
            <a:off x="838200" y="365126"/>
            <a:ext cx="6874565" cy="90708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t>Ética: ethos y daimon</a:t>
            </a:r>
            <a:endParaRPr sz="4000"/>
          </a:p>
        </p:txBody>
      </p:sp>
      <p:sp>
        <p:nvSpPr>
          <p:cNvPr id="403" name="Google Shape;403;p14"/>
          <p:cNvSpPr txBox="1">
            <a:spLocks noGrp="1"/>
          </p:cNvSpPr>
          <p:nvPr>
            <p:ph type="body" idx="1"/>
          </p:nvPr>
        </p:nvSpPr>
        <p:spPr>
          <a:xfrm>
            <a:off x="838200" y="1272210"/>
            <a:ext cx="11155017" cy="5385264"/>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150000"/>
              </a:lnSpc>
              <a:spcBef>
                <a:spcPts val="0"/>
              </a:spcBef>
              <a:spcAft>
                <a:spcPts val="0"/>
              </a:spcAft>
              <a:buClr>
                <a:schemeClr val="dk1"/>
              </a:buClr>
              <a:buSzPct val="100000"/>
              <a:buChar char="•"/>
            </a:pPr>
            <a:r>
              <a:rPr lang="en-US" sz="1800">
                <a:latin typeface="Arial"/>
                <a:ea typeface="Arial"/>
                <a:cs typeface="Arial"/>
                <a:sym typeface="Arial"/>
              </a:rPr>
              <a:t>Después de analizar las tesis de Heráclito sobre la justicia de la guerra, de la contienda, como una forma de obrar de acuerdo con la naturaleza, nos podemos preguntar: ¿Es Heráclito un defensor de la servidumbre, o bien de la libertad humana? Hay una frase de Heráclito, muy famosa, que nos puede ofrecer una respuesta a la pregunta anterior: “El ethos es el daimon del hombre”. El ethos se puede traducir como carácter o modo de ser, y daimon para los griegos era un espíritu divino. Como bien lo explica Sócrates en la Apología, su daimon era una voz divina que lo acompañaba desde que nació y que le previno cuando estuvo a punto de tomar una mala decisión. En la antigua Grecia, el daimon, el demonio, era una divinidad personal asignada a cada individuo desde que nacía y lo acompañaba hasta su muerte. Podría ser el equivalente al ángel de la guarda de la tradición cristiana. El daimon  está vinculado con el destino. Es por ello que esta frase, el ethos es el diamon del hombre, se puede interpretar, y así lo interpreta Bernabé Navarro, en el sentido de la afirmación: el destino del hombre depende su carácter ingénito. O sea, es una especie de determinismo, en el cual el futuro de las personas está ya determinado por el demonio, el espíritu, que se le otorgó al nacer. Esa es una interpretación de esa frase. </a:t>
            </a:r>
            <a:endParaRPr sz="1800">
              <a:latin typeface="Calibri"/>
              <a:ea typeface="Calibri"/>
              <a:cs typeface="Calibri"/>
              <a:sym typeface="Calibri"/>
            </a:endParaRPr>
          </a:p>
          <a:p>
            <a:pPr marL="228600" lvl="0" indent="-228600" algn="l" rtl="0">
              <a:lnSpc>
                <a:spcPct val="150000"/>
              </a:lnSpc>
              <a:spcBef>
                <a:spcPts val="1800"/>
              </a:spcBef>
              <a:spcAft>
                <a:spcPts val="0"/>
              </a:spcAft>
              <a:buClr>
                <a:schemeClr val="dk1"/>
              </a:buClr>
              <a:buSzPct val="100000"/>
              <a:buChar char="•"/>
            </a:pPr>
            <a:r>
              <a:rPr lang="en-US" sz="1800">
                <a:latin typeface="Arial"/>
                <a:ea typeface="Arial"/>
                <a:cs typeface="Arial"/>
                <a:sym typeface="Arial"/>
              </a:rPr>
              <a:t>Aunque el mismo fragmento admite otra traducción: “el carácter del hombre es su demonio”. De esta versión del fragmento de Heráclito se puede derivar una interpretación distinta, o incluso opuesta, en el sentido de que es el demonio, el destino, determinado por el carácter que desarrollamos en nuestra vida en función de nuestras elecciones libres. Finalmente, no se puede saber a ciencia cierta qué quiso decir exactamente Heráclito, porque Heráclito el oscuro hablaba como un oráculo, que no muestra ni oculta sino que solo da señales. La última palabra queda entonces en el lector-intérprete. ¿Y tú, qué piensas? ¿El ser humano está determinado por un destino recibido al nacer? ¿O bien su destino se configura a partir del carácter que libremente construye a través de sus acciones?</a:t>
            </a:r>
            <a:endParaRPr sz="1800">
              <a:latin typeface="Calibri"/>
              <a:ea typeface="Calibri"/>
              <a:cs typeface="Calibri"/>
              <a:sym typeface="Calibri"/>
            </a:endParaRPr>
          </a:p>
        </p:txBody>
      </p:sp>
      <p:pic>
        <p:nvPicPr>
          <p:cNvPr id="404" name="Google Shape;404;p14"/>
          <p:cNvPicPr preferRelativeResize="0"/>
          <p:nvPr/>
        </p:nvPicPr>
        <p:blipFill rotWithShape="1">
          <a:blip r:embed="rId3">
            <a:alphaModFix/>
          </a:blip>
          <a:srcRect/>
          <a:stretch/>
        </p:blipFill>
        <p:spPr>
          <a:xfrm>
            <a:off x="3386757" y="6173364"/>
            <a:ext cx="609600" cy="609600"/>
          </a:xfrm>
          <a:prstGeom prst="rect">
            <a:avLst/>
          </a:prstGeom>
          <a:noFill/>
          <a:ln>
            <a:noFill/>
          </a:ln>
        </p:spPr>
      </p:pic>
      <p:sp>
        <p:nvSpPr>
          <p:cNvPr id="405" name="Google Shape;405;p14">
            <a:hlinkClick r:id="rId4" action="ppaction://hlinksldjump"/>
          </p:cNvPr>
          <p:cNvSpPr/>
          <p:nvPr/>
        </p:nvSpPr>
        <p:spPr>
          <a:xfrm>
            <a:off x="2705" y="450569"/>
            <a:ext cx="557200" cy="119293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4"/>
          <p:cNvSpPr txBox="1"/>
          <p:nvPr/>
        </p:nvSpPr>
        <p:spPr>
          <a:xfrm rot="-5400000">
            <a:off x="-287969" y="795620"/>
            <a:ext cx="113853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Introducción</a:t>
            </a:r>
            <a:endParaRPr/>
          </a:p>
        </p:txBody>
      </p:sp>
      <p:sp>
        <p:nvSpPr>
          <p:cNvPr id="407" name="Google Shape;407;p14">
            <a:hlinkClick r:id="rId5" action="ppaction://hlinksldjump"/>
          </p:cNvPr>
          <p:cNvSpPr/>
          <p:nvPr/>
        </p:nvSpPr>
        <p:spPr>
          <a:xfrm>
            <a:off x="604" y="1638816"/>
            <a:ext cx="557200" cy="116413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4"/>
          <p:cNvSpPr txBox="1"/>
          <p:nvPr/>
        </p:nvSpPr>
        <p:spPr>
          <a:xfrm rot="-5400000">
            <a:off x="-275669" y="1969469"/>
            <a:ext cx="110973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Cosmología</a:t>
            </a:r>
            <a:endParaRPr/>
          </a:p>
        </p:txBody>
      </p:sp>
      <p:sp>
        <p:nvSpPr>
          <p:cNvPr id="409" name="Google Shape;409;p14">
            <a:hlinkClick r:id="rId6" action="ppaction://hlinksldjump"/>
          </p:cNvPr>
          <p:cNvSpPr/>
          <p:nvPr/>
        </p:nvSpPr>
        <p:spPr>
          <a:xfrm>
            <a:off x="604" y="2802956"/>
            <a:ext cx="557200" cy="131846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4"/>
          <p:cNvSpPr txBox="1"/>
          <p:nvPr/>
        </p:nvSpPr>
        <p:spPr>
          <a:xfrm rot="-5400000">
            <a:off x="-352834" y="3210784"/>
            <a:ext cx="126406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Epistemología</a:t>
            </a:r>
            <a:endParaRPr/>
          </a:p>
        </p:txBody>
      </p:sp>
      <p:sp>
        <p:nvSpPr>
          <p:cNvPr id="411" name="Google Shape;411;p14">
            <a:hlinkClick r:id="rId7" action="ppaction://hlinksldjump"/>
          </p:cNvPr>
          <p:cNvSpPr/>
          <p:nvPr/>
        </p:nvSpPr>
        <p:spPr>
          <a:xfrm>
            <a:off x="-3048" y="4134676"/>
            <a:ext cx="557200" cy="567319"/>
          </a:xfrm>
          <a:prstGeom prst="roundRect">
            <a:avLst>
              <a:gd name="adj" fmla="val 16667"/>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4"/>
          <p:cNvSpPr txBox="1"/>
          <p:nvPr/>
        </p:nvSpPr>
        <p:spPr>
          <a:xfrm rot="-5400000">
            <a:off x="19116" y="4166935"/>
            <a:ext cx="51291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Ética</a:t>
            </a:r>
            <a:endParaRPr/>
          </a:p>
        </p:txBody>
      </p:sp>
      <p:sp>
        <p:nvSpPr>
          <p:cNvPr id="413" name="Google Shape;413;p14">
            <a:hlinkClick r:id="rId8" action="ppaction://hlinksldjump"/>
          </p:cNvPr>
          <p:cNvSpPr/>
          <p:nvPr/>
        </p:nvSpPr>
        <p:spPr>
          <a:xfrm>
            <a:off x="-6676" y="4717774"/>
            <a:ext cx="557200" cy="976086"/>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4"/>
          <p:cNvSpPr txBox="1"/>
          <p:nvPr/>
        </p:nvSpPr>
        <p:spPr>
          <a:xfrm rot="-5400000">
            <a:off x="-188918" y="4954393"/>
            <a:ext cx="921685"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Preguntas</a:t>
            </a:r>
            <a:endParaRPr/>
          </a:p>
        </p:txBody>
      </p:sp>
      <p:sp>
        <p:nvSpPr>
          <p:cNvPr id="415" name="Google Shape;415;p14"/>
          <p:cNvSpPr/>
          <p:nvPr/>
        </p:nvSpPr>
        <p:spPr>
          <a:xfrm>
            <a:off x="-4083" y="8998"/>
            <a:ext cx="557200" cy="450567"/>
          </a:xfrm>
          <a:prstGeom prst="roundRect">
            <a:avLst>
              <a:gd name="adj" fmla="val 16667"/>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16" name="Google Shape;416;p14" descr="Hogar con relleno sólido">
            <a:hlinkClick r:id="" action="ppaction://hlinkshowjump?jump=firstslide"/>
          </p:cNvPr>
          <p:cNvPicPr preferRelativeResize="0"/>
          <p:nvPr/>
        </p:nvPicPr>
        <p:blipFill rotWithShape="1">
          <a:blip r:embed="rId9">
            <a:alphaModFix/>
          </a:blip>
          <a:srcRect/>
          <a:stretch/>
        </p:blipFill>
        <p:spPr>
          <a:xfrm>
            <a:off x="65177" y="5745"/>
            <a:ext cx="409003" cy="409003"/>
          </a:xfrm>
          <a:prstGeom prst="rect">
            <a:avLst/>
          </a:prstGeom>
          <a:noFill/>
          <a:ln>
            <a:noFill/>
          </a:ln>
        </p:spPr>
      </p:pic>
      <p:sp>
        <p:nvSpPr>
          <p:cNvPr id="417" name="Google Shape;417;p14">
            <a:hlinkClick r:id="rId10" action="ppaction://hlinksldjump"/>
          </p:cNvPr>
          <p:cNvSpPr/>
          <p:nvPr/>
        </p:nvSpPr>
        <p:spPr>
          <a:xfrm>
            <a:off x="-6096" y="5713304"/>
            <a:ext cx="557200" cy="1134192"/>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4"/>
          <p:cNvSpPr txBox="1"/>
          <p:nvPr/>
        </p:nvSpPr>
        <p:spPr>
          <a:xfrm rot="-5400000">
            <a:off x="-267371" y="6028996"/>
            <a:ext cx="1079791"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Referencias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4"/>
                                        </p:tgtEl>
                                        <p:attrNameLst>
                                          <p:attrName>style.visibility</p:attrName>
                                        </p:attrNameLst>
                                      </p:cBhvr>
                                      <p:to>
                                        <p:strVal val="visible"/>
                                      </p:to>
                                    </p:set>
                                    <p:animEffect transition="in" filter="fade">
                                      <p:cBhvr>
                                        <p:cTn id="7" dur="1"/>
                                        <p:tgtEl>
                                          <p:spTgt spid="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Preguntas de reflexión 1</a:t>
            </a:r>
            <a:endParaRPr/>
          </a:p>
        </p:txBody>
      </p:sp>
      <p:sp>
        <p:nvSpPr>
          <p:cNvPr id="424" name="Google Shape;424;p15"/>
          <p:cNvSpPr txBox="1">
            <a:spLocks noGrp="1"/>
          </p:cNvSpPr>
          <p:nvPr>
            <p:ph type="body" idx="1"/>
          </p:nvPr>
        </p:nvSpPr>
        <p:spPr>
          <a:xfrm>
            <a:off x="838200" y="1825625"/>
            <a:ext cx="10515600" cy="5200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1. ¿De qué manera se deben leer los fragmentos de Heráclito?</a:t>
            </a:r>
            <a:endParaRPr/>
          </a:p>
        </p:txBody>
      </p:sp>
      <p:sp>
        <p:nvSpPr>
          <p:cNvPr id="425" name="Google Shape;425;p15">
            <a:hlinkClick r:id="rId3" action="ppaction://hlinksldjump"/>
          </p:cNvPr>
          <p:cNvSpPr txBox="1"/>
          <p:nvPr/>
        </p:nvSpPr>
        <p:spPr>
          <a:xfrm>
            <a:off x="1020417" y="2769704"/>
            <a:ext cx="6637202" cy="36933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a. De forma literal, interpretando los términos en el sentido habitual. </a:t>
            </a:r>
            <a:endParaRPr/>
          </a:p>
        </p:txBody>
      </p:sp>
      <p:sp>
        <p:nvSpPr>
          <p:cNvPr id="426" name="Google Shape;426;p15">
            <a:hlinkClick r:id="rId4" action="ppaction://hlinksldjump"/>
          </p:cNvPr>
          <p:cNvSpPr txBox="1"/>
          <p:nvPr/>
        </p:nvSpPr>
        <p:spPr>
          <a:xfrm>
            <a:off x="1020413" y="3534299"/>
            <a:ext cx="7462812" cy="369332"/>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b. De manera científica, interpretando los términos en un sentido objetivo. </a:t>
            </a:r>
            <a:endParaRPr/>
          </a:p>
        </p:txBody>
      </p:sp>
      <p:sp>
        <p:nvSpPr>
          <p:cNvPr id="427" name="Google Shape;427;p15">
            <a:hlinkClick r:id="rId5" action="ppaction://hlinksldjump"/>
          </p:cNvPr>
          <p:cNvSpPr txBox="1"/>
          <p:nvPr/>
        </p:nvSpPr>
        <p:spPr>
          <a:xfrm>
            <a:off x="1020413" y="4222948"/>
            <a:ext cx="7993407" cy="369332"/>
          </a:xfrm>
          <a:prstGeom prst="rect">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c. De forma mistérica, guardando silencio ante verdades reveladas incomprensibles.</a:t>
            </a:r>
            <a:endParaRPr/>
          </a:p>
        </p:txBody>
      </p:sp>
      <p:sp>
        <p:nvSpPr>
          <p:cNvPr id="428" name="Google Shape;428;p15">
            <a:hlinkClick r:id="rId6" action="ppaction://hlinksldjump"/>
          </p:cNvPr>
          <p:cNvSpPr txBox="1"/>
          <p:nvPr/>
        </p:nvSpPr>
        <p:spPr>
          <a:xfrm>
            <a:off x="1020416" y="5042452"/>
            <a:ext cx="7939418" cy="369332"/>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d. De manera alegórica, descifrando el significado que se expresa en los símbolos.  </a:t>
            </a:r>
            <a:endParaRPr/>
          </a:p>
        </p:txBody>
      </p:sp>
      <p:sp>
        <p:nvSpPr>
          <p:cNvPr id="429" name="Google Shape;429;p15">
            <a:hlinkClick r:id="rId7" action="ppaction://hlinksldjump"/>
          </p:cNvPr>
          <p:cNvSpPr/>
          <p:nvPr/>
        </p:nvSpPr>
        <p:spPr>
          <a:xfrm>
            <a:off x="2705" y="450569"/>
            <a:ext cx="557200" cy="119293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5"/>
          <p:cNvSpPr txBox="1"/>
          <p:nvPr/>
        </p:nvSpPr>
        <p:spPr>
          <a:xfrm rot="-5400000">
            <a:off x="-287969" y="795620"/>
            <a:ext cx="113853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Introducción</a:t>
            </a:r>
            <a:endParaRPr/>
          </a:p>
        </p:txBody>
      </p:sp>
      <p:sp>
        <p:nvSpPr>
          <p:cNvPr id="431" name="Google Shape;431;p15">
            <a:hlinkClick r:id="rId8" action="ppaction://hlinksldjump"/>
          </p:cNvPr>
          <p:cNvSpPr/>
          <p:nvPr/>
        </p:nvSpPr>
        <p:spPr>
          <a:xfrm>
            <a:off x="604" y="1638816"/>
            <a:ext cx="557200" cy="116413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5"/>
          <p:cNvSpPr txBox="1"/>
          <p:nvPr/>
        </p:nvSpPr>
        <p:spPr>
          <a:xfrm rot="-5400000">
            <a:off x="-275669" y="1969469"/>
            <a:ext cx="110973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Cosmología</a:t>
            </a:r>
            <a:endParaRPr/>
          </a:p>
        </p:txBody>
      </p:sp>
      <p:sp>
        <p:nvSpPr>
          <p:cNvPr id="433" name="Google Shape;433;p15">
            <a:hlinkClick r:id="rId9" action="ppaction://hlinksldjump"/>
          </p:cNvPr>
          <p:cNvSpPr/>
          <p:nvPr/>
        </p:nvSpPr>
        <p:spPr>
          <a:xfrm>
            <a:off x="604" y="2802956"/>
            <a:ext cx="557200" cy="131846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5"/>
          <p:cNvSpPr txBox="1"/>
          <p:nvPr/>
        </p:nvSpPr>
        <p:spPr>
          <a:xfrm rot="-5400000">
            <a:off x="-352834" y="3210784"/>
            <a:ext cx="126406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Epistemología</a:t>
            </a:r>
            <a:endParaRPr/>
          </a:p>
        </p:txBody>
      </p:sp>
      <p:sp>
        <p:nvSpPr>
          <p:cNvPr id="435" name="Google Shape;435;p15">
            <a:hlinkClick r:id="rId10" action="ppaction://hlinksldjump"/>
          </p:cNvPr>
          <p:cNvSpPr/>
          <p:nvPr/>
        </p:nvSpPr>
        <p:spPr>
          <a:xfrm>
            <a:off x="-3048" y="4134676"/>
            <a:ext cx="557200" cy="56731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5"/>
          <p:cNvSpPr txBox="1"/>
          <p:nvPr/>
        </p:nvSpPr>
        <p:spPr>
          <a:xfrm rot="-5400000">
            <a:off x="19116" y="4166935"/>
            <a:ext cx="51291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Ética</a:t>
            </a:r>
            <a:endParaRPr/>
          </a:p>
        </p:txBody>
      </p:sp>
      <p:sp>
        <p:nvSpPr>
          <p:cNvPr id="437" name="Google Shape;437;p15">
            <a:hlinkClick r:id="rId11" action="ppaction://hlinksldjump"/>
          </p:cNvPr>
          <p:cNvSpPr/>
          <p:nvPr/>
        </p:nvSpPr>
        <p:spPr>
          <a:xfrm>
            <a:off x="-6676" y="4717774"/>
            <a:ext cx="557200" cy="976086"/>
          </a:xfrm>
          <a:prstGeom prst="roundRect">
            <a:avLst>
              <a:gd name="adj" fmla="val 16667"/>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5"/>
          <p:cNvSpPr txBox="1"/>
          <p:nvPr/>
        </p:nvSpPr>
        <p:spPr>
          <a:xfrm rot="-5400000">
            <a:off x="-188918" y="4954393"/>
            <a:ext cx="921685"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Preguntas</a:t>
            </a:r>
            <a:endParaRPr/>
          </a:p>
        </p:txBody>
      </p:sp>
      <p:sp>
        <p:nvSpPr>
          <p:cNvPr id="439" name="Google Shape;439;p15"/>
          <p:cNvSpPr/>
          <p:nvPr/>
        </p:nvSpPr>
        <p:spPr>
          <a:xfrm>
            <a:off x="-4083" y="8998"/>
            <a:ext cx="557200" cy="450567"/>
          </a:xfrm>
          <a:prstGeom prst="roundRect">
            <a:avLst>
              <a:gd name="adj" fmla="val 16667"/>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40" name="Google Shape;440;p15" descr="Hogar con relleno sólido">
            <a:hlinkClick r:id="" action="ppaction://hlinkshowjump?jump=firstslide"/>
          </p:cNvPr>
          <p:cNvPicPr preferRelativeResize="0"/>
          <p:nvPr/>
        </p:nvPicPr>
        <p:blipFill rotWithShape="1">
          <a:blip r:embed="rId12">
            <a:alphaModFix/>
          </a:blip>
          <a:srcRect/>
          <a:stretch/>
        </p:blipFill>
        <p:spPr>
          <a:xfrm>
            <a:off x="65177" y="5745"/>
            <a:ext cx="409003" cy="409003"/>
          </a:xfrm>
          <a:prstGeom prst="rect">
            <a:avLst/>
          </a:prstGeom>
          <a:noFill/>
          <a:ln>
            <a:noFill/>
          </a:ln>
        </p:spPr>
      </p:pic>
      <p:sp>
        <p:nvSpPr>
          <p:cNvPr id="441" name="Google Shape;441;p15">
            <a:hlinkClick r:id="rId13" action="ppaction://hlinksldjump"/>
          </p:cNvPr>
          <p:cNvSpPr/>
          <p:nvPr/>
        </p:nvSpPr>
        <p:spPr>
          <a:xfrm>
            <a:off x="-6096" y="5713304"/>
            <a:ext cx="557200" cy="1134192"/>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5"/>
          <p:cNvSpPr txBox="1"/>
          <p:nvPr/>
        </p:nvSpPr>
        <p:spPr>
          <a:xfrm rot="-5400000">
            <a:off x="-267371" y="6028996"/>
            <a:ext cx="1079791"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Referencias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Correcto</a:t>
            </a:r>
            <a:endParaRPr/>
          </a:p>
        </p:txBody>
      </p:sp>
      <p:sp>
        <p:nvSpPr>
          <p:cNvPr id="448" name="Google Shape;448;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Sí debe ser alegórica. Heráclito emplea metáforas (fuego, despierto-dormido, arco y lira, el río, etc.) para expresar su comprensión del devenir, la naturaleza y el ser humano.  </a:t>
            </a:r>
            <a:endParaRPr/>
          </a:p>
        </p:txBody>
      </p:sp>
      <p:sp>
        <p:nvSpPr>
          <p:cNvPr id="449" name="Google Shape;449;p16">
            <a:hlinkClick r:id="rId3" action="ppaction://hlinksldjump"/>
          </p:cNvPr>
          <p:cNvSpPr/>
          <p:nvPr/>
        </p:nvSpPr>
        <p:spPr>
          <a:xfrm>
            <a:off x="3776870" y="4572000"/>
            <a:ext cx="4227443" cy="1113183"/>
          </a:xfrm>
          <a:prstGeom prst="roundRect">
            <a:avLst>
              <a:gd name="adj" fmla="val 16667"/>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Continua a la siguiente pregunta ☺</a:t>
            </a:r>
            <a:endParaRPr sz="1800">
              <a:solidFill>
                <a:schemeClr val="lt1"/>
              </a:solidFill>
              <a:latin typeface="Calibri"/>
              <a:ea typeface="Calibri"/>
              <a:cs typeface="Calibri"/>
              <a:sym typeface="Calibri"/>
            </a:endParaRPr>
          </a:p>
        </p:txBody>
      </p:sp>
      <p:sp>
        <p:nvSpPr>
          <p:cNvPr id="450" name="Google Shape;450;p16">
            <a:hlinkClick r:id="rId4" action="ppaction://hlinksldjump"/>
          </p:cNvPr>
          <p:cNvSpPr/>
          <p:nvPr/>
        </p:nvSpPr>
        <p:spPr>
          <a:xfrm>
            <a:off x="2705" y="450569"/>
            <a:ext cx="557200" cy="119293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6"/>
          <p:cNvSpPr txBox="1"/>
          <p:nvPr/>
        </p:nvSpPr>
        <p:spPr>
          <a:xfrm rot="-5400000">
            <a:off x="-287969" y="795620"/>
            <a:ext cx="113853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Introducción</a:t>
            </a:r>
            <a:endParaRPr/>
          </a:p>
        </p:txBody>
      </p:sp>
      <p:sp>
        <p:nvSpPr>
          <p:cNvPr id="452" name="Google Shape;452;p16">
            <a:hlinkClick r:id="rId5" action="ppaction://hlinksldjump"/>
          </p:cNvPr>
          <p:cNvSpPr/>
          <p:nvPr/>
        </p:nvSpPr>
        <p:spPr>
          <a:xfrm>
            <a:off x="604" y="1638816"/>
            <a:ext cx="557200" cy="116413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6"/>
          <p:cNvSpPr txBox="1"/>
          <p:nvPr/>
        </p:nvSpPr>
        <p:spPr>
          <a:xfrm rot="-5400000">
            <a:off x="-275669" y="1969469"/>
            <a:ext cx="110973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Cosmología</a:t>
            </a:r>
            <a:endParaRPr/>
          </a:p>
        </p:txBody>
      </p:sp>
      <p:sp>
        <p:nvSpPr>
          <p:cNvPr id="454" name="Google Shape;454;p16">
            <a:hlinkClick r:id="rId6" action="ppaction://hlinksldjump"/>
          </p:cNvPr>
          <p:cNvSpPr/>
          <p:nvPr/>
        </p:nvSpPr>
        <p:spPr>
          <a:xfrm>
            <a:off x="604" y="2802956"/>
            <a:ext cx="557200" cy="131846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6"/>
          <p:cNvSpPr txBox="1"/>
          <p:nvPr/>
        </p:nvSpPr>
        <p:spPr>
          <a:xfrm rot="-5400000">
            <a:off x="-352834" y="3210784"/>
            <a:ext cx="126406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Epistemología</a:t>
            </a:r>
            <a:endParaRPr/>
          </a:p>
        </p:txBody>
      </p:sp>
      <p:sp>
        <p:nvSpPr>
          <p:cNvPr id="456" name="Google Shape;456;p16">
            <a:hlinkClick r:id="rId7" action="ppaction://hlinksldjump"/>
          </p:cNvPr>
          <p:cNvSpPr/>
          <p:nvPr/>
        </p:nvSpPr>
        <p:spPr>
          <a:xfrm>
            <a:off x="-3048" y="4134676"/>
            <a:ext cx="557200" cy="56731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6"/>
          <p:cNvSpPr txBox="1"/>
          <p:nvPr/>
        </p:nvSpPr>
        <p:spPr>
          <a:xfrm rot="-5400000">
            <a:off x="19116" y="4166935"/>
            <a:ext cx="51291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Ética</a:t>
            </a:r>
            <a:endParaRPr/>
          </a:p>
        </p:txBody>
      </p:sp>
      <p:sp>
        <p:nvSpPr>
          <p:cNvPr id="458" name="Google Shape;458;p16">
            <a:hlinkClick r:id="rId8" action="ppaction://hlinksldjump"/>
          </p:cNvPr>
          <p:cNvSpPr/>
          <p:nvPr/>
        </p:nvSpPr>
        <p:spPr>
          <a:xfrm>
            <a:off x="-6676" y="4717774"/>
            <a:ext cx="557200" cy="976086"/>
          </a:xfrm>
          <a:prstGeom prst="roundRect">
            <a:avLst>
              <a:gd name="adj" fmla="val 16667"/>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6"/>
          <p:cNvSpPr txBox="1"/>
          <p:nvPr/>
        </p:nvSpPr>
        <p:spPr>
          <a:xfrm rot="-5400000">
            <a:off x="-188918" y="4954393"/>
            <a:ext cx="921685"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Preguntas</a:t>
            </a:r>
            <a:endParaRPr/>
          </a:p>
        </p:txBody>
      </p:sp>
      <p:sp>
        <p:nvSpPr>
          <p:cNvPr id="460" name="Google Shape;460;p16"/>
          <p:cNvSpPr/>
          <p:nvPr/>
        </p:nvSpPr>
        <p:spPr>
          <a:xfrm>
            <a:off x="-4083" y="8998"/>
            <a:ext cx="557200" cy="450567"/>
          </a:xfrm>
          <a:prstGeom prst="roundRect">
            <a:avLst>
              <a:gd name="adj" fmla="val 16667"/>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61" name="Google Shape;461;p16" descr="Hogar con relleno sólido">
            <a:hlinkClick r:id="" action="ppaction://hlinkshowjump?jump=firstslide"/>
          </p:cNvPr>
          <p:cNvPicPr preferRelativeResize="0"/>
          <p:nvPr/>
        </p:nvPicPr>
        <p:blipFill rotWithShape="1">
          <a:blip r:embed="rId9">
            <a:alphaModFix/>
          </a:blip>
          <a:srcRect/>
          <a:stretch/>
        </p:blipFill>
        <p:spPr>
          <a:xfrm>
            <a:off x="65177" y="5745"/>
            <a:ext cx="409003" cy="409003"/>
          </a:xfrm>
          <a:prstGeom prst="rect">
            <a:avLst/>
          </a:prstGeom>
          <a:noFill/>
          <a:ln>
            <a:noFill/>
          </a:ln>
        </p:spPr>
      </p:pic>
      <p:sp>
        <p:nvSpPr>
          <p:cNvPr id="462" name="Google Shape;462;p16">
            <a:hlinkClick r:id="rId10" action="ppaction://hlinksldjump"/>
          </p:cNvPr>
          <p:cNvSpPr/>
          <p:nvPr/>
        </p:nvSpPr>
        <p:spPr>
          <a:xfrm>
            <a:off x="-6096" y="5713304"/>
            <a:ext cx="557200" cy="1134192"/>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6"/>
          <p:cNvSpPr txBox="1"/>
          <p:nvPr/>
        </p:nvSpPr>
        <p:spPr>
          <a:xfrm rot="-5400000">
            <a:off x="-267371" y="6028996"/>
            <a:ext cx="1079791"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Referencias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Incorrecto</a:t>
            </a:r>
            <a:endParaRPr/>
          </a:p>
        </p:txBody>
      </p:sp>
      <p:sp>
        <p:nvSpPr>
          <p:cNvPr id="469" name="Google Shape;469;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No debe ser mistérica. A pesar de la “oscuridad” de la escritura de Heráclito, no expresa sentidos incomprensibles o inalcanzables para el ser humano. </a:t>
            </a:r>
            <a:endParaRPr/>
          </a:p>
        </p:txBody>
      </p:sp>
      <p:sp>
        <p:nvSpPr>
          <p:cNvPr id="470" name="Google Shape;470;p17">
            <a:hlinkClick r:id="rId3" action="ppaction://hlinksldjump"/>
          </p:cNvPr>
          <p:cNvSpPr/>
          <p:nvPr/>
        </p:nvSpPr>
        <p:spPr>
          <a:xfrm>
            <a:off x="3776870" y="4572000"/>
            <a:ext cx="4227443" cy="1113183"/>
          </a:xfrm>
          <a:prstGeom prst="roundRect">
            <a:avLst>
              <a:gd name="adj" fmla="val 16667"/>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¡Vuelve a intentarlo!</a:t>
            </a:r>
            <a:endParaRPr/>
          </a:p>
        </p:txBody>
      </p:sp>
      <p:sp>
        <p:nvSpPr>
          <p:cNvPr id="471" name="Google Shape;471;p17">
            <a:hlinkClick r:id="rId4" action="ppaction://hlinksldjump"/>
          </p:cNvPr>
          <p:cNvSpPr/>
          <p:nvPr/>
        </p:nvSpPr>
        <p:spPr>
          <a:xfrm>
            <a:off x="2705" y="450569"/>
            <a:ext cx="557200" cy="119293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7"/>
          <p:cNvSpPr txBox="1"/>
          <p:nvPr/>
        </p:nvSpPr>
        <p:spPr>
          <a:xfrm rot="-5400000">
            <a:off x="-287969" y="795620"/>
            <a:ext cx="113853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Introducción</a:t>
            </a:r>
            <a:endParaRPr/>
          </a:p>
        </p:txBody>
      </p:sp>
      <p:sp>
        <p:nvSpPr>
          <p:cNvPr id="473" name="Google Shape;473;p17">
            <a:hlinkClick r:id="rId5" action="ppaction://hlinksldjump"/>
          </p:cNvPr>
          <p:cNvSpPr/>
          <p:nvPr/>
        </p:nvSpPr>
        <p:spPr>
          <a:xfrm>
            <a:off x="604" y="1638816"/>
            <a:ext cx="557200" cy="116413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7"/>
          <p:cNvSpPr txBox="1"/>
          <p:nvPr/>
        </p:nvSpPr>
        <p:spPr>
          <a:xfrm rot="-5400000">
            <a:off x="-275669" y="1969469"/>
            <a:ext cx="110973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Cosmología</a:t>
            </a:r>
            <a:endParaRPr/>
          </a:p>
        </p:txBody>
      </p:sp>
      <p:sp>
        <p:nvSpPr>
          <p:cNvPr id="475" name="Google Shape;475;p17">
            <a:hlinkClick r:id="rId6" action="ppaction://hlinksldjump"/>
          </p:cNvPr>
          <p:cNvSpPr/>
          <p:nvPr/>
        </p:nvSpPr>
        <p:spPr>
          <a:xfrm>
            <a:off x="604" y="2802956"/>
            <a:ext cx="557200" cy="131846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7"/>
          <p:cNvSpPr txBox="1"/>
          <p:nvPr/>
        </p:nvSpPr>
        <p:spPr>
          <a:xfrm rot="-5400000">
            <a:off x="-352834" y="3210784"/>
            <a:ext cx="126406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Epistemología</a:t>
            </a:r>
            <a:endParaRPr/>
          </a:p>
        </p:txBody>
      </p:sp>
      <p:sp>
        <p:nvSpPr>
          <p:cNvPr id="477" name="Google Shape;477;p17">
            <a:hlinkClick r:id="rId7" action="ppaction://hlinksldjump"/>
          </p:cNvPr>
          <p:cNvSpPr/>
          <p:nvPr/>
        </p:nvSpPr>
        <p:spPr>
          <a:xfrm>
            <a:off x="-3048" y="4134676"/>
            <a:ext cx="557200" cy="56731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7"/>
          <p:cNvSpPr txBox="1"/>
          <p:nvPr/>
        </p:nvSpPr>
        <p:spPr>
          <a:xfrm rot="-5400000">
            <a:off x="19116" y="4166935"/>
            <a:ext cx="51291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Ética</a:t>
            </a:r>
            <a:endParaRPr/>
          </a:p>
        </p:txBody>
      </p:sp>
      <p:sp>
        <p:nvSpPr>
          <p:cNvPr id="479" name="Google Shape;479;p17">
            <a:hlinkClick r:id="rId3" action="ppaction://hlinksldjump"/>
          </p:cNvPr>
          <p:cNvSpPr/>
          <p:nvPr/>
        </p:nvSpPr>
        <p:spPr>
          <a:xfrm>
            <a:off x="-6676" y="4717774"/>
            <a:ext cx="557200" cy="976086"/>
          </a:xfrm>
          <a:prstGeom prst="roundRect">
            <a:avLst>
              <a:gd name="adj" fmla="val 16667"/>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7"/>
          <p:cNvSpPr txBox="1"/>
          <p:nvPr/>
        </p:nvSpPr>
        <p:spPr>
          <a:xfrm rot="-5400000">
            <a:off x="-188918" y="4954393"/>
            <a:ext cx="921685"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Preguntas</a:t>
            </a:r>
            <a:endParaRPr/>
          </a:p>
        </p:txBody>
      </p:sp>
      <p:sp>
        <p:nvSpPr>
          <p:cNvPr id="481" name="Google Shape;481;p17"/>
          <p:cNvSpPr/>
          <p:nvPr/>
        </p:nvSpPr>
        <p:spPr>
          <a:xfrm>
            <a:off x="-4083" y="8998"/>
            <a:ext cx="557200" cy="450567"/>
          </a:xfrm>
          <a:prstGeom prst="roundRect">
            <a:avLst>
              <a:gd name="adj" fmla="val 16667"/>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82" name="Google Shape;482;p17" descr="Hogar con relleno sólido">
            <a:hlinkClick r:id="" action="ppaction://hlinkshowjump?jump=firstslide"/>
          </p:cNvPr>
          <p:cNvPicPr preferRelativeResize="0"/>
          <p:nvPr/>
        </p:nvPicPr>
        <p:blipFill rotWithShape="1">
          <a:blip r:embed="rId8">
            <a:alphaModFix/>
          </a:blip>
          <a:srcRect/>
          <a:stretch/>
        </p:blipFill>
        <p:spPr>
          <a:xfrm>
            <a:off x="65177" y="5745"/>
            <a:ext cx="409003" cy="409003"/>
          </a:xfrm>
          <a:prstGeom prst="rect">
            <a:avLst/>
          </a:prstGeom>
          <a:noFill/>
          <a:ln>
            <a:noFill/>
          </a:ln>
        </p:spPr>
      </p:pic>
      <p:sp>
        <p:nvSpPr>
          <p:cNvPr id="483" name="Google Shape;483;p17">
            <a:hlinkClick r:id="rId9" action="ppaction://hlinksldjump"/>
          </p:cNvPr>
          <p:cNvSpPr/>
          <p:nvPr/>
        </p:nvSpPr>
        <p:spPr>
          <a:xfrm>
            <a:off x="-6096" y="5713304"/>
            <a:ext cx="557200" cy="1134192"/>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7"/>
          <p:cNvSpPr txBox="1"/>
          <p:nvPr/>
        </p:nvSpPr>
        <p:spPr>
          <a:xfrm rot="-5400000">
            <a:off x="-267371" y="6028996"/>
            <a:ext cx="1079791"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Referencias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Incorrecto</a:t>
            </a:r>
            <a:endParaRPr/>
          </a:p>
        </p:txBody>
      </p:sp>
      <p:sp>
        <p:nvSpPr>
          <p:cNvPr id="490" name="Google Shape;490;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No debe ser poética. Las metáforas que emplea Heráclito poseen un sentido objetivo, pretenden retratar la realidad, y no sólo evocar sentimientos en el lector.</a:t>
            </a:r>
            <a:endParaRPr/>
          </a:p>
        </p:txBody>
      </p:sp>
      <p:sp>
        <p:nvSpPr>
          <p:cNvPr id="491" name="Google Shape;491;p18">
            <a:hlinkClick r:id="rId3" action="ppaction://hlinksldjump"/>
          </p:cNvPr>
          <p:cNvSpPr/>
          <p:nvPr/>
        </p:nvSpPr>
        <p:spPr>
          <a:xfrm>
            <a:off x="3776870" y="4572000"/>
            <a:ext cx="4227443" cy="1113183"/>
          </a:xfrm>
          <a:prstGeom prst="roundRect">
            <a:avLst>
              <a:gd name="adj" fmla="val 16667"/>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¡Vuelve a intentarlo!</a:t>
            </a:r>
            <a:endParaRPr/>
          </a:p>
        </p:txBody>
      </p:sp>
      <p:sp>
        <p:nvSpPr>
          <p:cNvPr id="492" name="Google Shape;492;p18">
            <a:hlinkClick r:id="rId4" action="ppaction://hlinksldjump"/>
          </p:cNvPr>
          <p:cNvSpPr/>
          <p:nvPr/>
        </p:nvSpPr>
        <p:spPr>
          <a:xfrm>
            <a:off x="2705" y="450569"/>
            <a:ext cx="557200" cy="119293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8"/>
          <p:cNvSpPr txBox="1"/>
          <p:nvPr/>
        </p:nvSpPr>
        <p:spPr>
          <a:xfrm rot="-5400000">
            <a:off x="-287969" y="795620"/>
            <a:ext cx="113853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Introducción</a:t>
            </a:r>
            <a:endParaRPr/>
          </a:p>
        </p:txBody>
      </p:sp>
      <p:sp>
        <p:nvSpPr>
          <p:cNvPr id="494" name="Google Shape;494;p18">
            <a:hlinkClick r:id="rId5" action="ppaction://hlinksldjump"/>
          </p:cNvPr>
          <p:cNvSpPr/>
          <p:nvPr/>
        </p:nvSpPr>
        <p:spPr>
          <a:xfrm>
            <a:off x="604" y="1638816"/>
            <a:ext cx="557200" cy="116413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8"/>
          <p:cNvSpPr txBox="1"/>
          <p:nvPr/>
        </p:nvSpPr>
        <p:spPr>
          <a:xfrm rot="-5400000">
            <a:off x="-275669" y="1969469"/>
            <a:ext cx="110973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Cosmología</a:t>
            </a:r>
            <a:endParaRPr/>
          </a:p>
        </p:txBody>
      </p:sp>
      <p:sp>
        <p:nvSpPr>
          <p:cNvPr id="496" name="Google Shape;496;p18">
            <a:hlinkClick r:id="rId6" action="ppaction://hlinksldjump"/>
          </p:cNvPr>
          <p:cNvSpPr/>
          <p:nvPr/>
        </p:nvSpPr>
        <p:spPr>
          <a:xfrm>
            <a:off x="604" y="2802956"/>
            <a:ext cx="557200" cy="131846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8"/>
          <p:cNvSpPr txBox="1"/>
          <p:nvPr/>
        </p:nvSpPr>
        <p:spPr>
          <a:xfrm rot="-5400000">
            <a:off x="-352834" y="3210784"/>
            <a:ext cx="126406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Epistemología</a:t>
            </a:r>
            <a:endParaRPr/>
          </a:p>
        </p:txBody>
      </p:sp>
      <p:sp>
        <p:nvSpPr>
          <p:cNvPr id="498" name="Google Shape;498;p18">
            <a:hlinkClick r:id="rId7" action="ppaction://hlinksldjump"/>
          </p:cNvPr>
          <p:cNvSpPr/>
          <p:nvPr/>
        </p:nvSpPr>
        <p:spPr>
          <a:xfrm>
            <a:off x="-3048" y="4134676"/>
            <a:ext cx="557200" cy="56731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8"/>
          <p:cNvSpPr txBox="1"/>
          <p:nvPr/>
        </p:nvSpPr>
        <p:spPr>
          <a:xfrm rot="-5400000">
            <a:off x="19116" y="4166935"/>
            <a:ext cx="51291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Ética</a:t>
            </a:r>
            <a:endParaRPr/>
          </a:p>
        </p:txBody>
      </p:sp>
      <p:sp>
        <p:nvSpPr>
          <p:cNvPr id="500" name="Google Shape;500;p18">
            <a:hlinkClick r:id="rId3" action="ppaction://hlinksldjump"/>
          </p:cNvPr>
          <p:cNvSpPr/>
          <p:nvPr/>
        </p:nvSpPr>
        <p:spPr>
          <a:xfrm>
            <a:off x="-6676" y="4717774"/>
            <a:ext cx="557200" cy="976086"/>
          </a:xfrm>
          <a:prstGeom prst="roundRect">
            <a:avLst>
              <a:gd name="adj" fmla="val 16667"/>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8"/>
          <p:cNvSpPr txBox="1"/>
          <p:nvPr/>
        </p:nvSpPr>
        <p:spPr>
          <a:xfrm rot="-5400000">
            <a:off x="-188918" y="4954393"/>
            <a:ext cx="921685"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Preguntas</a:t>
            </a:r>
            <a:endParaRPr/>
          </a:p>
        </p:txBody>
      </p:sp>
      <p:sp>
        <p:nvSpPr>
          <p:cNvPr id="502" name="Google Shape;502;p18">
            <a:hlinkClick r:id="rId3" action="ppaction://hlinksldjump"/>
          </p:cNvPr>
          <p:cNvSpPr/>
          <p:nvPr/>
        </p:nvSpPr>
        <p:spPr>
          <a:xfrm>
            <a:off x="-6096" y="5713304"/>
            <a:ext cx="557200" cy="1134192"/>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8"/>
          <p:cNvSpPr txBox="1"/>
          <p:nvPr/>
        </p:nvSpPr>
        <p:spPr>
          <a:xfrm rot="-5400000">
            <a:off x="-267371" y="6028996"/>
            <a:ext cx="1079791"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Referencias</a:t>
            </a:r>
            <a:endParaRPr/>
          </a:p>
        </p:txBody>
      </p:sp>
      <p:sp>
        <p:nvSpPr>
          <p:cNvPr id="504" name="Google Shape;504;p18"/>
          <p:cNvSpPr/>
          <p:nvPr/>
        </p:nvSpPr>
        <p:spPr>
          <a:xfrm>
            <a:off x="-4083" y="8998"/>
            <a:ext cx="557200" cy="450567"/>
          </a:xfrm>
          <a:prstGeom prst="roundRect">
            <a:avLst>
              <a:gd name="adj" fmla="val 16667"/>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05" name="Google Shape;505;p18" descr="Hogar con relleno sólido">
            <a:hlinkClick r:id="" action="ppaction://hlinkshowjump?jump=firstslide"/>
          </p:cNvPr>
          <p:cNvPicPr preferRelativeResize="0"/>
          <p:nvPr/>
        </p:nvPicPr>
        <p:blipFill rotWithShape="1">
          <a:blip r:embed="rId8">
            <a:alphaModFix/>
          </a:blip>
          <a:srcRect/>
          <a:stretch/>
        </p:blipFill>
        <p:spPr>
          <a:xfrm>
            <a:off x="65177" y="5745"/>
            <a:ext cx="409003" cy="40900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Incorrecto</a:t>
            </a:r>
            <a:endParaRPr/>
          </a:p>
        </p:txBody>
      </p:sp>
      <p:sp>
        <p:nvSpPr>
          <p:cNvPr id="511" name="Google Shape;511;p19"/>
          <p:cNvSpPr txBox="1">
            <a:spLocks noGrp="1"/>
          </p:cNvSpPr>
          <p:nvPr>
            <p:ph type="body" idx="1"/>
          </p:nvPr>
        </p:nvSpPr>
        <p:spPr>
          <a:xfrm>
            <a:off x="838200" y="1825625"/>
            <a:ext cx="10515600" cy="101034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No debe ser literal. Heráclito no asigna a las palabras el sentido habitual o común.</a:t>
            </a:r>
            <a:endParaRPr/>
          </a:p>
        </p:txBody>
      </p:sp>
      <p:sp>
        <p:nvSpPr>
          <p:cNvPr id="512" name="Google Shape;512;p19">
            <a:hlinkClick r:id="rId3" action="ppaction://hlinksldjump"/>
          </p:cNvPr>
          <p:cNvSpPr/>
          <p:nvPr/>
        </p:nvSpPr>
        <p:spPr>
          <a:xfrm>
            <a:off x="3776870" y="4572000"/>
            <a:ext cx="4227443" cy="1113183"/>
          </a:xfrm>
          <a:prstGeom prst="roundRect">
            <a:avLst>
              <a:gd name="adj" fmla="val 16667"/>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¡Vuelve a intentarlo!</a:t>
            </a:r>
            <a:endParaRPr/>
          </a:p>
        </p:txBody>
      </p:sp>
      <p:sp>
        <p:nvSpPr>
          <p:cNvPr id="513" name="Google Shape;513;p19">
            <a:hlinkClick r:id="rId4" action="ppaction://hlinksldjump"/>
          </p:cNvPr>
          <p:cNvSpPr/>
          <p:nvPr/>
        </p:nvSpPr>
        <p:spPr>
          <a:xfrm>
            <a:off x="2705" y="450569"/>
            <a:ext cx="557200" cy="119293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9"/>
          <p:cNvSpPr txBox="1"/>
          <p:nvPr/>
        </p:nvSpPr>
        <p:spPr>
          <a:xfrm rot="-5400000">
            <a:off x="-287969" y="795620"/>
            <a:ext cx="113853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Introducción</a:t>
            </a:r>
            <a:endParaRPr/>
          </a:p>
        </p:txBody>
      </p:sp>
      <p:sp>
        <p:nvSpPr>
          <p:cNvPr id="515" name="Google Shape;515;p19">
            <a:hlinkClick r:id="rId5" action="ppaction://hlinksldjump"/>
          </p:cNvPr>
          <p:cNvSpPr/>
          <p:nvPr/>
        </p:nvSpPr>
        <p:spPr>
          <a:xfrm>
            <a:off x="604" y="1638816"/>
            <a:ext cx="557200" cy="116413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9"/>
          <p:cNvSpPr txBox="1"/>
          <p:nvPr/>
        </p:nvSpPr>
        <p:spPr>
          <a:xfrm rot="-5400000">
            <a:off x="-275669" y="1969469"/>
            <a:ext cx="110973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Cosmología</a:t>
            </a:r>
            <a:endParaRPr/>
          </a:p>
        </p:txBody>
      </p:sp>
      <p:sp>
        <p:nvSpPr>
          <p:cNvPr id="517" name="Google Shape;517;p19">
            <a:hlinkClick r:id="rId6" action="ppaction://hlinksldjump"/>
          </p:cNvPr>
          <p:cNvSpPr/>
          <p:nvPr/>
        </p:nvSpPr>
        <p:spPr>
          <a:xfrm>
            <a:off x="604" y="2802956"/>
            <a:ext cx="557200" cy="131846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9"/>
          <p:cNvSpPr txBox="1"/>
          <p:nvPr/>
        </p:nvSpPr>
        <p:spPr>
          <a:xfrm rot="-5400000">
            <a:off x="-352834" y="3210784"/>
            <a:ext cx="126406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Epistemología</a:t>
            </a:r>
            <a:endParaRPr/>
          </a:p>
        </p:txBody>
      </p:sp>
      <p:sp>
        <p:nvSpPr>
          <p:cNvPr id="519" name="Google Shape;519;p19">
            <a:hlinkClick r:id="rId7" action="ppaction://hlinksldjump"/>
          </p:cNvPr>
          <p:cNvSpPr/>
          <p:nvPr/>
        </p:nvSpPr>
        <p:spPr>
          <a:xfrm>
            <a:off x="-3048" y="4134676"/>
            <a:ext cx="557200" cy="56731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9"/>
          <p:cNvSpPr txBox="1"/>
          <p:nvPr/>
        </p:nvSpPr>
        <p:spPr>
          <a:xfrm rot="-5400000">
            <a:off x="19116" y="4166935"/>
            <a:ext cx="51291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Ética</a:t>
            </a:r>
            <a:endParaRPr/>
          </a:p>
        </p:txBody>
      </p:sp>
      <p:sp>
        <p:nvSpPr>
          <p:cNvPr id="521" name="Google Shape;521;p19">
            <a:hlinkClick r:id="rId3" action="ppaction://hlinksldjump"/>
          </p:cNvPr>
          <p:cNvSpPr/>
          <p:nvPr/>
        </p:nvSpPr>
        <p:spPr>
          <a:xfrm>
            <a:off x="-6676" y="4717774"/>
            <a:ext cx="557200" cy="976086"/>
          </a:xfrm>
          <a:prstGeom prst="roundRect">
            <a:avLst>
              <a:gd name="adj" fmla="val 16667"/>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9"/>
          <p:cNvSpPr txBox="1"/>
          <p:nvPr/>
        </p:nvSpPr>
        <p:spPr>
          <a:xfrm rot="-5400000">
            <a:off x="-188918" y="4954393"/>
            <a:ext cx="921685"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Preguntas</a:t>
            </a:r>
            <a:endParaRPr/>
          </a:p>
        </p:txBody>
      </p:sp>
      <p:sp>
        <p:nvSpPr>
          <p:cNvPr id="523" name="Google Shape;523;p19">
            <a:hlinkClick r:id="rId3" action="ppaction://hlinksldjump"/>
          </p:cNvPr>
          <p:cNvSpPr/>
          <p:nvPr/>
        </p:nvSpPr>
        <p:spPr>
          <a:xfrm>
            <a:off x="-6096" y="5713304"/>
            <a:ext cx="557200" cy="1134192"/>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9"/>
          <p:cNvSpPr txBox="1"/>
          <p:nvPr/>
        </p:nvSpPr>
        <p:spPr>
          <a:xfrm rot="-5400000">
            <a:off x="-267371" y="6028996"/>
            <a:ext cx="1079791"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Referencias</a:t>
            </a:r>
            <a:endParaRPr/>
          </a:p>
        </p:txBody>
      </p:sp>
      <p:sp>
        <p:nvSpPr>
          <p:cNvPr id="525" name="Google Shape;525;p19"/>
          <p:cNvSpPr/>
          <p:nvPr/>
        </p:nvSpPr>
        <p:spPr>
          <a:xfrm>
            <a:off x="-4083" y="8998"/>
            <a:ext cx="557200" cy="450567"/>
          </a:xfrm>
          <a:prstGeom prst="roundRect">
            <a:avLst>
              <a:gd name="adj" fmla="val 16667"/>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26" name="Google Shape;526;p19" descr="Hogar con relleno sólido">
            <a:hlinkClick r:id="" action="ppaction://hlinkshowjump?jump=firstslide"/>
          </p:cNvPr>
          <p:cNvPicPr preferRelativeResize="0"/>
          <p:nvPr/>
        </p:nvPicPr>
        <p:blipFill rotWithShape="1">
          <a:blip r:embed="rId8">
            <a:alphaModFix/>
          </a:blip>
          <a:srcRect/>
          <a:stretch/>
        </p:blipFill>
        <p:spPr>
          <a:xfrm>
            <a:off x="65177" y="5745"/>
            <a:ext cx="409003" cy="40900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p:nvPr/>
        </p:nvSpPr>
        <p:spPr>
          <a:xfrm>
            <a:off x="0" y="0"/>
            <a:ext cx="12188952" cy="6858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p2"/>
          <p:cNvSpPr txBox="1">
            <a:spLocks noGrp="1"/>
          </p:cNvSpPr>
          <p:nvPr>
            <p:ph type="title"/>
          </p:nvPr>
        </p:nvSpPr>
        <p:spPr>
          <a:xfrm>
            <a:off x="838201" y="365126"/>
            <a:ext cx="5251316" cy="9019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Introducción</a:t>
            </a:r>
            <a:endParaRPr/>
          </a:p>
        </p:txBody>
      </p:sp>
      <p:sp>
        <p:nvSpPr>
          <p:cNvPr id="103" name="Google Shape;103;p2"/>
          <p:cNvSpPr txBox="1">
            <a:spLocks noGrp="1"/>
          </p:cNvSpPr>
          <p:nvPr>
            <p:ph type="body" idx="1"/>
          </p:nvPr>
        </p:nvSpPr>
        <p:spPr>
          <a:xfrm>
            <a:off x="838200" y="1470991"/>
            <a:ext cx="5251316" cy="416118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Char char="•"/>
            </a:pPr>
            <a:r>
              <a:rPr lang="en-US" sz="2000" b="1"/>
              <a:t>Asignatura</a:t>
            </a:r>
            <a:r>
              <a:rPr lang="en-US" sz="2000"/>
              <a:t>: Ética</a:t>
            </a:r>
            <a:endParaRPr/>
          </a:p>
          <a:p>
            <a:pPr marL="228600" lvl="0" indent="-228600" algn="l" rtl="0">
              <a:lnSpc>
                <a:spcPct val="90000"/>
              </a:lnSpc>
              <a:spcBef>
                <a:spcPts val="1000"/>
              </a:spcBef>
              <a:spcAft>
                <a:spcPts val="0"/>
              </a:spcAft>
              <a:buClr>
                <a:schemeClr val="dk1"/>
              </a:buClr>
              <a:buSzPts val="2000"/>
              <a:buChar char="•"/>
            </a:pPr>
            <a:r>
              <a:rPr lang="en-US" sz="2000" b="1"/>
              <a:t>Tema</a:t>
            </a:r>
            <a:r>
              <a:rPr lang="en-US" sz="2000"/>
              <a:t>: Unidad 1. Las dimensiones de la acción moral. ¿Qué debo hacer? </a:t>
            </a:r>
            <a:endParaRPr/>
          </a:p>
          <a:p>
            <a:pPr marL="228600" lvl="0" indent="-228600" algn="l" rtl="0">
              <a:lnSpc>
                <a:spcPct val="90000"/>
              </a:lnSpc>
              <a:spcBef>
                <a:spcPts val="1000"/>
              </a:spcBef>
              <a:spcAft>
                <a:spcPts val="0"/>
              </a:spcAft>
              <a:buClr>
                <a:schemeClr val="dk1"/>
              </a:buClr>
              <a:buSzPts val="2000"/>
              <a:buChar char="•"/>
            </a:pPr>
            <a:r>
              <a:rPr lang="en-US" sz="2000" b="1"/>
              <a:t>Contenidos de aprendizaje</a:t>
            </a:r>
            <a:r>
              <a:rPr lang="en-US" sz="2000"/>
              <a:t>: Elementos éticos de la existencia humana: el ethos, libertad, responsabilidad, deber, valor y virtud, en Heráclito, Platón, Aristóteles, Immanuel Kant, Jean Paul Sartre y Friedrich Nietzsche, entre otros.</a:t>
            </a:r>
            <a:endParaRPr/>
          </a:p>
          <a:p>
            <a:pPr marL="228600" lvl="0" indent="-228600" algn="l" rtl="0">
              <a:lnSpc>
                <a:spcPct val="90000"/>
              </a:lnSpc>
              <a:spcBef>
                <a:spcPts val="1000"/>
              </a:spcBef>
              <a:spcAft>
                <a:spcPts val="0"/>
              </a:spcAft>
              <a:buClr>
                <a:schemeClr val="dk1"/>
              </a:buClr>
              <a:buSzPts val="2000"/>
              <a:buChar char="•"/>
            </a:pPr>
            <a:r>
              <a:rPr lang="en-US" sz="2000" b="1"/>
              <a:t>Propósito</a:t>
            </a:r>
            <a:r>
              <a:rPr lang="en-US" sz="2000"/>
              <a:t>: El alumno analizará el concepto de ethos a través de la lectura de los fragmentos de Heráclito, para discernir la función del carácter dentro de las dimensiones de la acción moral</a:t>
            </a:r>
            <a:endParaRPr sz="2000"/>
          </a:p>
          <a:p>
            <a:pPr marL="228600" lvl="0" indent="-101600" algn="l" rtl="0">
              <a:lnSpc>
                <a:spcPct val="90000"/>
              </a:lnSpc>
              <a:spcBef>
                <a:spcPts val="1000"/>
              </a:spcBef>
              <a:spcAft>
                <a:spcPts val="0"/>
              </a:spcAft>
              <a:buClr>
                <a:schemeClr val="dk1"/>
              </a:buClr>
              <a:buSzPts val="2000"/>
              <a:buNone/>
            </a:pPr>
            <a:endParaRPr sz="2000"/>
          </a:p>
        </p:txBody>
      </p:sp>
      <p:pic>
        <p:nvPicPr>
          <p:cNvPr id="104" name="Google Shape;104;p2"/>
          <p:cNvPicPr preferRelativeResize="0"/>
          <p:nvPr/>
        </p:nvPicPr>
        <p:blipFill rotWithShape="1">
          <a:blip r:embed="rId3">
            <a:alphaModFix/>
          </a:blip>
          <a:srcRect t="11216" r="-1" b="9135"/>
          <a:stretch/>
        </p:blipFill>
        <p:spPr>
          <a:xfrm>
            <a:off x="6229215" y="10"/>
            <a:ext cx="5962785" cy="6857990"/>
          </a:xfrm>
          <a:custGeom>
            <a:avLst/>
            <a:gdLst/>
            <a:ahLst/>
            <a:cxnLst/>
            <a:rect l="l" t="t" r="r" b="b"/>
            <a:pathLst>
              <a:path w="5962785" h="6858000" extrusionOk="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
        <p:nvSpPr>
          <p:cNvPr id="105" name="Google Shape;105;p2">
            <a:hlinkClick r:id="rId4" action="ppaction://hlinksldjump"/>
          </p:cNvPr>
          <p:cNvSpPr/>
          <p:nvPr/>
        </p:nvSpPr>
        <p:spPr>
          <a:xfrm>
            <a:off x="2705" y="450569"/>
            <a:ext cx="557200" cy="1192939"/>
          </a:xfrm>
          <a:prstGeom prst="roundRect">
            <a:avLst>
              <a:gd name="adj" fmla="val 16667"/>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txBox="1"/>
          <p:nvPr/>
        </p:nvSpPr>
        <p:spPr>
          <a:xfrm rot="-5400000">
            <a:off x="-287969" y="795620"/>
            <a:ext cx="113853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i="0" u="none" strike="noStrike" cap="none">
                <a:solidFill>
                  <a:schemeClr val="lt1"/>
                </a:solidFill>
                <a:latin typeface="Calibri"/>
                <a:ea typeface="Calibri"/>
                <a:cs typeface="Calibri"/>
                <a:sym typeface="Calibri"/>
              </a:rPr>
              <a:t>Introducción</a:t>
            </a:r>
            <a:endParaRPr/>
          </a:p>
        </p:txBody>
      </p:sp>
      <p:sp>
        <p:nvSpPr>
          <p:cNvPr id="107" name="Google Shape;107;p2">
            <a:hlinkClick r:id="rId5" action="ppaction://hlinksldjump"/>
          </p:cNvPr>
          <p:cNvSpPr/>
          <p:nvPr/>
        </p:nvSpPr>
        <p:spPr>
          <a:xfrm>
            <a:off x="604" y="1638816"/>
            <a:ext cx="557200" cy="116413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txBox="1"/>
          <p:nvPr/>
        </p:nvSpPr>
        <p:spPr>
          <a:xfrm rot="-5400000">
            <a:off x="-275669" y="1969469"/>
            <a:ext cx="110973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i="0" u="none" strike="noStrike" cap="none">
                <a:solidFill>
                  <a:schemeClr val="lt1"/>
                </a:solidFill>
                <a:latin typeface="Calibri"/>
                <a:ea typeface="Calibri"/>
                <a:cs typeface="Calibri"/>
                <a:sym typeface="Calibri"/>
              </a:rPr>
              <a:t>Cosmología</a:t>
            </a:r>
            <a:endParaRPr/>
          </a:p>
        </p:txBody>
      </p:sp>
      <p:sp>
        <p:nvSpPr>
          <p:cNvPr id="109" name="Google Shape;109;p2">
            <a:hlinkClick r:id="rId6" action="ppaction://hlinksldjump"/>
          </p:cNvPr>
          <p:cNvSpPr/>
          <p:nvPr/>
        </p:nvSpPr>
        <p:spPr>
          <a:xfrm>
            <a:off x="604" y="2802956"/>
            <a:ext cx="557200" cy="131846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txBox="1"/>
          <p:nvPr/>
        </p:nvSpPr>
        <p:spPr>
          <a:xfrm rot="-5400000">
            <a:off x="-352834" y="3210784"/>
            <a:ext cx="126406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i="0" u="none" strike="noStrike" cap="none">
                <a:solidFill>
                  <a:schemeClr val="lt1"/>
                </a:solidFill>
                <a:latin typeface="Calibri"/>
                <a:ea typeface="Calibri"/>
                <a:cs typeface="Calibri"/>
                <a:sym typeface="Calibri"/>
              </a:rPr>
              <a:t>Epistemología</a:t>
            </a:r>
            <a:endParaRPr/>
          </a:p>
        </p:txBody>
      </p:sp>
      <p:sp>
        <p:nvSpPr>
          <p:cNvPr id="111" name="Google Shape;111;p2">
            <a:hlinkClick r:id="rId7" action="ppaction://hlinksldjump"/>
          </p:cNvPr>
          <p:cNvSpPr/>
          <p:nvPr/>
        </p:nvSpPr>
        <p:spPr>
          <a:xfrm>
            <a:off x="-3048" y="4134676"/>
            <a:ext cx="557200" cy="56731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txBox="1"/>
          <p:nvPr/>
        </p:nvSpPr>
        <p:spPr>
          <a:xfrm rot="-5400000">
            <a:off x="19116" y="4166935"/>
            <a:ext cx="51291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i="0" u="none" strike="noStrike" cap="none">
                <a:solidFill>
                  <a:schemeClr val="lt1"/>
                </a:solidFill>
                <a:latin typeface="Calibri"/>
                <a:ea typeface="Calibri"/>
                <a:cs typeface="Calibri"/>
                <a:sym typeface="Calibri"/>
              </a:rPr>
              <a:t>Ética</a:t>
            </a:r>
            <a:endParaRPr/>
          </a:p>
        </p:txBody>
      </p:sp>
      <p:sp>
        <p:nvSpPr>
          <p:cNvPr id="113" name="Google Shape;113;p2">
            <a:hlinkClick r:id="rId8" action="ppaction://hlinksldjump"/>
          </p:cNvPr>
          <p:cNvSpPr/>
          <p:nvPr/>
        </p:nvSpPr>
        <p:spPr>
          <a:xfrm>
            <a:off x="-6676" y="4717774"/>
            <a:ext cx="557200" cy="976086"/>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txBox="1"/>
          <p:nvPr/>
        </p:nvSpPr>
        <p:spPr>
          <a:xfrm rot="-5400000">
            <a:off x="-188918" y="4954393"/>
            <a:ext cx="921685"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i="0" u="none" strike="noStrike" cap="none">
                <a:solidFill>
                  <a:schemeClr val="lt1"/>
                </a:solidFill>
                <a:latin typeface="Calibri"/>
                <a:ea typeface="Calibri"/>
                <a:cs typeface="Calibri"/>
                <a:sym typeface="Calibri"/>
              </a:rPr>
              <a:t>Preguntas</a:t>
            </a:r>
            <a:endParaRPr/>
          </a:p>
        </p:txBody>
      </p:sp>
      <p:sp>
        <p:nvSpPr>
          <p:cNvPr id="115" name="Google Shape;115;p2">
            <a:hlinkClick r:id="rId9" action="ppaction://hlinksldjump"/>
          </p:cNvPr>
          <p:cNvSpPr/>
          <p:nvPr/>
        </p:nvSpPr>
        <p:spPr>
          <a:xfrm>
            <a:off x="4481288" y="5713304"/>
            <a:ext cx="2027582" cy="1144686"/>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Clic para continuar…</a:t>
            </a:r>
            <a:endParaRPr/>
          </a:p>
        </p:txBody>
      </p:sp>
      <p:sp>
        <p:nvSpPr>
          <p:cNvPr id="116" name="Google Shape;116;p2">
            <a:hlinkClick r:id="rId10" action="ppaction://hlinksldjump"/>
          </p:cNvPr>
          <p:cNvSpPr/>
          <p:nvPr/>
        </p:nvSpPr>
        <p:spPr>
          <a:xfrm>
            <a:off x="-6096" y="5713304"/>
            <a:ext cx="557200" cy="1134192"/>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txBox="1"/>
          <p:nvPr/>
        </p:nvSpPr>
        <p:spPr>
          <a:xfrm rot="-5400000">
            <a:off x="-267371" y="6028996"/>
            <a:ext cx="1079791"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i="0" u="none" strike="noStrike" cap="none">
                <a:solidFill>
                  <a:schemeClr val="lt1"/>
                </a:solidFill>
                <a:latin typeface="Calibri"/>
                <a:ea typeface="Calibri"/>
                <a:cs typeface="Calibri"/>
                <a:sym typeface="Calibri"/>
              </a:rPr>
              <a:t>Referencias</a:t>
            </a:r>
            <a:endParaRPr/>
          </a:p>
        </p:txBody>
      </p:sp>
      <p:sp>
        <p:nvSpPr>
          <p:cNvPr id="118" name="Google Shape;118;p2"/>
          <p:cNvSpPr txBox="1"/>
          <p:nvPr/>
        </p:nvSpPr>
        <p:spPr>
          <a:xfrm>
            <a:off x="838200" y="362626"/>
            <a:ext cx="5251316" cy="901908"/>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Introducción</a:t>
            </a:r>
            <a:endParaRPr/>
          </a:p>
        </p:txBody>
      </p:sp>
      <p:sp>
        <p:nvSpPr>
          <p:cNvPr id="119" name="Google Shape;119;p2"/>
          <p:cNvSpPr/>
          <p:nvPr/>
        </p:nvSpPr>
        <p:spPr>
          <a:xfrm>
            <a:off x="-4083" y="8998"/>
            <a:ext cx="557200" cy="450567"/>
          </a:xfrm>
          <a:prstGeom prst="roundRect">
            <a:avLst>
              <a:gd name="adj" fmla="val 16667"/>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0" name="Google Shape;120;p2" descr="Hogar con relleno sólido">
            <a:hlinkClick r:id="" action="ppaction://hlinkshowjump?jump=firstslide"/>
          </p:cNvPr>
          <p:cNvPicPr preferRelativeResize="0"/>
          <p:nvPr/>
        </p:nvPicPr>
        <p:blipFill rotWithShape="1">
          <a:blip r:embed="rId11">
            <a:alphaModFix/>
          </a:blip>
          <a:srcRect/>
          <a:stretch/>
        </p:blipFill>
        <p:spPr>
          <a:xfrm>
            <a:off x="65177" y="5745"/>
            <a:ext cx="409003" cy="409003"/>
          </a:xfrm>
          <a:prstGeom prst="rect">
            <a:avLst/>
          </a:prstGeom>
          <a:noFill/>
          <a:ln>
            <a:noFill/>
          </a:ln>
        </p:spPr>
      </p:pic>
      <p:sp>
        <p:nvSpPr>
          <p:cNvPr id="121" name="Google Shape;121;p2"/>
          <p:cNvSpPr txBox="1"/>
          <p:nvPr/>
        </p:nvSpPr>
        <p:spPr>
          <a:xfrm>
            <a:off x="8497649" y="6478164"/>
            <a:ext cx="3701027"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Figura 1. The school of Athens (detail)</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Preguntas de reflexión 2</a:t>
            </a:r>
            <a:endParaRPr/>
          </a:p>
        </p:txBody>
      </p:sp>
      <p:sp>
        <p:nvSpPr>
          <p:cNvPr id="532" name="Google Shape;532;p20"/>
          <p:cNvSpPr txBox="1">
            <a:spLocks noGrp="1"/>
          </p:cNvSpPr>
          <p:nvPr>
            <p:ph type="body" idx="1"/>
          </p:nvPr>
        </p:nvSpPr>
        <p:spPr>
          <a:xfrm>
            <a:off x="838200" y="1825625"/>
            <a:ext cx="10515600" cy="493908"/>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dk1"/>
              </a:buClr>
              <a:buSzPct val="100000"/>
              <a:buNone/>
            </a:pPr>
            <a:r>
              <a:rPr lang="en-US"/>
              <a:t>2. ¿Cuál es el principio del que está hecho y que gobierna todas las cosas, según Heráclito?</a:t>
            </a:r>
            <a:endParaRPr/>
          </a:p>
        </p:txBody>
      </p:sp>
      <p:sp>
        <p:nvSpPr>
          <p:cNvPr id="533" name="Google Shape;533;p20">
            <a:hlinkClick r:id="rId3" action="ppaction://hlinksldjump"/>
          </p:cNvPr>
          <p:cNvSpPr txBox="1"/>
          <p:nvPr/>
        </p:nvSpPr>
        <p:spPr>
          <a:xfrm>
            <a:off x="1020417" y="2769704"/>
            <a:ext cx="7677358" cy="36933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a. El fuego, entendiendo por ello la razón que rige el cambio constante de todo. </a:t>
            </a:r>
            <a:endParaRPr/>
          </a:p>
        </p:txBody>
      </p:sp>
      <p:sp>
        <p:nvSpPr>
          <p:cNvPr id="534" name="Google Shape;534;p20">
            <a:hlinkClick r:id="rId4" action="ppaction://hlinksldjump"/>
          </p:cNvPr>
          <p:cNvSpPr txBox="1"/>
          <p:nvPr/>
        </p:nvSpPr>
        <p:spPr>
          <a:xfrm>
            <a:off x="1020413" y="3534299"/>
            <a:ext cx="7346563" cy="369332"/>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b. El agua, entendiendo por ello la sustancia vital que anima a los seres vivos.</a:t>
            </a:r>
            <a:endParaRPr/>
          </a:p>
        </p:txBody>
      </p:sp>
      <p:sp>
        <p:nvSpPr>
          <p:cNvPr id="535" name="Google Shape;535;p20">
            <a:hlinkClick r:id="rId5" action="ppaction://hlinksldjump"/>
          </p:cNvPr>
          <p:cNvSpPr txBox="1"/>
          <p:nvPr/>
        </p:nvSpPr>
        <p:spPr>
          <a:xfrm>
            <a:off x="1020413" y="4222948"/>
            <a:ext cx="7780207" cy="369332"/>
          </a:xfrm>
          <a:prstGeom prst="rect">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c. El fuego, entendiendo por ello la energía que pone en movimiento a la materia.</a:t>
            </a:r>
            <a:endParaRPr/>
          </a:p>
        </p:txBody>
      </p:sp>
      <p:sp>
        <p:nvSpPr>
          <p:cNvPr id="536" name="Google Shape;536;p20">
            <a:hlinkClick r:id="rId6" action="ppaction://hlinksldjump"/>
          </p:cNvPr>
          <p:cNvSpPr txBox="1"/>
          <p:nvPr/>
        </p:nvSpPr>
        <p:spPr>
          <a:xfrm>
            <a:off x="1020416" y="5042452"/>
            <a:ext cx="6078523" cy="369332"/>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d. El aire, entendiendo por ello el aliento vital que nos da vida.  </a:t>
            </a:r>
            <a:endParaRPr/>
          </a:p>
        </p:txBody>
      </p:sp>
      <p:sp>
        <p:nvSpPr>
          <p:cNvPr id="537" name="Google Shape;537;p20">
            <a:hlinkClick r:id="rId7" action="ppaction://hlinksldjump"/>
          </p:cNvPr>
          <p:cNvSpPr/>
          <p:nvPr/>
        </p:nvSpPr>
        <p:spPr>
          <a:xfrm>
            <a:off x="2705" y="450569"/>
            <a:ext cx="557200" cy="119293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0"/>
          <p:cNvSpPr txBox="1"/>
          <p:nvPr/>
        </p:nvSpPr>
        <p:spPr>
          <a:xfrm rot="-5400000">
            <a:off x="-287969" y="795620"/>
            <a:ext cx="113853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Introducción</a:t>
            </a:r>
            <a:endParaRPr/>
          </a:p>
        </p:txBody>
      </p:sp>
      <p:sp>
        <p:nvSpPr>
          <p:cNvPr id="539" name="Google Shape;539;p20">
            <a:hlinkClick r:id="rId8" action="ppaction://hlinksldjump"/>
          </p:cNvPr>
          <p:cNvSpPr/>
          <p:nvPr/>
        </p:nvSpPr>
        <p:spPr>
          <a:xfrm>
            <a:off x="604" y="1638816"/>
            <a:ext cx="557200" cy="116413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txBox="1"/>
          <p:nvPr/>
        </p:nvSpPr>
        <p:spPr>
          <a:xfrm rot="-5400000">
            <a:off x="-275669" y="1969469"/>
            <a:ext cx="110973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Cosmología</a:t>
            </a:r>
            <a:endParaRPr/>
          </a:p>
        </p:txBody>
      </p:sp>
      <p:sp>
        <p:nvSpPr>
          <p:cNvPr id="541" name="Google Shape;541;p20">
            <a:hlinkClick r:id="rId9" action="ppaction://hlinksldjump"/>
          </p:cNvPr>
          <p:cNvSpPr/>
          <p:nvPr/>
        </p:nvSpPr>
        <p:spPr>
          <a:xfrm>
            <a:off x="604" y="2802956"/>
            <a:ext cx="557200" cy="131846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txBox="1"/>
          <p:nvPr/>
        </p:nvSpPr>
        <p:spPr>
          <a:xfrm rot="-5400000">
            <a:off x="-352834" y="3210784"/>
            <a:ext cx="126406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Epistemología</a:t>
            </a:r>
            <a:endParaRPr/>
          </a:p>
        </p:txBody>
      </p:sp>
      <p:sp>
        <p:nvSpPr>
          <p:cNvPr id="543" name="Google Shape;543;p20">
            <a:hlinkClick r:id="rId10" action="ppaction://hlinksldjump"/>
          </p:cNvPr>
          <p:cNvSpPr/>
          <p:nvPr/>
        </p:nvSpPr>
        <p:spPr>
          <a:xfrm>
            <a:off x="-3048" y="4134676"/>
            <a:ext cx="557200" cy="56731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txBox="1"/>
          <p:nvPr/>
        </p:nvSpPr>
        <p:spPr>
          <a:xfrm rot="-5400000">
            <a:off x="19116" y="4166935"/>
            <a:ext cx="51291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Ética</a:t>
            </a:r>
            <a:endParaRPr/>
          </a:p>
        </p:txBody>
      </p:sp>
      <p:sp>
        <p:nvSpPr>
          <p:cNvPr id="545" name="Google Shape;545;p20">
            <a:hlinkClick r:id="rId11" action="ppaction://hlinksldjump"/>
          </p:cNvPr>
          <p:cNvSpPr/>
          <p:nvPr/>
        </p:nvSpPr>
        <p:spPr>
          <a:xfrm>
            <a:off x="-6676" y="4717774"/>
            <a:ext cx="557200" cy="976086"/>
          </a:xfrm>
          <a:prstGeom prst="roundRect">
            <a:avLst>
              <a:gd name="adj" fmla="val 16667"/>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0"/>
          <p:cNvSpPr txBox="1"/>
          <p:nvPr/>
        </p:nvSpPr>
        <p:spPr>
          <a:xfrm rot="-5400000">
            <a:off x="-188918" y="4954393"/>
            <a:ext cx="921685"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Preguntas</a:t>
            </a:r>
            <a:endParaRPr/>
          </a:p>
        </p:txBody>
      </p:sp>
      <p:sp>
        <p:nvSpPr>
          <p:cNvPr id="547" name="Google Shape;547;p20"/>
          <p:cNvSpPr/>
          <p:nvPr/>
        </p:nvSpPr>
        <p:spPr>
          <a:xfrm>
            <a:off x="-4083" y="8998"/>
            <a:ext cx="557200" cy="450567"/>
          </a:xfrm>
          <a:prstGeom prst="roundRect">
            <a:avLst>
              <a:gd name="adj" fmla="val 16667"/>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48" name="Google Shape;548;p20" descr="Hogar con relleno sólido">
            <a:hlinkClick r:id="" action="ppaction://hlinkshowjump?jump=firstslide"/>
          </p:cNvPr>
          <p:cNvPicPr preferRelativeResize="0"/>
          <p:nvPr/>
        </p:nvPicPr>
        <p:blipFill rotWithShape="1">
          <a:blip r:embed="rId12">
            <a:alphaModFix/>
          </a:blip>
          <a:srcRect/>
          <a:stretch/>
        </p:blipFill>
        <p:spPr>
          <a:xfrm>
            <a:off x="65177" y="5745"/>
            <a:ext cx="409003" cy="409003"/>
          </a:xfrm>
          <a:prstGeom prst="rect">
            <a:avLst/>
          </a:prstGeom>
          <a:noFill/>
          <a:ln>
            <a:noFill/>
          </a:ln>
        </p:spPr>
      </p:pic>
      <p:sp>
        <p:nvSpPr>
          <p:cNvPr id="549" name="Google Shape;549;p20">
            <a:hlinkClick r:id="rId13" action="ppaction://hlinksldjump"/>
          </p:cNvPr>
          <p:cNvSpPr/>
          <p:nvPr/>
        </p:nvSpPr>
        <p:spPr>
          <a:xfrm>
            <a:off x="-6096" y="5713304"/>
            <a:ext cx="557200" cy="1134192"/>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0"/>
          <p:cNvSpPr txBox="1"/>
          <p:nvPr/>
        </p:nvSpPr>
        <p:spPr>
          <a:xfrm rot="-5400000">
            <a:off x="-267371" y="6028996"/>
            <a:ext cx="1079791"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Referencias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Correcto</a:t>
            </a:r>
            <a:endParaRPr/>
          </a:p>
        </p:txBody>
      </p:sp>
      <p:sp>
        <p:nvSpPr>
          <p:cNvPr id="556" name="Google Shape;556;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El fuego simboliza para Heráclito la sustancia de la que están hechas todas las cosas, en la que todo se transforma, y lo que rige dichas transformaciones de acuerdo con la razón del cosmos </a:t>
            </a:r>
            <a:endParaRPr/>
          </a:p>
        </p:txBody>
      </p:sp>
      <p:sp>
        <p:nvSpPr>
          <p:cNvPr id="557" name="Google Shape;557;p21">
            <a:hlinkClick r:id="rId3" action="ppaction://hlinksldjump"/>
          </p:cNvPr>
          <p:cNvSpPr/>
          <p:nvPr/>
        </p:nvSpPr>
        <p:spPr>
          <a:xfrm>
            <a:off x="3776870" y="4572000"/>
            <a:ext cx="4227443" cy="1113183"/>
          </a:xfrm>
          <a:prstGeom prst="roundRect">
            <a:avLst>
              <a:gd name="adj" fmla="val 16667"/>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Continua a la siguiente pregunta ☺</a:t>
            </a:r>
            <a:endParaRPr sz="1800">
              <a:solidFill>
                <a:schemeClr val="lt1"/>
              </a:solidFill>
              <a:latin typeface="Calibri"/>
              <a:ea typeface="Calibri"/>
              <a:cs typeface="Calibri"/>
              <a:sym typeface="Calibri"/>
            </a:endParaRPr>
          </a:p>
        </p:txBody>
      </p:sp>
      <p:sp>
        <p:nvSpPr>
          <p:cNvPr id="558" name="Google Shape;558;p21">
            <a:hlinkClick r:id="rId4" action="ppaction://hlinksldjump"/>
          </p:cNvPr>
          <p:cNvSpPr/>
          <p:nvPr/>
        </p:nvSpPr>
        <p:spPr>
          <a:xfrm>
            <a:off x="2705" y="450569"/>
            <a:ext cx="557200" cy="119293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1"/>
          <p:cNvSpPr txBox="1"/>
          <p:nvPr/>
        </p:nvSpPr>
        <p:spPr>
          <a:xfrm rot="-5400000">
            <a:off x="-287969" y="795620"/>
            <a:ext cx="113853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Introducción</a:t>
            </a:r>
            <a:endParaRPr/>
          </a:p>
        </p:txBody>
      </p:sp>
      <p:sp>
        <p:nvSpPr>
          <p:cNvPr id="560" name="Google Shape;560;p21">
            <a:hlinkClick r:id="rId5" action="ppaction://hlinksldjump"/>
          </p:cNvPr>
          <p:cNvSpPr/>
          <p:nvPr/>
        </p:nvSpPr>
        <p:spPr>
          <a:xfrm>
            <a:off x="604" y="1638816"/>
            <a:ext cx="557200" cy="116413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1"/>
          <p:cNvSpPr txBox="1"/>
          <p:nvPr/>
        </p:nvSpPr>
        <p:spPr>
          <a:xfrm rot="-5400000">
            <a:off x="-275669" y="1969469"/>
            <a:ext cx="110973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Cosmología</a:t>
            </a:r>
            <a:endParaRPr/>
          </a:p>
        </p:txBody>
      </p:sp>
      <p:sp>
        <p:nvSpPr>
          <p:cNvPr id="562" name="Google Shape;562;p21">
            <a:hlinkClick r:id="rId6" action="ppaction://hlinksldjump"/>
          </p:cNvPr>
          <p:cNvSpPr/>
          <p:nvPr/>
        </p:nvSpPr>
        <p:spPr>
          <a:xfrm>
            <a:off x="604" y="2802956"/>
            <a:ext cx="557200" cy="131846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1"/>
          <p:cNvSpPr txBox="1"/>
          <p:nvPr/>
        </p:nvSpPr>
        <p:spPr>
          <a:xfrm rot="-5400000">
            <a:off x="-352834" y="3210784"/>
            <a:ext cx="126406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Epistemología</a:t>
            </a:r>
            <a:endParaRPr/>
          </a:p>
        </p:txBody>
      </p:sp>
      <p:sp>
        <p:nvSpPr>
          <p:cNvPr id="564" name="Google Shape;564;p21">
            <a:hlinkClick r:id="rId7" action="ppaction://hlinksldjump"/>
          </p:cNvPr>
          <p:cNvSpPr/>
          <p:nvPr/>
        </p:nvSpPr>
        <p:spPr>
          <a:xfrm>
            <a:off x="-3048" y="4134676"/>
            <a:ext cx="557200" cy="56731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1"/>
          <p:cNvSpPr txBox="1"/>
          <p:nvPr/>
        </p:nvSpPr>
        <p:spPr>
          <a:xfrm rot="-5400000">
            <a:off x="19116" y="4166935"/>
            <a:ext cx="51291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Ética</a:t>
            </a:r>
            <a:endParaRPr/>
          </a:p>
        </p:txBody>
      </p:sp>
      <p:sp>
        <p:nvSpPr>
          <p:cNvPr id="566" name="Google Shape;566;p21">
            <a:hlinkClick r:id="rId8" action="ppaction://hlinksldjump"/>
          </p:cNvPr>
          <p:cNvSpPr/>
          <p:nvPr/>
        </p:nvSpPr>
        <p:spPr>
          <a:xfrm>
            <a:off x="-6676" y="4717774"/>
            <a:ext cx="557200" cy="976086"/>
          </a:xfrm>
          <a:prstGeom prst="roundRect">
            <a:avLst>
              <a:gd name="adj" fmla="val 16667"/>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1"/>
          <p:cNvSpPr txBox="1"/>
          <p:nvPr/>
        </p:nvSpPr>
        <p:spPr>
          <a:xfrm rot="-5400000">
            <a:off x="-188918" y="4954393"/>
            <a:ext cx="921685"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Preguntas</a:t>
            </a:r>
            <a:endParaRPr/>
          </a:p>
        </p:txBody>
      </p:sp>
      <p:sp>
        <p:nvSpPr>
          <p:cNvPr id="568" name="Google Shape;568;p21"/>
          <p:cNvSpPr/>
          <p:nvPr/>
        </p:nvSpPr>
        <p:spPr>
          <a:xfrm>
            <a:off x="-4083" y="8998"/>
            <a:ext cx="557200" cy="450567"/>
          </a:xfrm>
          <a:prstGeom prst="roundRect">
            <a:avLst>
              <a:gd name="adj" fmla="val 16667"/>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69" name="Google Shape;569;p21" descr="Hogar con relleno sólido">
            <a:hlinkClick r:id="" action="ppaction://hlinkshowjump?jump=firstslide"/>
          </p:cNvPr>
          <p:cNvPicPr preferRelativeResize="0"/>
          <p:nvPr/>
        </p:nvPicPr>
        <p:blipFill rotWithShape="1">
          <a:blip r:embed="rId9">
            <a:alphaModFix/>
          </a:blip>
          <a:srcRect/>
          <a:stretch/>
        </p:blipFill>
        <p:spPr>
          <a:xfrm>
            <a:off x="65177" y="5745"/>
            <a:ext cx="409003" cy="409003"/>
          </a:xfrm>
          <a:prstGeom prst="rect">
            <a:avLst/>
          </a:prstGeom>
          <a:noFill/>
          <a:ln>
            <a:noFill/>
          </a:ln>
        </p:spPr>
      </p:pic>
      <p:sp>
        <p:nvSpPr>
          <p:cNvPr id="570" name="Google Shape;570;p21">
            <a:hlinkClick r:id="rId10" action="ppaction://hlinksldjump"/>
          </p:cNvPr>
          <p:cNvSpPr/>
          <p:nvPr/>
        </p:nvSpPr>
        <p:spPr>
          <a:xfrm>
            <a:off x="-6096" y="5713304"/>
            <a:ext cx="557200" cy="1134192"/>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1"/>
          <p:cNvSpPr txBox="1"/>
          <p:nvPr/>
        </p:nvSpPr>
        <p:spPr>
          <a:xfrm rot="-5400000">
            <a:off x="-267371" y="6028996"/>
            <a:ext cx="1079791"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Referencias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Incorrecto</a:t>
            </a:r>
            <a:endParaRPr/>
          </a:p>
        </p:txBody>
      </p:sp>
      <p:sp>
        <p:nvSpPr>
          <p:cNvPr id="577" name="Google Shape;57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El agua para Heráclito simboliza la muerte del fuego, es decir, la ausencia de cambio, de vitalidad. En consonancia, Heráclito murió cuando decidió enterrarse bajo estiércol como remedio para curar su hidropesía, con la esperanza de que el calor disipara el exceso de humedad. El remedio no funcionó, por cierto.   </a:t>
            </a:r>
            <a:endParaRPr/>
          </a:p>
        </p:txBody>
      </p:sp>
      <p:sp>
        <p:nvSpPr>
          <p:cNvPr id="578" name="Google Shape;578;p22">
            <a:hlinkClick r:id="rId3" action="ppaction://hlinksldjump"/>
          </p:cNvPr>
          <p:cNvSpPr/>
          <p:nvPr/>
        </p:nvSpPr>
        <p:spPr>
          <a:xfrm>
            <a:off x="3776870" y="4572000"/>
            <a:ext cx="4227443" cy="1113183"/>
          </a:xfrm>
          <a:prstGeom prst="roundRect">
            <a:avLst>
              <a:gd name="adj" fmla="val 16667"/>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¡Vuelve a intentarlo!</a:t>
            </a:r>
            <a:endParaRPr/>
          </a:p>
        </p:txBody>
      </p:sp>
      <p:sp>
        <p:nvSpPr>
          <p:cNvPr id="579" name="Google Shape;579;p22">
            <a:hlinkClick r:id="rId4" action="ppaction://hlinksldjump"/>
          </p:cNvPr>
          <p:cNvSpPr/>
          <p:nvPr/>
        </p:nvSpPr>
        <p:spPr>
          <a:xfrm>
            <a:off x="2705" y="450569"/>
            <a:ext cx="557200" cy="119293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2"/>
          <p:cNvSpPr txBox="1"/>
          <p:nvPr/>
        </p:nvSpPr>
        <p:spPr>
          <a:xfrm rot="-5400000">
            <a:off x="-287969" y="795620"/>
            <a:ext cx="113853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Introducción</a:t>
            </a:r>
            <a:endParaRPr/>
          </a:p>
        </p:txBody>
      </p:sp>
      <p:sp>
        <p:nvSpPr>
          <p:cNvPr id="581" name="Google Shape;581;p22">
            <a:hlinkClick r:id="rId5" action="ppaction://hlinksldjump"/>
          </p:cNvPr>
          <p:cNvSpPr/>
          <p:nvPr/>
        </p:nvSpPr>
        <p:spPr>
          <a:xfrm>
            <a:off x="604" y="1638816"/>
            <a:ext cx="557200" cy="116413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2"/>
          <p:cNvSpPr txBox="1"/>
          <p:nvPr/>
        </p:nvSpPr>
        <p:spPr>
          <a:xfrm rot="-5400000">
            <a:off x="-275669" y="1969469"/>
            <a:ext cx="110973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Cosmología</a:t>
            </a:r>
            <a:endParaRPr/>
          </a:p>
        </p:txBody>
      </p:sp>
      <p:sp>
        <p:nvSpPr>
          <p:cNvPr id="583" name="Google Shape;583;p22">
            <a:hlinkClick r:id="rId6" action="ppaction://hlinksldjump"/>
          </p:cNvPr>
          <p:cNvSpPr/>
          <p:nvPr/>
        </p:nvSpPr>
        <p:spPr>
          <a:xfrm>
            <a:off x="604" y="2802956"/>
            <a:ext cx="557200" cy="131846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2"/>
          <p:cNvSpPr txBox="1"/>
          <p:nvPr/>
        </p:nvSpPr>
        <p:spPr>
          <a:xfrm rot="-5400000">
            <a:off x="-352834" y="3210784"/>
            <a:ext cx="126406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Epistemología</a:t>
            </a:r>
            <a:endParaRPr/>
          </a:p>
        </p:txBody>
      </p:sp>
      <p:sp>
        <p:nvSpPr>
          <p:cNvPr id="585" name="Google Shape;585;p22">
            <a:hlinkClick r:id="rId7" action="ppaction://hlinksldjump"/>
          </p:cNvPr>
          <p:cNvSpPr/>
          <p:nvPr/>
        </p:nvSpPr>
        <p:spPr>
          <a:xfrm>
            <a:off x="-3048" y="4134676"/>
            <a:ext cx="557200" cy="56731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2"/>
          <p:cNvSpPr txBox="1"/>
          <p:nvPr/>
        </p:nvSpPr>
        <p:spPr>
          <a:xfrm rot="-5400000">
            <a:off x="19116" y="4166935"/>
            <a:ext cx="51291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Ética</a:t>
            </a:r>
            <a:endParaRPr/>
          </a:p>
        </p:txBody>
      </p:sp>
      <p:sp>
        <p:nvSpPr>
          <p:cNvPr id="587" name="Google Shape;587;p22">
            <a:hlinkClick r:id="rId8" action="ppaction://hlinksldjump"/>
          </p:cNvPr>
          <p:cNvSpPr/>
          <p:nvPr/>
        </p:nvSpPr>
        <p:spPr>
          <a:xfrm>
            <a:off x="-6676" y="4717774"/>
            <a:ext cx="557200" cy="976086"/>
          </a:xfrm>
          <a:prstGeom prst="roundRect">
            <a:avLst>
              <a:gd name="adj" fmla="val 16667"/>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2"/>
          <p:cNvSpPr txBox="1"/>
          <p:nvPr/>
        </p:nvSpPr>
        <p:spPr>
          <a:xfrm rot="-5400000">
            <a:off x="-188918" y="4954393"/>
            <a:ext cx="921685"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Preguntas</a:t>
            </a:r>
            <a:endParaRPr/>
          </a:p>
        </p:txBody>
      </p:sp>
      <p:sp>
        <p:nvSpPr>
          <p:cNvPr id="589" name="Google Shape;589;p22"/>
          <p:cNvSpPr/>
          <p:nvPr/>
        </p:nvSpPr>
        <p:spPr>
          <a:xfrm>
            <a:off x="-4083" y="8998"/>
            <a:ext cx="557200" cy="450567"/>
          </a:xfrm>
          <a:prstGeom prst="roundRect">
            <a:avLst>
              <a:gd name="adj" fmla="val 16667"/>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90" name="Google Shape;590;p22" descr="Hogar con relleno sólido">
            <a:hlinkClick r:id="" action="ppaction://hlinkshowjump?jump=firstslide"/>
          </p:cNvPr>
          <p:cNvPicPr preferRelativeResize="0"/>
          <p:nvPr/>
        </p:nvPicPr>
        <p:blipFill rotWithShape="1">
          <a:blip r:embed="rId9">
            <a:alphaModFix/>
          </a:blip>
          <a:srcRect/>
          <a:stretch/>
        </p:blipFill>
        <p:spPr>
          <a:xfrm>
            <a:off x="65177" y="5745"/>
            <a:ext cx="409003" cy="409003"/>
          </a:xfrm>
          <a:prstGeom prst="rect">
            <a:avLst/>
          </a:prstGeom>
          <a:noFill/>
          <a:ln>
            <a:noFill/>
          </a:ln>
        </p:spPr>
      </p:pic>
      <p:sp>
        <p:nvSpPr>
          <p:cNvPr id="591" name="Google Shape;591;p22">
            <a:hlinkClick r:id="rId10" action="ppaction://hlinksldjump"/>
          </p:cNvPr>
          <p:cNvSpPr/>
          <p:nvPr/>
        </p:nvSpPr>
        <p:spPr>
          <a:xfrm>
            <a:off x="-6096" y="5713304"/>
            <a:ext cx="557200" cy="1134192"/>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2"/>
          <p:cNvSpPr txBox="1"/>
          <p:nvPr/>
        </p:nvSpPr>
        <p:spPr>
          <a:xfrm rot="-5400000">
            <a:off x="-267371" y="6028996"/>
            <a:ext cx="1079791"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Referencias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Incorrecto</a:t>
            </a:r>
            <a:endParaRPr/>
          </a:p>
        </p:txBody>
      </p:sp>
      <p:sp>
        <p:nvSpPr>
          <p:cNvPr id="598" name="Google Shape;598;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Heráclito no atribuye al fuego el sentido objetivo que nosotros le otorgamos al calor, como una cierta cantidad de energía cinética reflejada en las vibraciones de las moléculas de un cuerpo.  </a:t>
            </a:r>
            <a:endParaRPr/>
          </a:p>
        </p:txBody>
      </p:sp>
      <p:sp>
        <p:nvSpPr>
          <p:cNvPr id="599" name="Google Shape;599;p23">
            <a:hlinkClick r:id="rId3" action="ppaction://hlinksldjump"/>
          </p:cNvPr>
          <p:cNvSpPr/>
          <p:nvPr/>
        </p:nvSpPr>
        <p:spPr>
          <a:xfrm>
            <a:off x="3776870" y="4572000"/>
            <a:ext cx="4227443" cy="1113183"/>
          </a:xfrm>
          <a:prstGeom prst="roundRect">
            <a:avLst>
              <a:gd name="adj" fmla="val 16667"/>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¡Vuelve a intentarlo!</a:t>
            </a:r>
            <a:endParaRPr/>
          </a:p>
        </p:txBody>
      </p:sp>
      <p:sp>
        <p:nvSpPr>
          <p:cNvPr id="600" name="Google Shape;600;p23">
            <a:hlinkClick r:id="rId4" action="ppaction://hlinksldjump"/>
          </p:cNvPr>
          <p:cNvSpPr/>
          <p:nvPr/>
        </p:nvSpPr>
        <p:spPr>
          <a:xfrm>
            <a:off x="2705" y="450569"/>
            <a:ext cx="557200" cy="119293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3"/>
          <p:cNvSpPr txBox="1"/>
          <p:nvPr/>
        </p:nvSpPr>
        <p:spPr>
          <a:xfrm rot="-5400000">
            <a:off x="-287969" y="795620"/>
            <a:ext cx="113853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Introducción</a:t>
            </a:r>
            <a:endParaRPr/>
          </a:p>
        </p:txBody>
      </p:sp>
      <p:sp>
        <p:nvSpPr>
          <p:cNvPr id="602" name="Google Shape;602;p23">
            <a:hlinkClick r:id="rId5" action="ppaction://hlinksldjump"/>
          </p:cNvPr>
          <p:cNvSpPr/>
          <p:nvPr/>
        </p:nvSpPr>
        <p:spPr>
          <a:xfrm>
            <a:off x="604" y="1638816"/>
            <a:ext cx="557200" cy="116413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3"/>
          <p:cNvSpPr txBox="1"/>
          <p:nvPr/>
        </p:nvSpPr>
        <p:spPr>
          <a:xfrm rot="-5400000">
            <a:off x="-275669" y="1969469"/>
            <a:ext cx="110973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Cosmología</a:t>
            </a:r>
            <a:endParaRPr/>
          </a:p>
        </p:txBody>
      </p:sp>
      <p:sp>
        <p:nvSpPr>
          <p:cNvPr id="604" name="Google Shape;604;p23">
            <a:hlinkClick r:id="rId6" action="ppaction://hlinksldjump"/>
          </p:cNvPr>
          <p:cNvSpPr/>
          <p:nvPr/>
        </p:nvSpPr>
        <p:spPr>
          <a:xfrm>
            <a:off x="604" y="2802956"/>
            <a:ext cx="557200" cy="131846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3"/>
          <p:cNvSpPr txBox="1"/>
          <p:nvPr/>
        </p:nvSpPr>
        <p:spPr>
          <a:xfrm rot="-5400000">
            <a:off x="-352834" y="3210784"/>
            <a:ext cx="126406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Epistemología</a:t>
            </a:r>
            <a:endParaRPr/>
          </a:p>
        </p:txBody>
      </p:sp>
      <p:sp>
        <p:nvSpPr>
          <p:cNvPr id="606" name="Google Shape;606;p23">
            <a:hlinkClick r:id="rId7" action="ppaction://hlinksldjump"/>
          </p:cNvPr>
          <p:cNvSpPr/>
          <p:nvPr/>
        </p:nvSpPr>
        <p:spPr>
          <a:xfrm>
            <a:off x="-3048" y="4134676"/>
            <a:ext cx="557200" cy="56731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3"/>
          <p:cNvSpPr txBox="1"/>
          <p:nvPr/>
        </p:nvSpPr>
        <p:spPr>
          <a:xfrm rot="-5400000">
            <a:off x="19116" y="4166935"/>
            <a:ext cx="51291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Ética</a:t>
            </a:r>
            <a:endParaRPr/>
          </a:p>
        </p:txBody>
      </p:sp>
      <p:sp>
        <p:nvSpPr>
          <p:cNvPr id="608" name="Google Shape;608;p23">
            <a:hlinkClick r:id="rId8" action="ppaction://hlinksldjump"/>
          </p:cNvPr>
          <p:cNvSpPr/>
          <p:nvPr/>
        </p:nvSpPr>
        <p:spPr>
          <a:xfrm>
            <a:off x="-6676" y="4717774"/>
            <a:ext cx="557200" cy="976086"/>
          </a:xfrm>
          <a:prstGeom prst="roundRect">
            <a:avLst>
              <a:gd name="adj" fmla="val 16667"/>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3"/>
          <p:cNvSpPr txBox="1"/>
          <p:nvPr/>
        </p:nvSpPr>
        <p:spPr>
          <a:xfrm rot="-5400000">
            <a:off x="-188918" y="4954393"/>
            <a:ext cx="921685"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Preguntas</a:t>
            </a:r>
            <a:endParaRPr/>
          </a:p>
        </p:txBody>
      </p:sp>
      <p:sp>
        <p:nvSpPr>
          <p:cNvPr id="610" name="Google Shape;610;p23"/>
          <p:cNvSpPr/>
          <p:nvPr/>
        </p:nvSpPr>
        <p:spPr>
          <a:xfrm>
            <a:off x="-4083" y="8998"/>
            <a:ext cx="557200" cy="450567"/>
          </a:xfrm>
          <a:prstGeom prst="roundRect">
            <a:avLst>
              <a:gd name="adj" fmla="val 16667"/>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11" name="Google Shape;611;p23" descr="Hogar con relleno sólido">
            <a:hlinkClick r:id="" action="ppaction://hlinkshowjump?jump=firstslide"/>
          </p:cNvPr>
          <p:cNvPicPr preferRelativeResize="0"/>
          <p:nvPr/>
        </p:nvPicPr>
        <p:blipFill rotWithShape="1">
          <a:blip r:embed="rId9">
            <a:alphaModFix/>
          </a:blip>
          <a:srcRect/>
          <a:stretch/>
        </p:blipFill>
        <p:spPr>
          <a:xfrm>
            <a:off x="65177" y="5745"/>
            <a:ext cx="409003" cy="409003"/>
          </a:xfrm>
          <a:prstGeom prst="rect">
            <a:avLst/>
          </a:prstGeom>
          <a:noFill/>
          <a:ln>
            <a:noFill/>
          </a:ln>
        </p:spPr>
      </p:pic>
      <p:sp>
        <p:nvSpPr>
          <p:cNvPr id="612" name="Google Shape;612;p23">
            <a:hlinkClick r:id="rId10" action="ppaction://hlinksldjump"/>
          </p:cNvPr>
          <p:cNvSpPr/>
          <p:nvPr/>
        </p:nvSpPr>
        <p:spPr>
          <a:xfrm>
            <a:off x="-6096" y="5713304"/>
            <a:ext cx="557200" cy="1134192"/>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3"/>
          <p:cNvSpPr txBox="1"/>
          <p:nvPr/>
        </p:nvSpPr>
        <p:spPr>
          <a:xfrm rot="-5400000">
            <a:off x="-267371" y="6028996"/>
            <a:ext cx="1079791"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Referencias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Incorrecto</a:t>
            </a:r>
            <a:endParaRPr/>
          </a:p>
        </p:txBody>
      </p:sp>
      <p:sp>
        <p:nvSpPr>
          <p:cNvPr id="619" name="Google Shape;619;p24"/>
          <p:cNvSpPr txBox="1">
            <a:spLocks noGrp="1"/>
          </p:cNvSpPr>
          <p:nvPr>
            <p:ph type="body" idx="1"/>
          </p:nvPr>
        </p:nvSpPr>
        <p:spPr>
          <a:xfrm>
            <a:off x="838200" y="1825624"/>
            <a:ext cx="10515600" cy="1325563"/>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20000"/>
              </a:lnSpc>
              <a:spcBef>
                <a:spcPts val="0"/>
              </a:spcBef>
              <a:spcAft>
                <a:spcPts val="0"/>
              </a:spcAft>
              <a:buClr>
                <a:schemeClr val="dk1"/>
              </a:buClr>
              <a:buSzPct val="100000"/>
              <a:buChar char="•"/>
            </a:pPr>
            <a:r>
              <a:rPr lang="en-US"/>
              <a:t>El aire, igual que el agua o la tierra, no se transforma en todo ni todo se transforma en aire. Ese papel está reservado, de acuerdo con Heráclito, al fuego. </a:t>
            </a:r>
            <a:endParaRPr/>
          </a:p>
        </p:txBody>
      </p:sp>
      <p:sp>
        <p:nvSpPr>
          <p:cNvPr id="620" name="Google Shape;620;p24">
            <a:hlinkClick r:id="rId3" action="ppaction://hlinksldjump"/>
          </p:cNvPr>
          <p:cNvSpPr/>
          <p:nvPr/>
        </p:nvSpPr>
        <p:spPr>
          <a:xfrm>
            <a:off x="3776870" y="4572000"/>
            <a:ext cx="4227443" cy="1113183"/>
          </a:xfrm>
          <a:prstGeom prst="roundRect">
            <a:avLst>
              <a:gd name="adj" fmla="val 16667"/>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¡Vuelve a intentarlo!</a:t>
            </a:r>
            <a:endParaRPr/>
          </a:p>
        </p:txBody>
      </p:sp>
      <p:sp>
        <p:nvSpPr>
          <p:cNvPr id="621" name="Google Shape;621;p24">
            <a:hlinkClick r:id="rId4" action="ppaction://hlinksldjump"/>
          </p:cNvPr>
          <p:cNvSpPr/>
          <p:nvPr/>
        </p:nvSpPr>
        <p:spPr>
          <a:xfrm>
            <a:off x="2705" y="450569"/>
            <a:ext cx="557200" cy="119293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4"/>
          <p:cNvSpPr txBox="1"/>
          <p:nvPr/>
        </p:nvSpPr>
        <p:spPr>
          <a:xfrm rot="-5400000">
            <a:off x="-287969" y="795620"/>
            <a:ext cx="113853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Introducción</a:t>
            </a:r>
            <a:endParaRPr/>
          </a:p>
        </p:txBody>
      </p:sp>
      <p:sp>
        <p:nvSpPr>
          <p:cNvPr id="623" name="Google Shape;623;p24">
            <a:hlinkClick r:id="rId5" action="ppaction://hlinksldjump"/>
          </p:cNvPr>
          <p:cNvSpPr/>
          <p:nvPr/>
        </p:nvSpPr>
        <p:spPr>
          <a:xfrm>
            <a:off x="604" y="1638816"/>
            <a:ext cx="557200" cy="116413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4"/>
          <p:cNvSpPr txBox="1"/>
          <p:nvPr/>
        </p:nvSpPr>
        <p:spPr>
          <a:xfrm rot="-5400000">
            <a:off x="-275669" y="1969469"/>
            <a:ext cx="110973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Cosmología</a:t>
            </a:r>
            <a:endParaRPr/>
          </a:p>
        </p:txBody>
      </p:sp>
      <p:sp>
        <p:nvSpPr>
          <p:cNvPr id="625" name="Google Shape;625;p24">
            <a:hlinkClick r:id="rId6" action="ppaction://hlinksldjump"/>
          </p:cNvPr>
          <p:cNvSpPr/>
          <p:nvPr/>
        </p:nvSpPr>
        <p:spPr>
          <a:xfrm>
            <a:off x="604" y="2802956"/>
            <a:ext cx="557200" cy="131846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4"/>
          <p:cNvSpPr txBox="1"/>
          <p:nvPr/>
        </p:nvSpPr>
        <p:spPr>
          <a:xfrm rot="-5400000">
            <a:off x="-352834" y="3210784"/>
            <a:ext cx="126406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Epistemología</a:t>
            </a:r>
            <a:endParaRPr/>
          </a:p>
        </p:txBody>
      </p:sp>
      <p:sp>
        <p:nvSpPr>
          <p:cNvPr id="627" name="Google Shape;627;p24">
            <a:hlinkClick r:id="rId7" action="ppaction://hlinksldjump"/>
          </p:cNvPr>
          <p:cNvSpPr/>
          <p:nvPr/>
        </p:nvSpPr>
        <p:spPr>
          <a:xfrm>
            <a:off x="-3048" y="4134676"/>
            <a:ext cx="557200" cy="56731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4"/>
          <p:cNvSpPr txBox="1"/>
          <p:nvPr/>
        </p:nvSpPr>
        <p:spPr>
          <a:xfrm rot="-5400000">
            <a:off x="19116" y="4166935"/>
            <a:ext cx="51291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Ética</a:t>
            </a:r>
            <a:endParaRPr/>
          </a:p>
        </p:txBody>
      </p:sp>
      <p:sp>
        <p:nvSpPr>
          <p:cNvPr id="629" name="Google Shape;629;p24">
            <a:hlinkClick r:id="rId8" action="ppaction://hlinksldjump"/>
          </p:cNvPr>
          <p:cNvSpPr/>
          <p:nvPr/>
        </p:nvSpPr>
        <p:spPr>
          <a:xfrm>
            <a:off x="-6676" y="4717774"/>
            <a:ext cx="557200" cy="976086"/>
          </a:xfrm>
          <a:prstGeom prst="roundRect">
            <a:avLst>
              <a:gd name="adj" fmla="val 16667"/>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4"/>
          <p:cNvSpPr txBox="1"/>
          <p:nvPr/>
        </p:nvSpPr>
        <p:spPr>
          <a:xfrm rot="-5400000">
            <a:off x="-188918" y="4954393"/>
            <a:ext cx="921685"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Preguntas</a:t>
            </a:r>
            <a:endParaRPr/>
          </a:p>
        </p:txBody>
      </p:sp>
      <p:sp>
        <p:nvSpPr>
          <p:cNvPr id="631" name="Google Shape;631;p24"/>
          <p:cNvSpPr/>
          <p:nvPr/>
        </p:nvSpPr>
        <p:spPr>
          <a:xfrm>
            <a:off x="-4083" y="8998"/>
            <a:ext cx="557200" cy="450567"/>
          </a:xfrm>
          <a:prstGeom prst="roundRect">
            <a:avLst>
              <a:gd name="adj" fmla="val 16667"/>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32" name="Google Shape;632;p24" descr="Hogar con relleno sólido">
            <a:hlinkClick r:id="" action="ppaction://hlinkshowjump?jump=firstslide"/>
          </p:cNvPr>
          <p:cNvPicPr preferRelativeResize="0"/>
          <p:nvPr/>
        </p:nvPicPr>
        <p:blipFill rotWithShape="1">
          <a:blip r:embed="rId9">
            <a:alphaModFix/>
          </a:blip>
          <a:srcRect/>
          <a:stretch/>
        </p:blipFill>
        <p:spPr>
          <a:xfrm>
            <a:off x="65177" y="5745"/>
            <a:ext cx="409003" cy="409003"/>
          </a:xfrm>
          <a:prstGeom prst="rect">
            <a:avLst/>
          </a:prstGeom>
          <a:noFill/>
          <a:ln>
            <a:noFill/>
          </a:ln>
        </p:spPr>
      </p:pic>
      <p:sp>
        <p:nvSpPr>
          <p:cNvPr id="633" name="Google Shape;633;p24">
            <a:hlinkClick r:id="rId10" action="ppaction://hlinksldjump"/>
          </p:cNvPr>
          <p:cNvSpPr/>
          <p:nvPr/>
        </p:nvSpPr>
        <p:spPr>
          <a:xfrm>
            <a:off x="-6096" y="5713304"/>
            <a:ext cx="557200" cy="1134192"/>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4"/>
          <p:cNvSpPr txBox="1"/>
          <p:nvPr/>
        </p:nvSpPr>
        <p:spPr>
          <a:xfrm rot="-5400000">
            <a:off x="-267371" y="6028996"/>
            <a:ext cx="1079791"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Referencias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Preguntas de reflexión 3</a:t>
            </a:r>
            <a:endParaRPr/>
          </a:p>
        </p:txBody>
      </p:sp>
      <p:sp>
        <p:nvSpPr>
          <p:cNvPr id="640" name="Google Shape;640;p25"/>
          <p:cNvSpPr txBox="1">
            <a:spLocks noGrp="1"/>
          </p:cNvSpPr>
          <p:nvPr>
            <p:ph type="body" idx="1"/>
          </p:nvPr>
        </p:nvSpPr>
        <p:spPr>
          <a:xfrm>
            <a:off x="838200" y="1825625"/>
            <a:ext cx="10515600" cy="493908"/>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chemeClr val="dk1"/>
              </a:buClr>
              <a:buSzPct val="100000"/>
              <a:buNone/>
            </a:pPr>
            <a:r>
              <a:rPr lang="en-US"/>
              <a:t>3. ¿Cómo explica Heráclito las oposiciones que se experimentan en la naturaleza?</a:t>
            </a:r>
            <a:endParaRPr/>
          </a:p>
        </p:txBody>
      </p:sp>
      <p:sp>
        <p:nvSpPr>
          <p:cNvPr id="641" name="Google Shape;641;p25">
            <a:hlinkClick r:id="rId3" action="ppaction://hlinksldjump"/>
          </p:cNvPr>
          <p:cNvSpPr txBox="1"/>
          <p:nvPr/>
        </p:nvSpPr>
        <p:spPr>
          <a:xfrm>
            <a:off x="1020417" y="2769704"/>
            <a:ext cx="10091160" cy="646331"/>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1800"/>
              <a:buFont typeface="Calibri"/>
              <a:buAutoNum type="alphaLcPeriod"/>
            </a:pPr>
            <a:r>
              <a:rPr lang="en-US" sz="1800">
                <a:solidFill>
                  <a:schemeClr val="lt1"/>
                </a:solidFill>
                <a:latin typeface="Calibri"/>
                <a:ea typeface="Calibri"/>
                <a:cs typeface="Calibri"/>
                <a:sym typeface="Calibri"/>
              </a:rPr>
              <a:t>El comportamiento de la naturaleza exhibe oposiciones puesto que carece por completo de legalidad, </a:t>
            </a:r>
            <a:endParaRPr/>
          </a:p>
          <a:p>
            <a:pPr marL="0" marR="0" lvl="0" indent="0" algn="l" rtl="0">
              <a:spcBef>
                <a:spcPts val="0"/>
              </a:spcBef>
              <a:spcAft>
                <a:spcPts val="0"/>
              </a:spcAft>
              <a:buNone/>
            </a:pPr>
            <a:r>
              <a:rPr lang="en-US" sz="1800">
                <a:solidFill>
                  <a:schemeClr val="lt1"/>
                </a:solidFill>
                <a:latin typeface="Calibri"/>
                <a:ea typeface="Calibri"/>
                <a:cs typeface="Calibri"/>
                <a:sym typeface="Calibri"/>
              </a:rPr>
              <a:t>de regularidades. Es puro caos informe.</a:t>
            </a:r>
            <a:endParaRPr/>
          </a:p>
        </p:txBody>
      </p:sp>
      <p:sp>
        <p:nvSpPr>
          <p:cNvPr id="642" name="Google Shape;642;p25">
            <a:hlinkClick r:id="rId4" action="ppaction://hlinksldjump"/>
          </p:cNvPr>
          <p:cNvSpPr txBox="1"/>
          <p:nvPr/>
        </p:nvSpPr>
        <p:spPr>
          <a:xfrm>
            <a:off x="1020414" y="3681540"/>
            <a:ext cx="10515600" cy="646331"/>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b. Las oposiciones que se experimentan en la naturaleza se reconcilian en un orden superior, que corresponde </a:t>
            </a:r>
            <a:endParaRPr/>
          </a:p>
          <a:p>
            <a:pPr marL="0" marR="0" lvl="0" indent="0" algn="l" rtl="0">
              <a:spcBef>
                <a:spcPts val="0"/>
              </a:spcBef>
              <a:spcAft>
                <a:spcPts val="0"/>
              </a:spcAft>
              <a:buNone/>
            </a:pPr>
            <a:r>
              <a:rPr lang="en-US" sz="1800">
                <a:solidFill>
                  <a:schemeClr val="lt1"/>
                </a:solidFill>
                <a:latin typeface="Calibri"/>
                <a:ea typeface="Calibri"/>
                <a:cs typeface="Calibri"/>
                <a:sym typeface="Calibri"/>
              </a:rPr>
              <a:t>a la naturaleza como totalidad.</a:t>
            </a:r>
            <a:endParaRPr/>
          </a:p>
        </p:txBody>
      </p:sp>
      <p:sp>
        <p:nvSpPr>
          <p:cNvPr id="643" name="Google Shape;643;p25">
            <a:hlinkClick r:id="rId5" action="ppaction://hlinksldjump"/>
          </p:cNvPr>
          <p:cNvSpPr txBox="1"/>
          <p:nvPr/>
        </p:nvSpPr>
        <p:spPr>
          <a:xfrm>
            <a:off x="1020413" y="4612620"/>
            <a:ext cx="10801803" cy="646331"/>
          </a:xfrm>
          <a:prstGeom prst="rect">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c. La naturaleza en realidad no contiene oposiciones ni cambios. Su percepción se debe a la debilidad constitutiva</a:t>
            </a:r>
            <a:endParaRPr/>
          </a:p>
          <a:p>
            <a:pPr marL="0" marR="0" lvl="0" indent="0" algn="l" rtl="0">
              <a:spcBef>
                <a:spcPts val="0"/>
              </a:spcBef>
              <a:spcAft>
                <a:spcPts val="0"/>
              </a:spcAft>
              <a:buNone/>
            </a:pPr>
            <a:r>
              <a:rPr lang="en-US" sz="1800">
                <a:solidFill>
                  <a:schemeClr val="lt1"/>
                </a:solidFill>
                <a:latin typeface="Calibri"/>
                <a:ea typeface="Calibri"/>
                <a:cs typeface="Calibri"/>
                <a:sym typeface="Calibri"/>
              </a:rPr>
              <a:t>De nuestros sentidos. </a:t>
            </a:r>
            <a:endParaRPr/>
          </a:p>
        </p:txBody>
      </p:sp>
      <p:sp>
        <p:nvSpPr>
          <p:cNvPr id="644" name="Google Shape;644;p25">
            <a:hlinkClick r:id="rId6" action="ppaction://hlinksldjump"/>
          </p:cNvPr>
          <p:cNvSpPr txBox="1"/>
          <p:nvPr/>
        </p:nvSpPr>
        <p:spPr>
          <a:xfrm>
            <a:off x="1020416" y="5440016"/>
            <a:ext cx="10333384" cy="646331"/>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d. La naturaleza sensible presenta oposiciones puesto que es una copia o simulacro de la verdadera realidad</a:t>
            </a:r>
            <a:endParaRPr/>
          </a:p>
          <a:p>
            <a:pPr marL="0" marR="0" lvl="0" indent="0" algn="l" rtl="0">
              <a:spcBef>
                <a:spcPts val="0"/>
              </a:spcBef>
              <a:spcAft>
                <a:spcPts val="0"/>
              </a:spcAft>
              <a:buNone/>
            </a:pPr>
            <a:r>
              <a:rPr lang="en-US" sz="1800">
                <a:solidFill>
                  <a:schemeClr val="lt1"/>
                </a:solidFill>
                <a:latin typeface="Calibri"/>
                <a:ea typeface="Calibri"/>
                <a:cs typeface="Calibri"/>
                <a:sym typeface="Calibri"/>
              </a:rPr>
              <a:t>inteligible, eterna e idéntica a sí misma.  </a:t>
            </a:r>
            <a:endParaRPr/>
          </a:p>
        </p:txBody>
      </p:sp>
      <p:sp>
        <p:nvSpPr>
          <p:cNvPr id="645" name="Google Shape;645;p25">
            <a:hlinkClick r:id="rId7" action="ppaction://hlinksldjump"/>
          </p:cNvPr>
          <p:cNvSpPr/>
          <p:nvPr/>
        </p:nvSpPr>
        <p:spPr>
          <a:xfrm>
            <a:off x="2705" y="450569"/>
            <a:ext cx="557200" cy="119293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5"/>
          <p:cNvSpPr txBox="1"/>
          <p:nvPr/>
        </p:nvSpPr>
        <p:spPr>
          <a:xfrm rot="-5400000">
            <a:off x="-287969" y="795620"/>
            <a:ext cx="113853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Introducción</a:t>
            </a:r>
            <a:endParaRPr/>
          </a:p>
        </p:txBody>
      </p:sp>
      <p:sp>
        <p:nvSpPr>
          <p:cNvPr id="647" name="Google Shape;647;p25">
            <a:hlinkClick r:id="rId8" action="ppaction://hlinksldjump"/>
          </p:cNvPr>
          <p:cNvSpPr/>
          <p:nvPr/>
        </p:nvSpPr>
        <p:spPr>
          <a:xfrm>
            <a:off x="604" y="1638816"/>
            <a:ext cx="557200" cy="116413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5"/>
          <p:cNvSpPr txBox="1"/>
          <p:nvPr/>
        </p:nvSpPr>
        <p:spPr>
          <a:xfrm rot="-5400000">
            <a:off x="-275669" y="1969469"/>
            <a:ext cx="110973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Cosmología</a:t>
            </a:r>
            <a:endParaRPr/>
          </a:p>
        </p:txBody>
      </p:sp>
      <p:sp>
        <p:nvSpPr>
          <p:cNvPr id="649" name="Google Shape;649;p25">
            <a:hlinkClick r:id="rId9" action="ppaction://hlinksldjump"/>
          </p:cNvPr>
          <p:cNvSpPr/>
          <p:nvPr/>
        </p:nvSpPr>
        <p:spPr>
          <a:xfrm>
            <a:off x="604" y="2802956"/>
            <a:ext cx="557200" cy="131846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5"/>
          <p:cNvSpPr txBox="1"/>
          <p:nvPr/>
        </p:nvSpPr>
        <p:spPr>
          <a:xfrm rot="-5400000">
            <a:off x="-352834" y="3210784"/>
            <a:ext cx="126406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Epistemología</a:t>
            </a:r>
            <a:endParaRPr/>
          </a:p>
        </p:txBody>
      </p:sp>
      <p:sp>
        <p:nvSpPr>
          <p:cNvPr id="651" name="Google Shape;651;p25">
            <a:hlinkClick r:id="rId10" action="ppaction://hlinksldjump"/>
          </p:cNvPr>
          <p:cNvSpPr/>
          <p:nvPr/>
        </p:nvSpPr>
        <p:spPr>
          <a:xfrm>
            <a:off x="-3048" y="4134676"/>
            <a:ext cx="557200" cy="56731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5"/>
          <p:cNvSpPr txBox="1"/>
          <p:nvPr/>
        </p:nvSpPr>
        <p:spPr>
          <a:xfrm rot="-5400000">
            <a:off x="19116" y="4166935"/>
            <a:ext cx="51291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Ética</a:t>
            </a:r>
            <a:endParaRPr/>
          </a:p>
        </p:txBody>
      </p:sp>
      <p:sp>
        <p:nvSpPr>
          <p:cNvPr id="653" name="Google Shape;653;p25">
            <a:hlinkClick r:id="rId11" action="ppaction://hlinksldjump"/>
          </p:cNvPr>
          <p:cNvSpPr/>
          <p:nvPr/>
        </p:nvSpPr>
        <p:spPr>
          <a:xfrm>
            <a:off x="-6676" y="4717774"/>
            <a:ext cx="557200" cy="976086"/>
          </a:xfrm>
          <a:prstGeom prst="roundRect">
            <a:avLst>
              <a:gd name="adj" fmla="val 16667"/>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5"/>
          <p:cNvSpPr txBox="1"/>
          <p:nvPr/>
        </p:nvSpPr>
        <p:spPr>
          <a:xfrm rot="-5400000">
            <a:off x="-188918" y="4954393"/>
            <a:ext cx="921685"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Preguntas</a:t>
            </a:r>
            <a:endParaRPr/>
          </a:p>
        </p:txBody>
      </p:sp>
      <p:sp>
        <p:nvSpPr>
          <p:cNvPr id="655" name="Google Shape;655;p25"/>
          <p:cNvSpPr/>
          <p:nvPr/>
        </p:nvSpPr>
        <p:spPr>
          <a:xfrm>
            <a:off x="-4083" y="8998"/>
            <a:ext cx="557200" cy="450567"/>
          </a:xfrm>
          <a:prstGeom prst="roundRect">
            <a:avLst>
              <a:gd name="adj" fmla="val 16667"/>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56" name="Google Shape;656;p25" descr="Hogar con relleno sólido">
            <a:hlinkClick r:id="" action="ppaction://hlinkshowjump?jump=firstslide"/>
          </p:cNvPr>
          <p:cNvPicPr preferRelativeResize="0"/>
          <p:nvPr/>
        </p:nvPicPr>
        <p:blipFill rotWithShape="1">
          <a:blip r:embed="rId12">
            <a:alphaModFix/>
          </a:blip>
          <a:srcRect/>
          <a:stretch/>
        </p:blipFill>
        <p:spPr>
          <a:xfrm>
            <a:off x="65177" y="5745"/>
            <a:ext cx="409003" cy="409003"/>
          </a:xfrm>
          <a:prstGeom prst="rect">
            <a:avLst/>
          </a:prstGeom>
          <a:noFill/>
          <a:ln>
            <a:noFill/>
          </a:ln>
        </p:spPr>
      </p:pic>
      <p:sp>
        <p:nvSpPr>
          <p:cNvPr id="657" name="Google Shape;657;p25">
            <a:hlinkClick r:id="rId13" action="ppaction://hlinksldjump"/>
          </p:cNvPr>
          <p:cNvSpPr/>
          <p:nvPr/>
        </p:nvSpPr>
        <p:spPr>
          <a:xfrm>
            <a:off x="-6096" y="5713304"/>
            <a:ext cx="557200" cy="1134192"/>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5"/>
          <p:cNvSpPr txBox="1"/>
          <p:nvPr/>
        </p:nvSpPr>
        <p:spPr>
          <a:xfrm rot="-5400000">
            <a:off x="-267371" y="6028996"/>
            <a:ext cx="1079791"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Referencias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Correcto</a:t>
            </a:r>
            <a:endParaRPr/>
          </a:p>
        </p:txBody>
      </p:sp>
      <p:sp>
        <p:nvSpPr>
          <p:cNvPr id="664" name="Google Shape;664;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Heráclito explica las oposiciones y el devenir dentro de una razón que pertenece al cosmos en su conjunto. No cree que las contradicciones o el cambio sean meras ilusiones, ni malas copias de una realidad superior, ajena a la naturaleza.  </a:t>
            </a:r>
            <a:endParaRPr/>
          </a:p>
        </p:txBody>
      </p:sp>
      <p:sp>
        <p:nvSpPr>
          <p:cNvPr id="665" name="Google Shape;665;p26">
            <a:hlinkClick r:id="rId3" action="ppaction://hlinksldjump"/>
          </p:cNvPr>
          <p:cNvSpPr/>
          <p:nvPr/>
        </p:nvSpPr>
        <p:spPr>
          <a:xfrm>
            <a:off x="3776870" y="4572000"/>
            <a:ext cx="4227443" cy="1113183"/>
          </a:xfrm>
          <a:prstGeom prst="roundRect">
            <a:avLst>
              <a:gd name="adj" fmla="val 16667"/>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Continua a la siguiente pregunta ☺</a:t>
            </a:r>
            <a:endParaRPr sz="1800">
              <a:solidFill>
                <a:schemeClr val="lt1"/>
              </a:solidFill>
              <a:latin typeface="Calibri"/>
              <a:ea typeface="Calibri"/>
              <a:cs typeface="Calibri"/>
              <a:sym typeface="Calibri"/>
            </a:endParaRPr>
          </a:p>
        </p:txBody>
      </p:sp>
      <p:sp>
        <p:nvSpPr>
          <p:cNvPr id="666" name="Google Shape;666;p26">
            <a:hlinkClick r:id="rId4" action="ppaction://hlinksldjump"/>
          </p:cNvPr>
          <p:cNvSpPr/>
          <p:nvPr/>
        </p:nvSpPr>
        <p:spPr>
          <a:xfrm>
            <a:off x="2705" y="450569"/>
            <a:ext cx="557200" cy="119293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6"/>
          <p:cNvSpPr txBox="1"/>
          <p:nvPr/>
        </p:nvSpPr>
        <p:spPr>
          <a:xfrm rot="-5400000">
            <a:off x="-287969" y="795620"/>
            <a:ext cx="113853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Introducción</a:t>
            </a:r>
            <a:endParaRPr/>
          </a:p>
        </p:txBody>
      </p:sp>
      <p:sp>
        <p:nvSpPr>
          <p:cNvPr id="668" name="Google Shape;668;p26">
            <a:hlinkClick r:id="rId5" action="ppaction://hlinksldjump"/>
          </p:cNvPr>
          <p:cNvSpPr/>
          <p:nvPr/>
        </p:nvSpPr>
        <p:spPr>
          <a:xfrm>
            <a:off x="604" y="1638816"/>
            <a:ext cx="557200" cy="116413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6"/>
          <p:cNvSpPr txBox="1"/>
          <p:nvPr/>
        </p:nvSpPr>
        <p:spPr>
          <a:xfrm rot="-5400000">
            <a:off x="-275669" y="1969469"/>
            <a:ext cx="110973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Cosmología</a:t>
            </a:r>
            <a:endParaRPr/>
          </a:p>
        </p:txBody>
      </p:sp>
      <p:sp>
        <p:nvSpPr>
          <p:cNvPr id="670" name="Google Shape;670;p26">
            <a:hlinkClick r:id="rId6" action="ppaction://hlinksldjump"/>
          </p:cNvPr>
          <p:cNvSpPr/>
          <p:nvPr/>
        </p:nvSpPr>
        <p:spPr>
          <a:xfrm>
            <a:off x="604" y="2802956"/>
            <a:ext cx="557200" cy="131846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6"/>
          <p:cNvSpPr txBox="1"/>
          <p:nvPr/>
        </p:nvSpPr>
        <p:spPr>
          <a:xfrm rot="-5400000">
            <a:off x="-352834" y="3210784"/>
            <a:ext cx="126406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Epistemología</a:t>
            </a:r>
            <a:endParaRPr/>
          </a:p>
        </p:txBody>
      </p:sp>
      <p:sp>
        <p:nvSpPr>
          <p:cNvPr id="672" name="Google Shape;672;p26">
            <a:hlinkClick r:id="rId7" action="ppaction://hlinksldjump"/>
          </p:cNvPr>
          <p:cNvSpPr/>
          <p:nvPr/>
        </p:nvSpPr>
        <p:spPr>
          <a:xfrm>
            <a:off x="-3048" y="4134676"/>
            <a:ext cx="557200" cy="56731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6"/>
          <p:cNvSpPr txBox="1"/>
          <p:nvPr/>
        </p:nvSpPr>
        <p:spPr>
          <a:xfrm rot="-5400000">
            <a:off x="19116" y="4166935"/>
            <a:ext cx="51291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Ética</a:t>
            </a:r>
            <a:endParaRPr/>
          </a:p>
        </p:txBody>
      </p:sp>
      <p:sp>
        <p:nvSpPr>
          <p:cNvPr id="674" name="Google Shape;674;p26">
            <a:hlinkClick r:id="rId8" action="ppaction://hlinksldjump"/>
          </p:cNvPr>
          <p:cNvSpPr/>
          <p:nvPr/>
        </p:nvSpPr>
        <p:spPr>
          <a:xfrm>
            <a:off x="-6676" y="4717774"/>
            <a:ext cx="557200" cy="976086"/>
          </a:xfrm>
          <a:prstGeom prst="roundRect">
            <a:avLst>
              <a:gd name="adj" fmla="val 16667"/>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6"/>
          <p:cNvSpPr txBox="1"/>
          <p:nvPr/>
        </p:nvSpPr>
        <p:spPr>
          <a:xfrm rot="-5400000">
            <a:off x="-188918" y="4954393"/>
            <a:ext cx="921685"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Preguntas</a:t>
            </a:r>
            <a:endParaRPr/>
          </a:p>
        </p:txBody>
      </p:sp>
      <p:sp>
        <p:nvSpPr>
          <p:cNvPr id="676" name="Google Shape;676;p26"/>
          <p:cNvSpPr/>
          <p:nvPr/>
        </p:nvSpPr>
        <p:spPr>
          <a:xfrm>
            <a:off x="-4083" y="8998"/>
            <a:ext cx="557200" cy="450567"/>
          </a:xfrm>
          <a:prstGeom prst="roundRect">
            <a:avLst>
              <a:gd name="adj" fmla="val 16667"/>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77" name="Google Shape;677;p26" descr="Hogar con relleno sólido">
            <a:hlinkClick r:id="" action="ppaction://hlinkshowjump?jump=firstslide"/>
          </p:cNvPr>
          <p:cNvPicPr preferRelativeResize="0"/>
          <p:nvPr/>
        </p:nvPicPr>
        <p:blipFill rotWithShape="1">
          <a:blip r:embed="rId9">
            <a:alphaModFix/>
          </a:blip>
          <a:srcRect/>
          <a:stretch/>
        </p:blipFill>
        <p:spPr>
          <a:xfrm>
            <a:off x="65177" y="5745"/>
            <a:ext cx="409003" cy="409003"/>
          </a:xfrm>
          <a:prstGeom prst="rect">
            <a:avLst/>
          </a:prstGeom>
          <a:noFill/>
          <a:ln>
            <a:noFill/>
          </a:ln>
        </p:spPr>
      </p:pic>
      <p:sp>
        <p:nvSpPr>
          <p:cNvPr id="678" name="Google Shape;678;p26">
            <a:hlinkClick r:id="rId10" action="ppaction://hlinksldjump"/>
          </p:cNvPr>
          <p:cNvSpPr/>
          <p:nvPr/>
        </p:nvSpPr>
        <p:spPr>
          <a:xfrm>
            <a:off x="-6096" y="5713304"/>
            <a:ext cx="557200" cy="1134192"/>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6"/>
          <p:cNvSpPr txBox="1"/>
          <p:nvPr/>
        </p:nvSpPr>
        <p:spPr>
          <a:xfrm rot="-5400000">
            <a:off x="-267371" y="6028996"/>
            <a:ext cx="1079791"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Referencias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Incorrecto</a:t>
            </a:r>
            <a:endParaRPr/>
          </a:p>
        </p:txBody>
      </p:sp>
      <p:sp>
        <p:nvSpPr>
          <p:cNvPr id="685" name="Google Shape;685;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Para Heráclito la naturaleza se rige por un Logos (ley, razón) inflexible. La naturaleza no es caótica.</a:t>
            </a:r>
            <a:endParaRPr/>
          </a:p>
        </p:txBody>
      </p:sp>
      <p:sp>
        <p:nvSpPr>
          <p:cNvPr id="686" name="Google Shape;686;p27">
            <a:hlinkClick r:id="rId3" action="ppaction://hlinksldjump"/>
          </p:cNvPr>
          <p:cNvSpPr/>
          <p:nvPr/>
        </p:nvSpPr>
        <p:spPr>
          <a:xfrm>
            <a:off x="3776870" y="4572000"/>
            <a:ext cx="4227443" cy="1113183"/>
          </a:xfrm>
          <a:prstGeom prst="roundRect">
            <a:avLst>
              <a:gd name="adj" fmla="val 16667"/>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¡Vuelve a intentarlo!</a:t>
            </a:r>
            <a:endParaRPr/>
          </a:p>
        </p:txBody>
      </p:sp>
      <p:sp>
        <p:nvSpPr>
          <p:cNvPr id="687" name="Google Shape;687;p27">
            <a:hlinkClick r:id="rId4" action="ppaction://hlinksldjump"/>
          </p:cNvPr>
          <p:cNvSpPr/>
          <p:nvPr/>
        </p:nvSpPr>
        <p:spPr>
          <a:xfrm>
            <a:off x="2705" y="450569"/>
            <a:ext cx="557200" cy="119293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7"/>
          <p:cNvSpPr txBox="1"/>
          <p:nvPr/>
        </p:nvSpPr>
        <p:spPr>
          <a:xfrm rot="-5400000">
            <a:off x="-287969" y="795620"/>
            <a:ext cx="113853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Introducción</a:t>
            </a:r>
            <a:endParaRPr/>
          </a:p>
        </p:txBody>
      </p:sp>
      <p:sp>
        <p:nvSpPr>
          <p:cNvPr id="689" name="Google Shape;689;p27">
            <a:hlinkClick r:id="rId5" action="ppaction://hlinksldjump"/>
          </p:cNvPr>
          <p:cNvSpPr/>
          <p:nvPr/>
        </p:nvSpPr>
        <p:spPr>
          <a:xfrm>
            <a:off x="604" y="1638816"/>
            <a:ext cx="557200" cy="116413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7"/>
          <p:cNvSpPr txBox="1"/>
          <p:nvPr/>
        </p:nvSpPr>
        <p:spPr>
          <a:xfrm rot="-5400000">
            <a:off x="-275669" y="1969469"/>
            <a:ext cx="110973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Cosmología</a:t>
            </a:r>
            <a:endParaRPr/>
          </a:p>
        </p:txBody>
      </p:sp>
      <p:sp>
        <p:nvSpPr>
          <p:cNvPr id="691" name="Google Shape;691;p27">
            <a:hlinkClick r:id="rId6" action="ppaction://hlinksldjump"/>
          </p:cNvPr>
          <p:cNvSpPr/>
          <p:nvPr/>
        </p:nvSpPr>
        <p:spPr>
          <a:xfrm>
            <a:off x="604" y="2802956"/>
            <a:ext cx="557200" cy="131846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7"/>
          <p:cNvSpPr txBox="1"/>
          <p:nvPr/>
        </p:nvSpPr>
        <p:spPr>
          <a:xfrm rot="-5400000">
            <a:off x="-352834" y="3210784"/>
            <a:ext cx="126406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Epistemología</a:t>
            </a:r>
            <a:endParaRPr/>
          </a:p>
        </p:txBody>
      </p:sp>
      <p:sp>
        <p:nvSpPr>
          <p:cNvPr id="693" name="Google Shape;693;p27">
            <a:hlinkClick r:id="rId7" action="ppaction://hlinksldjump"/>
          </p:cNvPr>
          <p:cNvSpPr/>
          <p:nvPr/>
        </p:nvSpPr>
        <p:spPr>
          <a:xfrm>
            <a:off x="-3048" y="4134676"/>
            <a:ext cx="557200" cy="56731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7"/>
          <p:cNvSpPr txBox="1"/>
          <p:nvPr/>
        </p:nvSpPr>
        <p:spPr>
          <a:xfrm rot="-5400000">
            <a:off x="19116" y="4166935"/>
            <a:ext cx="51291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Ética</a:t>
            </a:r>
            <a:endParaRPr/>
          </a:p>
        </p:txBody>
      </p:sp>
      <p:sp>
        <p:nvSpPr>
          <p:cNvPr id="695" name="Google Shape;695;p27">
            <a:hlinkClick r:id="rId8" action="ppaction://hlinksldjump"/>
          </p:cNvPr>
          <p:cNvSpPr/>
          <p:nvPr/>
        </p:nvSpPr>
        <p:spPr>
          <a:xfrm>
            <a:off x="-6676" y="4717774"/>
            <a:ext cx="557200" cy="976086"/>
          </a:xfrm>
          <a:prstGeom prst="roundRect">
            <a:avLst>
              <a:gd name="adj" fmla="val 16667"/>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7"/>
          <p:cNvSpPr txBox="1"/>
          <p:nvPr/>
        </p:nvSpPr>
        <p:spPr>
          <a:xfrm rot="-5400000">
            <a:off x="-188918" y="4954393"/>
            <a:ext cx="921685"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Preguntas</a:t>
            </a:r>
            <a:endParaRPr/>
          </a:p>
        </p:txBody>
      </p:sp>
      <p:sp>
        <p:nvSpPr>
          <p:cNvPr id="697" name="Google Shape;697;p27"/>
          <p:cNvSpPr/>
          <p:nvPr/>
        </p:nvSpPr>
        <p:spPr>
          <a:xfrm>
            <a:off x="-4083" y="8998"/>
            <a:ext cx="557200" cy="450567"/>
          </a:xfrm>
          <a:prstGeom prst="roundRect">
            <a:avLst>
              <a:gd name="adj" fmla="val 16667"/>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98" name="Google Shape;698;p27" descr="Hogar con relleno sólido">
            <a:hlinkClick r:id="" action="ppaction://hlinkshowjump?jump=firstslide"/>
          </p:cNvPr>
          <p:cNvPicPr preferRelativeResize="0"/>
          <p:nvPr/>
        </p:nvPicPr>
        <p:blipFill rotWithShape="1">
          <a:blip r:embed="rId9">
            <a:alphaModFix/>
          </a:blip>
          <a:srcRect/>
          <a:stretch/>
        </p:blipFill>
        <p:spPr>
          <a:xfrm>
            <a:off x="65177" y="5745"/>
            <a:ext cx="409003" cy="409003"/>
          </a:xfrm>
          <a:prstGeom prst="rect">
            <a:avLst/>
          </a:prstGeom>
          <a:noFill/>
          <a:ln>
            <a:noFill/>
          </a:ln>
        </p:spPr>
      </p:pic>
      <p:sp>
        <p:nvSpPr>
          <p:cNvPr id="699" name="Google Shape;699;p27">
            <a:hlinkClick r:id="rId10" action="ppaction://hlinksldjump"/>
          </p:cNvPr>
          <p:cNvSpPr/>
          <p:nvPr/>
        </p:nvSpPr>
        <p:spPr>
          <a:xfrm>
            <a:off x="-6096" y="5713304"/>
            <a:ext cx="557200" cy="1134192"/>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7"/>
          <p:cNvSpPr txBox="1"/>
          <p:nvPr/>
        </p:nvSpPr>
        <p:spPr>
          <a:xfrm rot="-5400000">
            <a:off x="-267371" y="6028996"/>
            <a:ext cx="1079791"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Referencias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Incorrecto</a:t>
            </a:r>
            <a:endParaRPr/>
          </a:p>
        </p:txBody>
      </p:sp>
      <p:sp>
        <p:nvSpPr>
          <p:cNvPr id="706" name="Google Shape;706;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Si bien Heráclito es crítico con el conocimiento de la realidad que nos brindan los sentidos, no por ello descarta el testimonio que brindan a un alma racional (“seca” o “despierta”)</a:t>
            </a:r>
            <a:endParaRPr/>
          </a:p>
        </p:txBody>
      </p:sp>
      <p:sp>
        <p:nvSpPr>
          <p:cNvPr id="707" name="Google Shape;707;p28">
            <a:hlinkClick r:id="rId3" action="ppaction://hlinksldjump"/>
          </p:cNvPr>
          <p:cNvSpPr/>
          <p:nvPr/>
        </p:nvSpPr>
        <p:spPr>
          <a:xfrm>
            <a:off x="3776870" y="4572000"/>
            <a:ext cx="4227443" cy="1113183"/>
          </a:xfrm>
          <a:prstGeom prst="roundRect">
            <a:avLst>
              <a:gd name="adj" fmla="val 16667"/>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¡Vuelve a intentarlo!</a:t>
            </a:r>
            <a:endParaRPr/>
          </a:p>
        </p:txBody>
      </p:sp>
      <p:sp>
        <p:nvSpPr>
          <p:cNvPr id="708" name="Google Shape;708;p28">
            <a:hlinkClick r:id="rId4" action="ppaction://hlinksldjump"/>
          </p:cNvPr>
          <p:cNvSpPr/>
          <p:nvPr/>
        </p:nvSpPr>
        <p:spPr>
          <a:xfrm>
            <a:off x="2705" y="450569"/>
            <a:ext cx="557200" cy="119293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8"/>
          <p:cNvSpPr txBox="1"/>
          <p:nvPr/>
        </p:nvSpPr>
        <p:spPr>
          <a:xfrm rot="-5400000">
            <a:off x="-287969" y="795620"/>
            <a:ext cx="113853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Introducción</a:t>
            </a:r>
            <a:endParaRPr/>
          </a:p>
        </p:txBody>
      </p:sp>
      <p:sp>
        <p:nvSpPr>
          <p:cNvPr id="710" name="Google Shape;710;p28">
            <a:hlinkClick r:id="rId5" action="ppaction://hlinksldjump"/>
          </p:cNvPr>
          <p:cNvSpPr/>
          <p:nvPr/>
        </p:nvSpPr>
        <p:spPr>
          <a:xfrm>
            <a:off x="604" y="1638816"/>
            <a:ext cx="557200" cy="116413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8"/>
          <p:cNvSpPr txBox="1"/>
          <p:nvPr/>
        </p:nvSpPr>
        <p:spPr>
          <a:xfrm rot="-5400000">
            <a:off x="-275669" y="1969469"/>
            <a:ext cx="110973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Cosmología</a:t>
            </a:r>
            <a:endParaRPr/>
          </a:p>
        </p:txBody>
      </p:sp>
      <p:sp>
        <p:nvSpPr>
          <p:cNvPr id="712" name="Google Shape;712;p28">
            <a:hlinkClick r:id="rId6" action="ppaction://hlinksldjump"/>
          </p:cNvPr>
          <p:cNvSpPr/>
          <p:nvPr/>
        </p:nvSpPr>
        <p:spPr>
          <a:xfrm>
            <a:off x="604" y="2802956"/>
            <a:ext cx="557200" cy="131846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8"/>
          <p:cNvSpPr txBox="1"/>
          <p:nvPr/>
        </p:nvSpPr>
        <p:spPr>
          <a:xfrm rot="-5400000">
            <a:off x="-352834" y="3210784"/>
            <a:ext cx="126406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Epistemología</a:t>
            </a:r>
            <a:endParaRPr/>
          </a:p>
        </p:txBody>
      </p:sp>
      <p:sp>
        <p:nvSpPr>
          <p:cNvPr id="714" name="Google Shape;714;p28">
            <a:hlinkClick r:id="rId7" action="ppaction://hlinksldjump"/>
          </p:cNvPr>
          <p:cNvSpPr/>
          <p:nvPr/>
        </p:nvSpPr>
        <p:spPr>
          <a:xfrm>
            <a:off x="-3048" y="4134676"/>
            <a:ext cx="557200" cy="56731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8"/>
          <p:cNvSpPr txBox="1"/>
          <p:nvPr/>
        </p:nvSpPr>
        <p:spPr>
          <a:xfrm rot="-5400000">
            <a:off x="19116" y="4166935"/>
            <a:ext cx="51291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Ética</a:t>
            </a:r>
            <a:endParaRPr/>
          </a:p>
        </p:txBody>
      </p:sp>
      <p:sp>
        <p:nvSpPr>
          <p:cNvPr id="716" name="Google Shape;716;p28">
            <a:hlinkClick r:id="rId8" action="ppaction://hlinksldjump"/>
          </p:cNvPr>
          <p:cNvSpPr/>
          <p:nvPr/>
        </p:nvSpPr>
        <p:spPr>
          <a:xfrm>
            <a:off x="-6676" y="4717774"/>
            <a:ext cx="557200" cy="976086"/>
          </a:xfrm>
          <a:prstGeom prst="roundRect">
            <a:avLst>
              <a:gd name="adj" fmla="val 16667"/>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8"/>
          <p:cNvSpPr txBox="1"/>
          <p:nvPr/>
        </p:nvSpPr>
        <p:spPr>
          <a:xfrm rot="-5400000">
            <a:off x="-188918" y="4954393"/>
            <a:ext cx="921685"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Preguntas</a:t>
            </a:r>
            <a:endParaRPr/>
          </a:p>
        </p:txBody>
      </p:sp>
      <p:sp>
        <p:nvSpPr>
          <p:cNvPr id="718" name="Google Shape;718;p28"/>
          <p:cNvSpPr/>
          <p:nvPr/>
        </p:nvSpPr>
        <p:spPr>
          <a:xfrm>
            <a:off x="-4083" y="8998"/>
            <a:ext cx="557200" cy="450567"/>
          </a:xfrm>
          <a:prstGeom prst="roundRect">
            <a:avLst>
              <a:gd name="adj" fmla="val 16667"/>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19" name="Google Shape;719;p28" descr="Hogar con relleno sólido">
            <a:hlinkClick r:id="" action="ppaction://hlinkshowjump?jump=firstslide"/>
          </p:cNvPr>
          <p:cNvPicPr preferRelativeResize="0"/>
          <p:nvPr/>
        </p:nvPicPr>
        <p:blipFill rotWithShape="1">
          <a:blip r:embed="rId9">
            <a:alphaModFix/>
          </a:blip>
          <a:srcRect/>
          <a:stretch/>
        </p:blipFill>
        <p:spPr>
          <a:xfrm>
            <a:off x="65177" y="5745"/>
            <a:ext cx="409003" cy="409003"/>
          </a:xfrm>
          <a:prstGeom prst="rect">
            <a:avLst/>
          </a:prstGeom>
          <a:noFill/>
          <a:ln>
            <a:noFill/>
          </a:ln>
        </p:spPr>
      </p:pic>
      <p:sp>
        <p:nvSpPr>
          <p:cNvPr id="720" name="Google Shape;720;p28">
            <a:hlinkClick r:id="rId10" action="ppaction://hlinksldjump"/>
          </p:cNvPr>
          <p:cNvSpPr/>
          <p:nvPr/>
        </p:nvSpPr>
        <p:spPr>
          <a:xfrm>
            <a:off x="-6096" y="5713304"/>
            <a:ext cx="557200" cy="1134192"/>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8"/>
          <p:cNvSpPr txBox="1"/>
          <p:nvPr/>
        </p:nvSpPr>
        <p:spPr>
          <a:xfrm rot="-5400000">
            <a:off x="-267371" y="6028996"/>
            <a:ext cx="1079791"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Referencias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Incorrecto</a:t>
            </a:r>
            <a:endParaRPr/>
          </a:p>
        </p:txBody>
      </p:sp>
      <p:sp>
        <p:nvSpPr>
          <p:cNvPr id="727" name="Google Shape;727;p29"/>
          <p:cNvSpPr txBox="1">
            <a:spLocks noGrp="1"/>
          </p:cNvSpPr>
          <p:nvPr>
            <p:ph type="body" idx="1"/>
          </p:nvPr>
        </p:nvSpPr>
        <p:spPr>
          <a:xfrm>
            <a:off x="838200" y="1825624"/>
            <a:ext cx="10515600" cy="1325563"/>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en-US"/>
              <a:t>Para Heráclito no existe más que una sola realidad, una sola naturaleza, y por lo tanto sus fenómenos, por más confusos o contradictorios que parezcan, no pueden ser despreciados alegando que la verdad está en otra parte.</a:t>
            </a:r>
            <a:endParaRPr/>
          </a:p>
        </p:txBody>
      </p:sp>
      <p:sp>
        <p:nvSpPr>
          <p:cNvPr id="728" name="Google Shape;728;p29">
            <a:hlinkClick r:id="rId3" action="ppaction://hlinksldjump"/>
          </p:cNvPr>
          <p:cNvSpPr/>
          <p:nvPr/>
        </p:nvSpPr>
        <p:spPr>
          <a:xfrm>
            <a:off x="3776870" y="4572000"/>
            <a:ext cx="4227443" cy="1113183"/>
          </a:xfrm>
          <a:prstGeom prst="roundRect">
            <a:avLst>
              <a:gd name="adj" fmla="val 16667"/>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¡Vuelve a intentarlo!</a:t>
            </a:r>
            <a:endParaRPr/>
          </a:p>
        </p:txBody>
      </p:sp>
      <p:sp>
        <p:nvSpPr>
          <p:cNvPr id="729" name="Google Shape;729;p29">
            <a:hlinkClick r:id="rId4" action="ppaction://hlinksldjump"/>
          </p:cNvPr>
          <p:cNvSpPr/>
          <p:nvPr/>
        </p:nvSpPr>
        <p:spPr>
          <a:xfrm>
            <a:off x="2705" y="450569"/>
            <a:ext cx="557200" cy="119293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9"/>
          <p:cNvSpPr txBox="1"/>
          <p:nvPr/>
        </p:nvSpPr>
        <p:spPr>
          <a:xfrm rot="-5400000">
            <a:off x="-287969" y="795620"/>
            <a:ext cx="113853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Introducción</a:t>
            </a:r>
            <a:endParaRPr/>
          </a:p>
        </p:txBody>
      </p:sp>
      <p:sp>
        <p:nvSpPr>
          <p:cNvPr id="731" name="Google Shape;731;p29">
            <a:hlinkClick r:id="rId5" action="ppaction://hlinksldjump"/>
          </p:cNvPr>
          <p:cNvSpPr/>
          <p:nvPr/>
        </p:nvSpPr>
        <p:spPr>
          <a:xfrm>
            <a:off x="604" y="1638816"/>
            <a:ext cx="557200" cy="116413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9"/>
          <p:cNvSpPr txBox="1"/>
          <p:nvPr/>
        </p:nvSpPr>
        <p:spPr>
          <a:xfrm rot="-5400000">
            <a:off x="-275669" y="1969469"/>
            <a:ext cx="110973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Cosmología</a:t>
            </a:r>
            <a:endParaRPr/>
          </a:p>
        </p:txBody>
      </p:sp>
      <p:sp>
        <p:nvSpPr>
          <p:cNvPr id="733" name="Google Shape;733;p29">
            <a:hlinkClick r:id="rId6" action="ppaction://hlinksldjump"/>
          </p:cNvPr>
          <p:cNvSpPr/>
          <p:nvPr/>
        </p:nvSpPr>
        <p:spPr>
          <a:xfrm>
            <a:off x="604" y="2802956"/>
            <a:ext cx="557200" cy="131846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9"/>
          <p:cNvSpPr txBox="1"/>
          <p:nvPr/>
        </p:nvSpPr>
        <p:spPr>
          <a:xfrm rot="-5400000">
            <a:off x="-352834" y="3210784"/>
            <a:ext cx="126406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Epistemología</a:t>
            </a:r>
            <a:endParaRPr/>
          </a:p>
        </p:txBody>
      </p:sp>
      <p:sp>
        <p:nvSpPr>
          <p:cNvPr id="735" name="Google Shape;735;p29">
            <a:hlinkClick r:id="rId7" action="ppaction://hlinksldjump"/>
          </p:cNvPr>
          <p:cNvSpPr/>
          <p:nvPr/>
        </p:nvSpPr>
        <p:spPr>
          <a:xfrm>
            <a:off x="-3048" y="4134676"/>
            <a:ext cx="557200" cy="56731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9"/>
          <p:cNvSpPr txBox="1"/>
          <p:nvPr/>
        </p:nvSpPr>
        <p:spPr>
          <a:xfrm rot="-5400000">
            <a:off x="19116" y="4166935"/>
            <a:ext cx="51291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Ética</a:t>
            </a:r>
            <a:endParaRPr/>
          </a:p>
        </p:txBody>
      </p:sp>
      <p:sp>
        <p:nvSpPr>
          <p:cNvPr id="737" name="Google Shape;737;p29">
            <a:hlinkClick r:id="rId8" action="ppaction://hlinksldjump"/>
          </p:cNvPr>
          <p:cNvSpPr/>
          <p:nvPr/>
        </p:nvSpPr>
        <p:spPr>
          <a:xfrm>
            <a:off x="-6676" y="4717774"/>
            <a:ext cx="557200" cy="976086"/>
          </a:xfrm>
          <a:prstGeom prst="roundRect">
            <a:avLst>
              <a:gd name="adj" fmla="val 16667"/>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9"/>
          <p:cNvSpPr txBox="1"/>
          <p:nvPr/>
        </p:nvSpPr>
        <p:spPr>
          <a:xfrm rot="-5400000">
            <a:off x="-188918" y="4954393"/>
            <a:ext cx="921685"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Preguntas</a:t>
            </a:r>
            <a:endParaRPr/>
          </a:p>
        </p:txBody>
      </p:sp>
      <p:sp>
        <p:nvSpPr>
          <p:cNvPr id="739" name="Google Shape;739;p29"/>
          <p:cNvSpPr/>
          <p:nvPr/>
        </p:nvSpPr>
        <p:spPr>
          <a:xfrm>
            <a:off x="-4083" y="8998"/>
            <a:ext cx="557200" cy="450567"/>
          </a:xfrm>
          <a:prstGeom prst="roundRect">
            <a:avLst>
              <a:gd name="adj" fmla="val 16667"/>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40" name="Google Shape;740;p29" descr="Hogar con relleno sólido">
            <a:hlinkClick r:id="" action="ppaction://hlinkshowjump?jump=firstslide"/>
          </p:cNvPr>
          <p:cNvPicPr preferRelativeResize="0"/>
          <p:nvPr/>
        </p:nvPicPr>
        <p:blipFill rotWithShape="1">
          <a:blip r:embed="rId9">
            <a:alphaModFix/>
          </a:blip>
          <a:srcRect/>
          <a:stretch/>
        </p:blipFill>
        <p:spPr>
          <a:xfrm>
            <a:off x="65177" y="5745"/>
            <a:ext cx="409003" cy="409003"/>
          </a:xfrm>
          <a:prstGeom prst="rect">
            <a:avLst/>
          </a:prstGeom>
          <a:noFill/>
          <a:ln>
            <a:noFill/>
          </a:ln>
        </p:spPr>
      </p:pic>
      <p:sp>
        <p:nvSpPr>
          <p:cNvPr id="741" name="Google Shape;741;p29">
            <a:hlinkClick r:id="rId10" action="ppaction://hlinksldjump"/>
          </p:cNvPr>
          <p:cNvSpPr/>
          <p:nvPr/>
        </p:nvSpPr>
        <p:spPr>
          <a:xfrm>
            <a:off x="-6096" y="5713304"/>
            <a:ext cx="557200" cy="1134192"/>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9"/>
          <p:cNvSpPr txBox="1"/>
          <p:nvPr/>
        </p:nvSpPr>
        <p:spPr>
          <a:xfrm rot="-5400000">
            <a:off x="-267371" y="6028996"/>
            <a:ext cx="1079791"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Referencias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DEAF6"/>
        </a:solidFill>
        <a:effectLst/>
      </p:bgPr>
    </p:bg>
    <p:spTree>
      <p:nvGrpSpPr>
        <p:cNvPr id="1" name="Shape 125"/>
        <p:cNvGrpSpPr/>
        <p:nvPr/>
      </p:nvGrpSpPr>
      <p:grpSpPr>
        <a:xfrm>
          <a:off x="0" y="0"/>
          <a:ext cx="0" cy="0"/>
          <a:chOff x="0" y="0"/>
          <a:chExt cx="0" cy="0"/>
        </a:xfrm>
      </p:grpSpPr>
      <p:sp>
        <p:nvSpPr>
          <p:cNvPr id="126" name="Google Shape;126;p3"/>
          <p:cNvSpPr/>
          <p:nvPr/>
        </p:nvSpPr>
        <p:spPr>
          <a:xfrm>
            <a:off x="3049" y="0"/>
            <a:ext cx="12188952" cy="6858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7" name="Google Shape;127;p3"/>
          <p:cNvPicPr preferRelativeResize="0"/>
          <p:nvPr/>
        </p:nvPicPr>
        <p:blipFill rotWithShape="1">
          <a:blip r:embed="rId3">
            <a:alphaModFix/>
          </a:blip>
          <a:srcRect t="2156" b="3278"/>
          <a:stretch/>
        </p:blipFill>
        <p:spPr>
          <a:xfrm>
            <a:off x="2522356" y="10"/>
            <a:ext cx="9669642" cy="6857990"/>
          </a:xfrm>
          <a:prstGeom prst="rect">
            <a:avLst/>
          </a:prstGeom>
          <a:noFill/>
          <a:ln>
            <a:noFill/>
          </a:ln>
        </p:spPr>
      </p:pic>
      <p:sp>
        <p:nvSpPr>
          <p:cNvPr id="128" name="Google Shape;128;p3"/>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3"/>
          <p:cNvSpPr txBox="1">
            <a:spLocks noGrp="1"/>
          </p:cNvSpPr>
          <p:nvPr>
            <p:ph type="title"/>
          </p:nvPr>
        </p:nvSpPr>
        <p:spPr>
          <a:xfrm>
            <a:off x="838200" y="365125"/>
            <a:ext cx="3822189" cy="189991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4000"/>
              <a:t>Introducción: Heráclito de Efeso, el ethos del hombre</a:t>
            </a:r>
            <a:endParaRPr sz="4000"/>
          </a:p>
        </p:txBody>
      </p:sp>
      <p:sp>
        <p:nvSpPr>
          <p:cNvPr id="130" name="Google Shape;130;p3"/>
          <p:cNvSpPr txBox="1">
            <a:spLocks noGrp="1"/>
          </p:cNvSpPr>
          <p:nvPr>
            <p:ph type="body" idx="1"/>
          </p:nvPr>
        </p:nvSpPr>
        <p:spPr>
          <a:xfrm>
            <a:off x="838200" y="2434201"/>
            <a:ext cx="3822189" cy="3742762"/>
          </a:xfrm>
          <a:prstGeom prst="rect">
            <a:avLst/>
          </a:prstGeom>
          <a:noFill/>
          <a:ln>
            <a:noFill/>
          </a:ln>
        </p:spPr>
        <p:txBody>
          <a:bodyPr spcFirstLastPara="1" wrap="square" lIns="91425" tIns="45700" rIns="91425" bIns="45700" anchor="t" anchorCtr="0">
            <a:normAutofit/>
          </a:bodyPr>
          <a:lstStyle/>
          <a:p>
            <a:pPr marL="285750" marR="0" lvl="0" indent="-228600" algn="l" rtl="0">
              <a:lnSpc>
                <a:spcPct val="90000"/>
              </a:lnSpc>
              <a:spcBef>
                <a:spcPts val="0"/>
              </a:spcBef>
              <a:spcAft>
                <a:spcPts val="0"/>
              </a:spcAft>
              <a:buClr>
                <a:schemeClr val="dk1"/>
              </a:buClr>
              <a:buSzPts val="1800"/>
              <a:buFont typeface="Arial"/>
              <a:buChar char="•"/>
            </a:pPr>
            <a:r>
              <a:rPr lang="en-US" sz="2000"/>
              <a:t>Éfeso (540  a. C.- 480 a. C)</a:t>
            </a:r>
            <a:endParaRPr/>
          </a:p>
          <a:p>
            <a:pPr marL="285750" marR="0" lvl="0" indent="-228600" algn="l" rtl="0">
              <a:lnSpc>
                <a:spcPct val="90000"/>
              </a:lnSpc>
              <a:spcBef>
                <a:spcPts val="600"/>
              </a:spcBef>
              <a:spcAft>
                <a:spcPts val="0"/>
              </a:spcAft>
              <a:buClr>
                <a:schemeClr val="dk1"/>
              </a:buClr>
              <a:buSzPts val="1800"/>
              <a:buFont typeface="Arial"/>
              <a:buChar char="•"/>
            </a:pPr>
            <a:r>
              <a:rPr lang="en-US" sz="2000"/>
              <a:t>Escribió un libro “Acerca de la naturaleza”</a:t>
            </a:r>
            <a:endParaRPr sz="2000"/>
          </a:p>
          <a:p>
            <a:pPr marL="285750" marR="0" lvl="0" indent="-228600" algn="l" rtl="0">
              <a:lnSpc>
                <a:spcPct val="90000"/>
              </a:lnSpc>
              <a:spcBef>
                <a:spcPts val="600"/>
              </a:spcBef>
              <a:spcAft>
                <a:spcPts val="0"/>
              </a:spcAft>
              <a:buClr>
                <a:schemeClr val="dk1"/>
              </a:buClr>
              <a:buSzPts val="1800"/>
              <a:buFont typeface="Arial"/>
              <a:buChar char="•"/>
            </a:pPr>
            <a:r>
              <a:rPr lang="en-US" sz="2000"/>
              <a:t>Trata de política, teología y del universo</a:t>
            </a:r>
            <a:endParaRPr sz="2000"/>
          </a:p>
          <a:p>
            <a:pPr marL="285750" marR="0" lvl="0" indent="-228600" algn="l" rtl="0">
              <a:lnSpc>
                <a:spcPct val="90000"/>
              </a:lnSpc>
              <a:spcBef>
                <a:spcPts val="600"/>
              </a:spcBef>
              <a:spcAft>
                <a:spcPts val="0"/>
              </a:spcAft>
              <a:buClr>
                <a:schemeClr val="dk1"/>
              </a:buClr>
              <a:buSzPts val="1800"/>
              <a:buFont typeface="Arial"/>
              <a:buChar char="•"/>
            </a:pPr>
            <a:r>
              <a:rPr lang="en-US" sz="2000"/>
              <a:t>“El oscuro”. Escribe como el oráculo: “ni dice ni oculta, sino da señales”</a:t>
            </a:r>
            <a:endParaRPr sz="2000"/>
          </a:p>
          <a:p>
            <a:pPr marL="0" marR="0" lvl="0" indent="127000" algn="l" rtl="0">
              <a:lnSpc>
                <a:spcPct val="90000"/>
              </a:lnSpc>
              <a:spcBef>
                <a:spcPts val="600"/>
              </a:spcBef>
              <a:spcAft>
                <a:spcPts val="0"/>
              </a:spcAft>
              <a:buClr>
                <a:schemeClr val="dk1"/>
              </a:buClr>
              <a:buSzPts val="2000"/>
              <a:buFont typeface="Arial"/>
              <a:buNone/>
            </a:pPr>
            <a:endParaRPr sz="2000"/>
          </a:p>
          <a:p>
            <a:pPr marL="228600" lvl="0" indent="-101600" algn="l" rtl="0">
              <a:lnSpc>
                <a:spcPct val="90000"/>
              </a:lnSpc>
              <a:spcBef>
                <a:spcPts val="1600"/>
              </a:spcBef>
              <a:spcAft>
                <a:spcPts val="0"/>
              </a:spcAft>
              <a:buClr>
                <a:schemeClr val="dk1"/>
              </a:buClr>
              <a:buSzPts val="2000"/>
              <a:buNone/>
            </a:pPr>
            <a:endParaRPr sz="2000"/>
          </a:p>
        </p:txBody>
      </p:sp>
      <p:sp>
        <p:nvSpPr>
          <p:cNvPr id="131" name="Google Shape;131;p3"/>
          <p:cNvSpPr txBox="1"/>
          <p:nvPr/>
        </p:nvSpPr>
        <p:spPr>
          <a:xfrm>
            <a:off x="9553433" y="6478164"/>
            <a:ext cx="2645243"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Figura 2. Éfeso, odeón 04</a:t>
            </a:r>
            <a:endParaRPr/>
          </a:p>
        </p:txBody>
      </p:sp>
      <p:sp>
        <p:nvSpPr>
          <p:cNvPr id="132" name="Google Shape;132;p3">
            <a:hlinkClick r:id="rId4" action="ppaction://hlinksldjump"/>
          </p:cNvPr>
          <p:cNvSpPr/>
          <p:nvPr/>
        </p:nvSpPr>
        <p:spPr>
          <a:xfrm>
            <a:off x="2705" y="450569"/>
            <a:ext cx="557200" cy="1192939"/>
          </a:xfrm>
          <a:prstGeom prst="roundRect">
            <a:avLst>
              <a:gd name="adj" fmla="val 16667"/>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txBox="1"/>
          <p:nvPr/>
        </p:nvSpPr>
        <p:spPr>
          <a:xfrm rot="-5400000">
            <a:off x="-287969" y="795620"/>
            <a:ext cx="113853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Introducción</a:t>
            </a:r>
            <a:endParaRPr/>
          </a:p>
        </p:txBody>
      </p:sp>
      <p:sp>
        <p:nvSpPr>
          <p:cNvPr id="134" name="Google Shape;134;p3">
            <a:hlinkClick r:id="rId5" action="ppaction://hlinksldjump"/>
          </p:cNvPr>
          <p:cNvSpPr/>
          <p:nvPr/>
        </p:nvSpPr>
        <p:spPr>
          <a:xfrm>
            <a:off x="604" y="1638816"/>
            <a:ext cx="557200" cy="116413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txBox="1"/>
          <p:nvPr/>
        </p:nvSpPr>
        <p:spPr>
          <a:xfrm rot="-5400000">
            <a:off x="-275669" y="1969469"/>
            <a:ext cx="110973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Cosmología</a:t>
            </a:r>
            <a:endParaRPr/>
          </a:p>
        </p:txBody>
      </p:sp>
      <p:sp>
        <p:nvSpPr>
          <p:cNvPr id="136" name="Google Shape;136;p3">
            <a:hlinkClick r:id="rId6" action="ppaction://hlinksldjump"/>
          </p:cNvPr>
          <p:cNvSpPr/>
          <p:nvPr/>
        </p:nvSpPr>
        <p:spPr>
          <a:xfrm>
            <a:off x="604" y="2802956"/>
            <a:ext cx="557200" cy="131846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txBox="1"/>
          <p:nvPr/>
        </p:nvSpPr>
        <p:spPr>
          <a:xfrm rot="-5400000">
            <a:off x="-352834" y="3210784"/>
            <a:ext cx="126406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Epistemología</a:t>
            </a:r>
            <a:endParaRPr/>
          </a:p>
        </p:txBody>
      </p:sp>
      <p:sp>
        <p:nvSpPr>
          <p:cNvPr id="138" name="Google Shape;138;p3">
            <a:hlinkClick r:id="rId7" action="ppaction://hlinksldjump"/>
          </p:cNvPr>
          <p:cNvSpPr/>
          <p:nvPr/>
        </p:nvSpPr>
        <p:spPr>
          <a:xfrm>
            <a:off x="-3048" y="4134676"/>
            <a:ext cx="557200" cy="56731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txBox="1"/>
          <p:nvPr/>
        </p:nvSpPr>
        <p:spPr>
          <a:xfrm rot="-5400000">
            <a:off x="19116" y="4166935"/>
            <a:ext cx="51291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Ética</a:t>
            </a:r>
            <a:endParaRPr/>
          </a:p>
        </p:txBody>
      </p:sp>
      <p:sp>
        <p:nvSpPr>
          <p:cNvPr id="140" name="Google Shape;140;p3">
            <a:hlinkClick r:id="rId8" action="ppaction://hlinksldjump"/>
          </p:cNvPr>
          <p:cNvSpPr/>
          <p:nvPr/>
        </p:nvSpPr>
        <p:spPr>
          <a:xfrm>
            <a:off x="-6676" y="4717774"/>
            <a:ext cx="557200" cy="976086"/>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txBox="1"/>
          <p:nvPr/>
        </p:nvSpPr>
        <p:spPr>
          <a:xfrm rot="-5400000">
            <a:off x="-188918" y="4954393"/>
            <a:ext cx="921685"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Preguntas</a:t>
            </a:r>
            <a:endParaRPr/>
          </a:p>
        </p:txBody>
      </p:sp>
      <p:sp>
        <p:nvSpPr>
          <p:cNvPr id="142" name="Google Shape;142;p3">
            <a:hlinkClick r:id="rId9" action="ppaction://hlinksldjump"/>
          </p:cNvPr>
          <p:cNvSpPr/>
          <p:nvPr/>
        </p:nvSpPr>
        <p:spPr>
          <a:xfrm>
            <a:off x="-6096" y="5713304"/>
            <a:ext cx="557200" cy="1134192"/>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txBox="1"/>
          <p:nvPr/>
        </p:nvSpPr>
        <p:spPr>
          <a:xfrm rot="-5400000">
            <a:off x="-267371" y="6028996"/>
            <a:ext cx="1079791"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Referencias</a:t>
            </a:r>
            <a:endParaRPr/>
          </a:p>
        </p:txBody>
      </p:sp>
      <p:sp>
        <p:nvSpPr>
          <p:cNvPr id="144" name="Google Shape;144;p3"/>
          <p:cNvSpPr/>
          <p:nvPr/>
        </p:nvSpPr>
        <p:spPr>
          <a:xfrm>
            <a:off x="-4083" y="8998"/>
            <a:ext cx="557200" cy="450567"/>
          </a:xfrm>
          <a:prstGeom prst="roundRect">
            <a:avLst>
              <a:gd name="adj" fmla="val 16667"/>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5" name="Google Shape;145;p3" descr="Hogar con relleno sólido">
            <a:hlinkClick r:id="" action="ppaction://hlinkshowjump?jump=firstslide"/>
          </p:cNvPr>
          <p:cNvPicPr preferRelativeResize="0"/>
          <p:nvPr/>
        </p:nvPicPr>
        <p:blipFill rotWithShape="1">
          <a:blip r:embed="rId10">
            <a:alphaModFix/>
          </a:blip>
          <a:srcRect/>
          <a:stretch/>
        </p:blipFill>
        <p:spPr>
          <a:xfrm>
            <a:off x="65177" y="5745"/>
            <a:ext cx="409003" cy="409003"/>
          </a:xfrm>
          <a:prstGeom prst="rect">
            <a:avLst/>
          </a:prstGeom>
          <a:noFill/>
          <a:ln>
            <a:noFill/>
          </a:ln>
        </p:spPr>
      </p:pic>
      <p:sp>
        <p:nvSpPr>
          <p:cNvPr id="146" name="Google Shape;146;p3"/>
          <p:cNvSpPr/>
          <p:nvPr/>
        </p:nvSpPr>
        <p:spPr>
          <a:xfrm>
            <a:off x="715617" y="5141843"/>
            <a:ext cx="3087757" cy="1591945"/>
          </a:xfrm>
          <a:prstGeom prst="roundRect">
            <a:avLst>
              <a:gd name="adj" fmla="val 16667"/>
            </a:avLst>
          </a:prstGeom>
          <a:solidFill>
            <a:srgbClr val="FFF2CC"/>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Haz clic en los íconos de audio y texto para escuchar y leer la exposición de la diapositiva.</a:t>
            </a:r>
            <a:endParaRPr/>
          </a:p>
        </p:txBody>
      </p:sp>
      <p:pic>
        <p:nvPicPr>
          <p:cNvPr id="147" name="Google Shape;147;p3" descr="Libro abierto contorno">
            <a:hlinkClick r:id="rId11" action="ppaction://hlinksldjump"/>
          </p:cNvPr>
          <p:cNvPicPr preferRelativeResize="0"/>
          <p:nvPr/>
        </p:nvPicPr>
        <p:blipFill rotWithShape="1">
          <a:blip r:embed="rId12">
            <a:alphaModFix/>
          </a:blip>
          <a:srcRect/>
          <a:stretch/>
        </p:blipFill>
        <p:spPr>
          <a:xfrm>
            <a:off x="3118483" y="6199752"/>
            <a:ext cx="556824" cy="556824"/>
          </a:xfrm>
          <a:prstGeom prst="rect">
            <a:avLst/>
          </a:prstGeom>
          <a:noFill/>
          <a:ln>
            <a:noFill/>
          </a:ln>
        </p:spPr>
      </p:pic>
      <p:pic>
        <p:nvPicPr>
          <p:cNvPr id="148" name="Google Shape;148;p3"/>
          <p:cNvPicPr preferRelativeResize="0"/>
          <p:nvPr/>
        </p:nvPicPr>
        <p:blipFill rotWithShape="1">
          <a:blip r:embed="rId13">
            <a:alphaModFix/>
          </a:blip>
          <a:srcRect/>
          <a:stretch/>
        </p:blipFill>
        <p:spPr>
          <a:xfrm>
            <a:off x="838200" y="6280400"/>
            <a:ext cx="463078" cy="463078"/>
          </a:xfrm>
          <a:prstGeom prst="rect">
            <a:avLst/>
          </a:prstGeom>
          <a:noFill/>
          <a:ln w="9525" cap="flat" cmpd="sng">
            <a:solidFill>
              <a:schemeClr val="lt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1"/>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Preguntas de reflexión 4</a:t>
            </a:r>
            <a:endParaRPr/>
          </a:p>
        </p:txBody>
      </p:sp>
      <p:sp>
        <p:nvSpPr>
          <p:cNvPr id="748" name="Google Shape;748;p30"/>
          <p:cNvSpPr txBox="1">
            <a:spLocks noGrp="1"/>
          </p:cNvSpPr>
          <p:nvPr>
            <p:ph type="body" idx="1"/>
          </p:nvPr>
        </p:nvSpPr>
        <p:spPr>
          <a:xfrm>
            <a:off x="838200" y="1825625"/>
            <a:ext cx="10515600" cy="493908"/>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chemeClr val="dk1"/>
              </a:buClr>
              <a:buSzPct val="100000"/>
              <a:buNone/>
            </a:pPr>
            <a:r>
              <a:rPr lang="en-US"/>
              <a:t>4. ¿Qué distingue al despierto del dormido, según la caracterización de Heráclito?</a:t>
            </a:r>
            <a:endParaRPr/>
          </a:p>
        </p:txBody>
      </p:sp>
      <p:sp>
        <p:nvSpPr>
          <p:cNvPr id="749" name="Google Shape;749;p30">
            <a:hlinkClick r:id="rId3" action="ppaction://hlinksldjump"/>
          </p:cNvPr>
          <p:cNvSpPr txBox="1"/>
          <p:nvPr/>
        </p:nvSpPr>
        <p:spPr>
          <a:xfrm>
            <a:off x="1020417" y="2769704"/>
            <a:ext cx="9957021" cy="646331"/>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1800"/>
              <a:buFont typeface="Calibri"/>
              <a:buAutoNum type="alphaLcPeriod"/>
            </a:pPr>
            <a:r>
              <a:rPr lang="en-US" sz="1800">
                <a:solidFill>
                  <a:schemeClr val="lt1"/>
                </a:solidFill>
                <a:latin typeface="Calibri"/>
                <a:ea typeface="Calibri"/>
                <a:cs typeface="Calibri"/>
                <a:sym typeface="Calibri"/>
              </a:rPr>
              <a:t>El dormido es una persona que en sus sueños se libera de las ataduras de los sentidos para remontar</a:t>
            </a:r>
            <a:endParaRPr/>
          </a:p>
          <a:p>
            <a:pPr marL="0" marR="0" lvl="0" indent="0" algn="l" rtl="0">
              <a:spcBef>
                <a:spcPts val="0"/>
              </a:spcBef>
              <a:spcAft>
                <a:spcPts val="0"/>
              </a:spcAft>
              <a:buNone/>
            </a:pPr>
            <a:r>
              <a:rPr lang="en-US" sz="1800">
                <a:solidFill>
                  <a:schemeClr val="lt1"/>
                </a:solidFill>
                <a:latin typeface="Calibri"/>
                <a:ea typeface="Calibri"/>
                <a:cs typeface="Calibri"/>
                <a:sym typeface="Calibri"/>
              </a:rPr>
              <a:t>su inteligencias hasta las verdades eternas.</a:t>
            </a:r>
            <a:endParaRPr/>
          </a:p>
        </p:txBody>
      </p:sp>
      <p:sp>
        <p:nvSpPr>
          <p:cNvPr id="750" name="Google Shape;750;p30">
            <a:hlinkClick r:id="rId4" action="ppaction://hlinksldjump"/>
          </p:cNvPr>
          <p:cNvSpPr txBox="1"/>
          <p:nvPr/>
        </p:nvSpPr>
        <p:spPr>
          <a:xfrm>
            <a:off x="1020413" y="3864736"/>
            <a:ext cx="10058651" cy="646331"/>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b. El despierto es un individuo astuto que logra sacar beneficios personales incluso de las situaciones más</a:t>
            </a:r>
            <a:endParaRPr/>
          </a:p>
          <a:p>
            <a:pPr marL="0" marR="0" lvl="0" indent="0" algn="l" rtl="0">
              <a:spcBef>
                <a:spcPts val="0"/>
              </a:spcBef>
              <a:spcAft>
                <a:spcPts val="0"/>
              </a:spcAft>
              <a:buNone/>
            </a:pPr>
            <a:r>
              <a:rPr lang="en-US" sz="1800">
                <a:solidFill>
                  <a:schemeClr val="lt1"/>
                </a:solidFill>
                <a:latin typeface="Calibri"/>
                <a:ea typeface="Calibri"/>
                <a:cs typeface="Calibri"/>
                <a:sym typeface="Calibri"/>
              </a:rPr>
              <a:t>adversas para la sociedad.</a:t>
            </a:r>
            <a:endParaRPr/>
          </a:p>
        </p:txBody>
      </p:sp>
      <p:sp>
        <p:nvSpPr>
          <p:cNvPr id="751" name="Google Shape;751;p30">
            <a:hlinkClick r:id="rId5" action="ppaction://hlinksldjump"/>
          </p:cNvPr>
          <p:cNvSpPr txBox="1"/>
          <p:nvPr/>
        </p:nvSpPr>
        <p:spPr>
          <a:xfrm>
            <a:off x="1020413" y="4775102"/>
            <a:ext cx="9268819" cy="646331"/>
          </a:xfrm>
          <a:prstGeom prst="rect">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c. El despierto considera que sólo hay una razón común en el cosmos, la misma que se encuentra</a:t>
            </a:r>
            <a:endParaRPr/>
          </a:p>
          <a:p>
            <a:pPr marL="0" marR="0" lvl="0" indent="0" algn="l" rtl="0">
              <a:spcBef>
                <a:spcPts val="0"/>
              </a:spcBef>
              <a:spcAft>
                <a:spcPts val="0"/>
              </a:spcAft>
              <a:buNone/>
            </a:pPr>
            <a:r>
              <a:rPr lang="en-US" sz="1800">
                <a:solidFill>
                  <a:schemeClr val="lt1"/>
                </a:solidFill>
                <a:latin typeface="Calibri"/>
                <a:ea typeface="Calibri"/>
                <a:cs typeface="Calibri"/>
                <a:sym typeface="Calibri"/>
              </a:rPr>
              <a:t>dentro de su alma. </a:t>
            </a:r>
            <a:endParaRPr/>
          </a:p>
        </p:txBody>
      </p:sp>
      <p:sp>
        <p:nvSpPr>
          <p:cNvPr id="752" name="Google Shape;752;p30">
            <a:hlinkClick r:id="rId6" action="ppaction://hlinksldjump"/>
          </p:cNvPr>
          <p:cNvSpPr txBox="1"/>
          <p:nvPr/>
        </p:nvSpPr>
        <p:spPr>
          <a:xfrm>
            <a:off x="1020413" y="5846544"/>
            <a:ext cx="9467592" cy="646331"/>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d. El dormido opina que la razón humana es la misma que la razón cósmica, por lo que se esfuerza</a:t>
            </a:r>
            <a:endParaRPr/>
          </a:p>
          <a:p>
            <a:pPr marL="0" marR="0" lvl="0" indent="0" algn="l" rtl="0">
              <a:spcBef>
                <a:spcPts val="0"/>
              </a:spcBef>
              <a:spcAft>
                <a:spcPts val="0"/>
              </a:spcAft>
              <a:buNone/>
            </a:pPr>
            <a:r>
              <a:rPr lang="en-US" sz="1800">
                <a:solidFill>
                  <a:schemeClr val="lt1"/>
                </a:solidFill>
                <a:latin typeface="Calibri"/>
                <a:ea typeface="Calibri"/>
                <a:cs typeface="Calibri"/>
                <a:sym typeface="Calibri"/>
              </a:rPr>
              <a:t>en sintonizar su razón particular con la razón común.</a:t>
            </a:r>
            <a:endParaRPr/>
          </a:p>
        </p:txBody>
      </p:sp>
      <p:sp>
        <p:nvSpPr>
          <p:cNvPr id="753" name="Google Shape;753;p30">
            <a:hlinkClick r:id="rId7" action="ppaction://hlinksldjump"/>
          </p:cNvPr>
          <p:cNvSpPr/>
          <p:nvPr/>
        </p:nvSpPr>
        <p:spPr>
          <a:xfrm>
            <a:off x="2705" y="450569"/>
            <a:ext cx="557200" cy="119293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0"/>
          <p:cNvSpPr txBox="1"/>
          <p:nvPr/>
        </p:nvSpPr>
        <p:spPr>
          <a:xfrm rot="-5400000">
            <a:off x="-287969" y="795620"/>
            <a:ext cx="113853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Introducción</a:t>
            </a:r>
            <a:endParaRPr/>
          </a:p>
        </p:txBody>
      </p:sp>
      <p:sp>
        <p:nvSpPr>
          <p:cNvPr id="755" name="Google Shape;755;p30">
            <a:hlinkClick r:id="rId8" action="ppaction://hlinksldjump"/>
          </p:cNvPr>
          <p:cNvSpPr/>
          <p:nvPr/>
        </p:nvSpPr>
        <p:spPr>
          <a:xfrm>
            <a:off x="604" y="1638816"/>
            <a:ext cx="557200" cy="116413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0"/>
          <p:cNvSpPr txBox="1"/>
          <p:nvPr/>
        </p:nvSpPr>
        <p:spPr>
          <a:xfrm rot="-5400000">
            <a:off x="-275669" y="1969469"/>
            <a:ext cx="110973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Cosmología</a:t>
            </a:r>
            <a:endParaRPr/>
          </a:p>
        </p:txBody>
      </p:sp>
      <p:sp>
        <p:nvSpPr>
          <p:cNvPr id="757" name="Google Shape;757;p30">
            <a:hlinkClick r:id="rId9" action="ppaction://hlinksldjump"/>
          </p:cNvPr>
          <p:cNvSpPr/>
          <p:nvPr/>
        </p:nvSpPr>
        <p:spPr>
          <a:xfrm>
            <a:off x="604" y="2802956"/>
            <a:ext cx="557200" cy="131846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0"/>
          <p:cNvSpPr txBox="1"/>
          <p:nvPr/>
        </p:nvSpPr>
        <p:spPr>
          <a:xfrm rot="-5400000">
            <a:off x="-352834" y="3210784"/>
            <a:ext cx="126406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Epistemología</a:t>
            </a:r>
            <a:endParaRPr/>
          </a:p>
        </p:txBody>
      </p:sp>
      <p:sp>
        <p:nvSpPr>
          <p:cNvPr id="759" name="Google Shape;759;p30">
            <a:hlinkClick r:id="rId10" action="ppaction://hlinksldjump"/>
          </p:cNvPr>
          <p:cNvSpPr/>
          <p:nvPr/>
        </p:nvSpPr>
        <p:spPr>
          <a:xfrm>
            <a:off x="-3048" y="4134676"/>
            <a:ext cx="557200" cy="56731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0"/>
          <p:cNvSpPr txBox="1"/>
          <p:nvPr/>
        </p:nvSpPr>
        <p:spPr>
          <a:xfrm rot="-5400000">
            <a:off x="19116" y="4166935"/>
            <a:ext cx="51291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Ética</a:t>
            </a:r>
            <a:endParaRPr/>
          </a:p>
        </p:txBody>
      </p:sp>
      <p:sp>
        <p:nvSpPr>
          <p:cNvPr id="761" name="Google Shape;761;p30">
            <a:hlinkClick r:id="rId11" action="ppaction://hlinksldjump"/>
          </p:cNvPr>
          <p:cNvSpPr/>
          <p:nvPr/>
        </p:nvSpPr>
        <p:spPr>
          <a:xfrm>
            <a:off x="-6676" y="4717774"/>
            <a:ext cx="557200" cy="976086"/>
          </a:xfrm>
          <a:prstGeom prst="roundRect">
            <a:avLst>
              <a:gd name="adj" fmla="val 16667"/>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0"/>
          <p:cNvSpPr txBox="1"/>
          <p:nvPr/>
        </p:nvSpPr>
        <p:spPr>
          <a:xfrm rot="-5400000">
            <a:off x="-188918" y="4954393"/>
            <a:ext cx="921685"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Preguntas</a:t>
            </a:r>
            <a:endParaRPr/>
          </a:p>
        </p:txBody>
      </p:sp>
      <p:sp>
        <p:nvSpPr>
          <p:cNvPr id="763" name="Google Shape;763;p30"/>
          <p:cNvSpPr/>
          <p:nvPr/>
        </p:nvSpPr>
        <p:spPr>
          <a:xfrm>
            <a:off x="-4083" y="8998"/>
            <a:ext cx="557200" cy="450567"/>
          </a:xfrm>
          <a:prstGeom prst="roundRect">
            <a:avLst>
              <a:gd name="adj" fmla="val 16667"/>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64" name="Google Shape;764;p30" descr="Hogar con relleno sólido">
            <a:hlinkClick r:id="" action="ppaction://hlinkshowjump?jump=firstslide"/>
          </p:cNvPr>
          <p:cNvPicPr preferRelativeResize="0"/>
          <p:nvPr/>
        </p:nvPicPr>
        <p:blipFill rotWithShape="1">
          <a:blip r:embed="rId12">
            <a:alphaModFix/>
          </a:blip>
          <a:srcRect/>
          <a:stretch/>
        </p:blipFill>
        <p:spPr>
          <a:xfrm>
            <a:off x="65177" y="5745"/>
            <a:ext cx="409003" cy="409003"/>
          </a:xfrm>
          <a:prstGeom prst="rect">
            <a:avLst/>
          </a:prstGeom>
          <a:noFill/>
          <a:ln>
            <a:noFill/>
          </a:ln>
        </p:spPr>
      </p:pic>
      <p:sp>
        <p:nvSpPr>
          <p:cNvPr id="765" name="Google Shape;765;p30">
            <a:hlinkClick r:id="rId13" action="ppaction://hlinksldjump"/>
          </p:cNvPr>
          <p:cNvSpPr/>
          <p:nvPr/>
        </p:nvSpPr>
        <p:spPr>
          <a:xfrm>
            <a:off x="-6096" y="5713304"/>
            <a:ext cx="557200" cy="1134192"/>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0"/>
          <p:cNvSpPr txBox="1"/>
          <p:nvPr/>
        </p:nvSpPr>
        <p:spPr>
          <a:xfrm rot="-5400000">
            <a:off x="-267371" y="6028996"/>
            <a:ext cx="1079791"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Referencias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Correcto</a:t>
            </a:r>
            <a:endParaRPr/>
          </a:p>
        </p:txBody>
      </p:sp>
      <p:sp>
        <p:nvSpPr>
          <p:cNvPr id="772" name="Google Shape;772;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En efecto, para Heráclito el despierto entiende que su razón es parte de la razón cósmica, por lo que la sabiduría se encuentra en la razón común. </a:t>
            </a:r>
            <a:endParaRPr/>
          </a:p>
        </p:txBody>
      </p:sp>
      <p:sp>
        <p:nvSpPr>
          <p:cNvPr id="773" name="Google Shape;773;p31">
            <a:hlinkClick r:id="rId3" action="ppaction://hlinksldjump"/>
          </p:cNvPr>
          <p:cNvSpPr/>
          <p:nvPr/>
        </p:nvSpPr>
        <p:spPr>
          <a:xfrm>
            <a:off x="3776870" y="4572000"/>
            <a:ext cx="4227443" cy="1113183"/>
          </a:xfrm>
          <a:prstGeom prst="roundRect">
            <a:avLst>
              <a:gd name="adj" fmla="val 16667"/>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Continua a la siguiente pregunta ☺</a:t>
            </a:r>
            <a:endParaRPr sz="1800">
              <a:solidFill>
                <a:schemeClr val="lt1"/>
              </a:solidFill>
              <a:latin typeface="Calibri"/>
              <a:ea typeface="Calibri"/>
              <a:cs typeface="Calibri"/>
              <a:sym typeface="Calibri"/>
            </a:endParaRPr>
          </a:p>
        </p:txBody>
      </p:sp>
      <p:sp>
        <p:nvSpPr>
          <p:cNvPr id="774" name="Google Shape;774;p31">
            <a:hlinkClick r:id="rId4" action="ppaction://hlinksldjump"/>
          </p:cNvPr>
          <p:cNvSpPr/>
          <p:nvPr/>
        </p:nvSpPr>
        <p:spPr>
          <a:xfrm>
            <a:off x="2705" y="450569"/>
            <a:ext cx="557200" cy="119293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1"/>
          <p:cNvSpPr txBox="1"/>
          <p:nvPr/>
        </p:nvSpPr>
        <p:spPr>
          <a:xfrm rot="-5400000">
            <a:off x="-287969" y="795620"/>
            <a:ext cx="113853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Introducción</a:t>
            </a:r>
            <a:endParaRPr/>
          </a:p>
        </p:txBody>
      </p:sp>
      <p:sp>
        <p:nvSpPr>
          <p:cNvPr id="776" name="Google Shape;776;p31">
            <a:hlinkClick r:id="rId5" action="ppaction://hlinksldjump"/>
          </p:cNvPr>
          <p:cNvSpPr/>
          <p:nvPr/>
        </p:nvSpPr>
        <p:spPr>
          <a:xfrm>
            <a:off x="604" y="1638816"/>
            <a:ext cx="557200" cy="116413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1"/>
          <p:cNvSpPr txBox="1"/>
          <p:nvPr/>
        </p:nvSpPr>
        <p:spPr>
          <a:xfrm rot="-5400000">
            <a:off x="-275669" y="1969469"/>
            <a:ext cx="110973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Cosmología</a:t>
            </a:r>
            <a:endParaRPr/>
          </a:p>
        </p:txBody>
      </p:sp>
      <p:sp>
        <p:nvSpPr>
          <p:cNvPr id="778" name="Google Shape;778;p31">
            <a:hlinkClick r:id="rId6" action="ppaction://hlinksldjump"/>
          </p:cNvPr>
          <p:cNvSpPr/>
          <p:nvPr/>
        </p:nvSpPr>
        <p:spPr>
          <a:xfrm>
            <a:off x="604" y="2802956"/>
            <a:ext cx="557200" cy="131846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1"/>
          <p:cNvSpPr txBox="1"/>
          <p:nvPr/>
        </p:nvSpPr>
        <p:spPr>
          <a:xfrm rot="-5400000">
            <a:off x="-352834" y="3210784"/>
            <a:ext cx="126406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Epistemología</a:t>
            </a:r>
            <a:endParaRPr/>
          </a:p>
        </p:txBody>
      </p:sp>
      <p:sp>
        <p:nvSpPr>
          <p:cNvPr id="780" name="Google Shape;780;p31">
            <a:hlinkClick r:id="rId7" action="ppaction://hlinksldjump"/>
          </p:cNvPr>
          <p:cNvSpPr/>
          <p:nvPr/>
        </p:nvSpPr>
        <p:spPr>
          <a:xfrm>
            <a:off x="-3048" y="4134676"/>
            <a:ext cx="557200" cy="56731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1"/>
          <p:cNvSpPr txBox="1"/>
          <p:nvPr/>
        </p:nvSpPr>
        <p:spPr>
          <a:xfrm rot="-5400000">
            <a:off x="19116" y="4166935"/>
            <a:ext cx="51291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Ética</a:t>
            </a:r>
            <a:endParaRPr/>
          </a:p>
        </p:txBody>
      </p:sp>
      <p:sp>
        <p:nvSpPr>
          <p:cNvPr id="782" name="Google Shape;782;p31">
            <a:hlinkClick r:id="rId8" action="ppaction://hlinksldjump"/>
          </p:cNvPr>
          <p:cNvSpPr/>
          <p:nvPr/>
        </p:nvSpPr>
        <p:spPr>
          <a:xfrm>
            <a:off x="-6676" y="4717774"/>
            <a:ext cx="557200" cy="976086"/>
          </a:xfrm>
          <a:prstGeom prst="roundRect">
            <a:avLst>
              <a:gd name="adj" fmla="val 16667"/>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1"/>
          <p:cNvSpPr txBox="1"/>
          <p:nvPr/>
        </p:nvSpPr>
        <p:spPr>
          <a:xfrm rot="-5400000">
            <a:off x="-188918" y="4954393"/>
            <a:ext cx="921685"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Preguntas</a:t>
            </a:r>
            <a:endParaRPr/>
          </a:p>
        </p:txBody>
      </p:sp>
      <p:sp>
        <p:nvSpPr>
          <p:cNvPr id="784" name="Google Shape;784;p31"/>
          <p:cNvSpPr/>
          <p:nvPr/>
        </p:nvSpPr>
        <p:spPr>
          <a:xfrm>
            <a:off x="-4083" y="8998"/>
            <a:ext cx="557200" cy="450567"/>
          </a:xfrm>
          <a:prstGeom prst="roundRect">
            <a:avLst>
              <a:gd name="adj" fmla="val 16667"/>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85" name="Google Shape;785;p31" descr="Hogar con relleno sólido">
            <a:hlinkClick r:id="" action="ppaction://hlinkshowjump?jump=firstslide"/>
          </p:cNvPr>
          <p:cNvPicPr preferRelativeResize="0"/>
          <p:nvPr/>
        </p:nvPicPr>
        <p:blipFill rotWithShape="1">
          <a:blip r:embed="rId9">
            <a:alphaModFix/>
          </a:blip>
          <a:srcRect/>
          <a:stretch/>
        </p:blipFill>
        <p:spPr>
          <a:xfrm>
            <a:off x="65177" y="5745"/>
            <a:ext cx="409003" cy="409003"/>
          </a:xfrm>
          <a:prstGeom prst="rect">
            <a:avLst/>
          </a:prstGeom>
          <a:noFill/>
          <a:ln>
            <a:noFill/>
          </a:ln>
        </p:spPr>
      </p:pic>
      <p:sp>
        <p:nvSpPr>
          <p:cNvPr id="786" name="Google Shape;786;p31">
            <a:hlinkClick r:id="rId10" action="ppaction://hlinksldjump"/>
          </p:cNvPr>
          <p:cNvSpPr/>
          <p:nvPr/>
        </p:nvSpPr>
        <p:spPr>
          <a:xfrm>
            <a:off x="-6096" y="5713304"/>
            <a:ext cx="557200" cy="1134192"/>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1"/>
          <p:cNvSpPr txBox="1"/>
          <p:nvPr/>
        </p:nvSpPr>
        <p:spPr>
          <a:xfrm rot="-5400000">
            <a:off x="-267371" y="6028996"/>
            <a:ext cx="1079791"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Referencias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Incorrecto</a:t>
            </a:r>
            <a:endParaRPr/>
          </a:p>
        </p:txBody>
      </p:sp>
      <p:sp>
        <p:nvSpPr>
          <p:cNvPr id="793" name="Google Shape;793;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Para Heráclito los sueños del dormido sólo consiguen alejarlo de la razón común, es decir, de la verdadera sabiduría.  </a:t>
            </a:r>
            <a:endParaRPr/>
          </a:p>
        </p:txBody>
      </p:sp>
      <p:sp>
        <p:nvSpPr>
          <p:cNvPr id="794" name="Google Shape;794;p32">
            <a:hlinkClick r:id="rId3" action="ppaction://hlinksldjump"/>
          </p:cNvPr>
          <p:cNvSpPr/>
          <p:nvPr/>
        </p:nvSpPr>
        <p:spPr>
          <a:xfrm>
            <a:off x="3776870" y="4572000"/>
            <a:ext cx="4227443" cy="1113183"/>
          </a:xfrm>
          <a:prstGeom prst="roundRect">
            <a:avLst>
              <a:gd name="adj" fmla="val 16667"/>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¡Vuelve a intentarlo!</a:t>
            </a:r>
            <a:endParaRPr/>
          </a:p>
        </p:txBody>
      </p:sp>
      <p:sp>
        <p:nvSpPr>
          <p:cNvPr id="795" name="Google Shape;795;p32">
            <a:hlinkClick r:id="rId4" action="ppaction://hlinksldjump"/>
          </p:cNvPr>
          <p:cNvSpPr/>
          <p:nvPr/>
        </p:nvSpPr>
        <p:spPr>
          <a:xfrm>
            <a:off x="2705" y="450569"/>
            <a:ext cx="557200" cy="119293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2"/>
          <p:cNvSpPr txBox="1"/>
          <p:nvPr/>
        </p:nvSpPr>
        <p:spPr>
          <a:xfrm rot="-5400000">
            <a:off x="-287969" y="795620"/>
            <a:ext cx="113853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Introducción</a:t>
            </a:r>
            <a:endParaRPr/>
          </a:p>
        </p:txBody>
      </p:sp>
      <p:sp>
        <p:nvSpPr>
          <p:cNvPr id="797" name="Google Shape;797;p32">
            <a:hlinkClick r:id="rId5" action="ppaction://hlinksldjump"/>
          </p:cNvPr>
          <p:cNvSpPr/>
          <p:nvPr/>
        </p:nvSpPr>
        <p:spPr>
          <a:xfrm>
            <a:off x="604" y="1638816"/>
            <a:ext cx="557200" cy="116413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2"/>
          <p:cNvSpPr txBox="1"/>
          <p:nvPr/>
        </p:nvSpPr>
        <p:spPr>
          <a:xfrm rot="-5400000">
            <a:off x="-275669" y="1969469"/>
            <a:ext cx="110973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Cosmología</a:t>
            </a:r>
            <a:endParaRPr/>
          </a:p>
        </p:txBody>
      </p:sp>
      <p:sp>
        <p:nvSpPr>
          <p:cNvPr id="799" name="Google Shape;799;p32">
            <a:hlinkClick r:id="rId6" action="ppaction://hlinksldjump"/>
          </p:cNvPr>
          <p:cNvSpPr/>
          <p:nvPr/>
        </p:nvSpPr>
        <p:spPr>
          <a:xfrm>
            <a:off x="604" y="2802956"/>
            <a:ext cx="557200" cy="131846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2"/>
          <p:cNvSpPr txBox="1"/>
          <p:nvPr/>
        </p:nvSpPr>
        <p:spPr>
          <a:xfrm rot="-5400000">
            <a:off x="-352834" y="3210784"/>
            <a:ext cx="126406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Epistemología</a:t>
            </a:r>
            <a:endParaRPr/>
          </a:p>
        </p:txBody>
      </p:sp>
      <p:sp>
        <p:nvSpPr>
          <p:cNvPr id="801" name="Google Shape;801;p32">
            <a:hlinkClick r:id="rId7" action="ppaction://hlinksldjump"/>
          </p:cNvPr>
          <p:cNvSpPr/>
          <p:nvPr/>
        </p:nvSpPr>
        <p:spPr>
          <a:xfrm>
            <a:off x="-3048" y="4134676"/>
            <a:ext cx="557200" cy="56731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2"/>
          <p:cNvSpPr txBox="1"/>
          <p:nvPr/>
        </p:nvSpPr>
        <p:spPr>
          <a:xfrm rot="-5400000">
            <a:off x="19116" y="4166935"/>
            <a:ext cx="51291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Ética</a:t>
            </a:r>
            <a:endParaRPr/>
          </a:p>
        </p:txBody>
      </p:sp>
      <p:sp>
        <p:nvSpPr>
          <p:cNvPr id="803" name="Google Shape;803;p32">
            <a:hlinkClick r:id="rId8" action="ppaction://hlinksldjump"/>
          </p:cNvPr>
          <p:cNvSpPr/>
          <p:nvPr/>
        </p:nvSpPr>
        <p:spPr>
          <a:xfrm>
            <a:off x="-6676" y="4717774"/>
            <a:ext cx="557200" cy="976086"/>
          </a:xfrm>
          <a:prstGeom prst="roundRect">
            <a:avLst>
              <a:gd name="adj" fmla="val 16667"/>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2"/>
          <p:cNvSpPr txBox="1"/>
          <p:nvPr/>
        </p:nvSpPr>
        <p:spPr>
          <a:xfrm rot="-5400000">
            <a:off x="-188918" y="4954393"/>
            <a:ext cx="921685"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Preguntas</a:t>
            </a:r>
            <a:endParaRPr/>
          </a:p>
        </p:txBody>
      </p:sp>
      <p:sp>
        <p:nvSpPr>
          <p:cNvPr id="805" name="Google Shape;805;p32"/>
          <p:cNvSpPr/>
          <p:nvPr/>
        </p:nvSpPr>
        <p:spPr>
          <a:xfrm>
            <a:off x="-4083" y="8998"/>
            <a:ext cx="557200" cy="450567"/>
          </a:xfrm>
          <a:prstGeom prst="roundRect">
            <a:avLst>
              <a:gd name="adj" fmla="val 16667"/>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06" name="Google Shape;806;p32" descr="Hogar con relleno sólido">
            <a:hlinkClick r:id="" action="ppaction://hlinkshowjump?jump=firstslide"/>
          </p:cNvPr>
          <p:cNvPicPr preferRelativeResize="0"/>
          <p:nvPr/>
        </p:nvPicPr>
        <p:blipFill rotWithShape="1">
          <a:blip r:embed="rId9">
            <a:alphaModFix/>
          </a:blip>
          <a:srcRect/>
          <a:stretch/>
        </p:blipFill>
        <p:spPr>
          <a:xfrm>
            <a:off x="65177" y="5745"/>
            <a:ext cx="409003" cy="409003"/>
          </a:xfrm>
          <a:prstGeom prst="rect">
            <a:avLst/>
          </a:prstGeom>
          <a:noFill/>
          <a:ln>
            <a:noFill/>
          </a:ln>
        </p:spPr>
      </p:pic>
      <p:sp>
        <p:nvSpPr>
          <p:cNvPr id="807" name="Google Shape;807;p32">
            <a:hlinkClick r:id="rId10" action="ppaction://hlinksldjump"/>
          </p:cNvPr>
          <p:cNvSpPr/>
          <p:nvPr/>
        </p:nvSpPr>
        <p:spPr>
          <a:xfrm>
            <a:off x="-6096" y="5713304"/>
            <a:ext cx="557200" cy="1134192"/>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2"/>
          <p:cNvSpPr txBox="1"/>
          <p:nvPr/>
        </p:nvSpPr>
        <p:spPr>
          <a:xfrm rot="-5400000">
            <a:off x="-267371" y="6028996"/>
            <a:ext cx="1079791"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Referencias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Incorrecto</a:t>
            </a:r>
            <a:endParaRPr/>
          </a:p>
        </p:txBody>
      </p:sp>
      <p:sp>
        <p:nvSpPr>
          <p:cNvPr id="814" name="Google Shape;814;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Heráclito no se emplea la palabra despierto con la connotación de astuto u oportunista.</a:t>
            </a:r>
            <a:endParaRPr/>
          </a:p>
        </p:txBody>
      </p:sp>
      <p:sp>
        <p:nvSpPr>
          <p:cNvPr id="815" name="Google Shape;815;p33">
            <a:hlinkClick r:id="rId3" action="ppaction://hlinksldjump"/>
          </p:cNvPr>
          <p:cNvSpPr/>
          <p:nvPr/>
        </p:nvSpPr>
        <p:spPr>
          <a:xfrm>
            <a:off x="3776870" y="4572000"/>
            <a:ext cx="4227443" cy="1113183"/>
          </a:xfrm>
          <a:prstGeom prst="roundRect">
            <a:avLst>
              <a:gd name="adj" fmla="val 16667"/>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¡Vuelve a intentarlo!</a:t>
            </a:r>
            <a:endParaRPr/>
          </a:p>
        </p:txBody>
      </p:sp>
      <p:sp>
        <p:nvSpPr>
          <p:cNvPr id="816" name="Google Shape;816;p33">
            <a:hlinkClick r:id="rId4" action="ppaction://hlinksldjump"/>
          </p:cNvPr>
          <p:cNvSpPr/>
          <p:nvPr/>
        </p:nvSpPr>
        <p:spPr>
          <a:xfrm>
            <a:off x="2705" y="450569"/>
            <a:ext cx="557200" cy="119293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3"/>
          <p:cNvSpPr txBox="1"/>
          <p:nvPr/>
        </p:nvSpPr>
        <p:spPr>
          <a:xfrm rot="-5400000">
            <a:off x="-287969" y="795620"/>
            <a:ext cx="113853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Introducción</a:t>
            </a:r>
            <a:endParaRPr/>
          </a:p>
        </p:txBody>
      </p:sp>
      <p:sp>
        <p:nvSpPr>
          <p:cNvPr id="818" name="Google Shape;818;p33">
            <a:hlinkClick r:id="rId5" action="ppaction://hlinksldjump"/>
          </p:cNvPr>
          <p:cNvSpPr/>
          <p:nvPr/>
        </p:nvSpPr>
        <p:spPr>
          <a:xfrm>
            <a:off x="604" y="1638816"/>
            <a:ext cx="557200" cy="116413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3"/>
          <p:cNvSpPr txBox="1"/>
          <p:nvPr/>
        </p:nvSpPr>
        <p:spPr>
          <a:xfrm rot="-5400000">
            <a:off x="-275669" y="1969469"/>
            <a:ext cx="110973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Cosmología</a:t>
            </a:r>
            <a:endParaRPr/>
          </a:p>
        </p:txBody>
      </p:sp>
      <p:sp>
        <p:nvSpPr>
          <p:cNvPr id="820" name="Google Shape;820;p33">
            <a:hlinkClick r:id="rId6" action="ppaction://hlinksldjump"/>
          </p:cNvPr>
          <p:cNvSpPr/>
          <p:nvPr/>
        </p:nvSpPr>
        <p:spPr>
          <a:xfrm>
            <a:off x="604" y="2802956"/>
            <a:ext cx="557200" cy="131846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3"/>
          <p:cNvSpPr txBox="1"/>
          <p:nvPr/>
        </p:nvSpPr>
        <p:spPr>
          <a:xfrm rot="-5400000">
            <a:off x="-352834" y="3210784"/>
            <a:ext cx="126406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Epistemología</a:t>
            </a:r>
            <a:endParaRPr/>
          </a:p>
        </p:txBody>
      </p:sp>
      <p:sp>
        <p:nvSpPr>
          <p:cNvPr id="822" name="Google Shape;822;p33">
            <a:hlinkClick r:id="rId7" action="ppaction://hlinksldjump"/>
          </p:cNvPr>
          <p:cNvSpPr/>
          <p:nvPr/>
        </p:nvSpPr>
        <p:spPr>
          <a:xfrm>
            <a:off x="-3048" y="4134676"/>
            <a:ext cx="557200" cy="56731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3"/>
          <p:cNvSpPr txBox="1"/>
          <p:nvPr/>
        </p:nvSpPr>
        <p:spPr>
          <a:xfrm rot="-5400000">
            <a:off x="19116" y="4166935"/>
            <a:ext cx="51291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Ética</a:t>
            </a:r>
            <a:endParaRPr/>
          </a:p>
        </p:txBody>
      </p:sp>
      <p:sp>
        <p:nvSpPr>
          <p:cNvPr id="824" name="Google Shape;824;p33">
            <a:hlinkClick r:id="rId8" action="ppaction://hlinksldjump"/>
          </p:cNvPr>
          <p:cNvSpPr/>
          <p:nvPr/>
        </p:nvSpPr>
        <p:spPr>
          <a:xfrm>
            <a:off x="-6676" y="4717774"/>
            <a:ext cx="557200" cy="976086"/>
          </a:xfrm>
          <a:prstGeom prst="roundRect">
            <a:avLst>
              <a:gd name="adj" fmla="val 16667"/>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3"/>
          <p:cNvSpPr txBox="1"/>
          <p:nvPr/>
        </p:nvSpPr>
        <p:spPr>
          <a:xfrm rot="-5400000">
            <a:off x="-188918" y="4954393"/>
            <a:ext cx="921685"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Preguntas</a:t>
            </a:r>
            <a:endParaRPr/>
          </a:p>
        </p:txBody>
      </p:sp>
      <p:sp>
        <p:nvSpPr>
          <p:cNvPr id="826" name="Google Shape;826;p33"/>
          <p:cNvSpPr/>
          <p:nvPr/>
        </p:nvSpPr>
        <p:spPr>
          <a:xfrm>
            <a:off x="-4083" y="8998"/>
            <a:ext cx="557200" cy="450567"/>
          </a:xfrm>
          <a:prstGeom prst="roundRect">
            <a:avLst>
              <a:gd name="adj" fmla="val 16667"/>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27" name="Google Shape;827;p33" descr="Hogar con relleno sólido">
            <a:hlinkClick r:id="" action="ppaction://hlinkshowjump?jump=firstslide"/>
          </p:cNvPr>
          <p:cNvPicPr preferRelativeResize="0"/>
          <p:nvPr/>
        </p:nvPicPr>
        <p:blipFill rotWithShape="1">
          <a:blip r:embed="rId9">
            <a:alphaModFix/>
          </a:blip>
          <a:srcRect/>
          <a:stretch/>
        </p:blipFill>
        <p:spPr>
          <a:xfrm>
            <a:off x="65177" y="5745"/>
            <a:ext cx="409003" cy="409003"/>
          </a:xfrm>
          <a:prstGeom prst="rect">
            <a:avLst/>
          </a:prstGeom>
          <a:noFill/>
          <a:ln>
            <a:noFill/>
          </a:ln>
        </p:spPr>
      </p:pic>
      <p:sp>
        <p:nvSpPr>
          <p:cNvPr id="828" name="Google Shape;828;p33">
            <a:hlinkClick r:id="rId10" action="ppaction://hlinksldjump"/>
          </p:cNvPr>
          <p:cNvSpPr/>
          <p:nvPr/>
        </p:nvSpPr>
        <p:spPr>
          <a:xfrm>
            <a:off x="-6096" y="5713304"/>
            <a:ext cx="557200" cy="1134192"/>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3"/>
          <p:cNvSpPr txBox="1"/>
          <p:nvPr/>
        </p:nvSpPr>
        <p:spPr>
          <a:xfrm rot="-5400000">
            <a:off x="-267371" y="6028996"/>
            <a:ext cx="1079791"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Referencias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Incorrecto</a:t>
            </a:r>
            <a:endParaRPr/>
          </a:p>
        </p:txBody>
      </p:sp>
      <p:sp>
        <p:nvSpPr>
          <p:cNvPr id="835" name="Google Shape;835;p34"/>
          <p:cNvSpPr txBox="1">
            <a:spLocks noGrp="1"/>
          </p:cNvSpPr>
          <p:nvPr>
            <p:ph type="body" idx="1"/>
          </p:nvPr>
        </p:nvSpPr>
        <p:spPr>
          <a:xfrm>
            <a:off x="838200" y="1825625"/>
            <a:ext cx="10515600" cy="1010340"/>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en-US"/>
              <a:t>Es el despierto quien opina que la razón humana es la misma que la razón cósmica, por lo que se esfuerza en sintonizar su razón particular con la razón común.</a:t>
            </a:r>
            <a:endParaRPr/>
          </a:p>
        </p:txBody>
      </p:sp>
      <p:sp>
        <p:nvSpPr>
          <p:cNvPr id="836" name="Google Shape;836;p34">
            <a:hlinkClick r:id="rId3" action="ppaction://hlinksldjump"/>
          </p:cNvPr>
          <p:cNvSpPr/>
          <p:nvPr/>
        </p:nvSpPr>
        <p:spPr>
          <a:xfrm>
            <a:off x="3776870" y="4572000"/>
            <a:ext cx="4227443" cy="1113183"/>
          </a:xfrm>
          <a:prstGeom prst="roundRect">
            <a:avLst>
              <a:gd name="adj" fmla="val 16667"/>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¡Vuelve a intentarlo!</a:t>
            </a:r>
            <a:endParaRPr/>
          </a:p>
        </p:txBody>
      </p:sp>
      <p:sp>
        <p:nvSpPr>
          <p:cNvPr id="837" name="Google Shape;837;p34">
            <a:hlinkClick r:id="rId4" action="ppaction://hlinksldjump"/>
          </p:cNvPr>
          <p:cNvSpPr/>
          <p:nvPr/>
        </p:nvSpPr>
        <p:spPr>
          <a:xfrm>
            <a:off x="2705" y="450569"/>
            <a:ext cx="557200" cy="119293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4"/>
          <p:cNvSpPr txBox="1"/>
          <p:nvPr/>
        </p:nvSpPr>
        <p:spPr>
          <a:xfrm rot="-5400000">
            <a:off x="-287969" y="795620"/>
            <a:ext cx="113853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Introducción</a:t>
            </a:r>
            <a:endParaRPr/>
          </a:p>
        </p:txBody>
      </p:sp>
      <p:sp>
        <p:nvSpPr>
          <p:cNvPr id="839" name="Google Shape;839;p34">
            <a:hlinkClick r:id="rId5" action="ppaction://hlinksldjump"/>
          </p:cNvPr>
          <p:cNvSpPr/>
          <p:nvPr/>
        </p:nvSpPr>
        <p:spPr>
          <a:xfrm>
            <a:off x="604" y="1638816"/>
            <a:ext cx="557200" cy="116413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4"/>
          <p:cNvSpPr txBox="1"/>
          <p:nvPr/>
        </p:nvSpPr>
        <p:spPr>
          <a:xfrm rot="-5400000">
            <a:off x="-275669" y="1969469"/>
            <a:ext cx="110973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Cosmología</a:t>
            </a:r>
            <a:endParaRPr/>
          </a:p>
        </p:txBody>
      </p:sp>
      <p:sp>
        <p:nvSpPr>
          <p:cNvPr id="841" name="Google Shape;841;p34">
            <a:hlinkClick r:id="rId6" action="ppaction://hlinksldjump"/>
          </p:cNvPr>
          <p:cNvSpPr/>
          <p:nvPr/>
        </p:nvSpPr>
        <p:spPr>
          <a:xfrm>
            <a:off x="604" y="2802956"/>
            <a:ext cx="557200" cy="131846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4"/>
          <p:cNvSpPr txBox="1"/>
          <p:nvPr/>
        </p:nvSpPr>
        <p:spPr>
          <a:xfrm rot="-5400000">
            <a:off x="-352834" y="3210784"/>
            <a:ext cx="126406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Epistemología</a:t>
            </a:r>
            <a:endParaRPr/>
          </a:p>
        </p:txBody>
      </p:sp>
      <p:sp>
        <p:nvSpPr>
          <p:cNvPr id="843" name="Google Shape;843;p34">
            <a:hlinkClick r:id="rId7" action="ppaction://hlinksldjump"/>
          </p:cNvPr>
          <p:cNvSpPr/>
          <p:nvPr/>
        </p:nvSpPr>
        <p:spPr>
          <a:xfrm>
            <a:off x="-3048" y="4134676"/>
            <a:ext cx="557200" cy="56731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4"/>
          <p:cNvSpPr txBox="1"/>
          <p:nvPr/>
        </p:nvSpPr>
        <p:spPr>
          <a:xfrm rot="-5400000">
            <a:off x="19116" y="4166935"/>
            <a:ext cx="51291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Ética</a:t>
            </a:r>
            <a:endParaRPr/>
          </a:p>
        </p:txBody>
      </p:sp>
      <p:sp>
        <p:nvSpPr>
          <p:cNvPr id="845" name="Google Shape;845;p34">
            <a:hlinkClick r:id="rId8" action="ppaction://hlinksldjump"/>
          </p:cNvPr>
          <p:cNvSpPr/>
          <p:nvPr/>
        </p:nvSpPr>
        <p:spPr>
          <a:xfrm>
            <a:off x="-6676" y="4717774"/>
            <a:ext cx="557200" cy="976086"/>
          </a:xfrm>
          <a:prstGeom prst="roundRect">
            <a:avLst>
              <a:gd name="adj" fmla="val 16667"/>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4"/>
          <p:cNvSpPr txBox="1"/>
          <p:nvPr/>
        </p:nvSpPr>
        <p:spPr>
          <a:xfrm rot="-5400000">
            <a:off x="-188918" y="4954393"/>
            <a:ext cx="921685"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Preguntas</a:t>
            </a:r>
            <a:endParaRPr/>
          </a:p>
        </p:txBody>
      </p:sp>
      <p:sp>
        <p:nvSpPr>
          <p:cNvPr id="847" name="Google Shape;847;p34"/>
          <p:cNvSpPr/>
          <p:nvPr/>
        </p:nvSpPr>
        <p:spPr>
          <a:xfrm>
            <a:off x="-4083" y="8998"/>
            <a:ext cx="557200" cy="450567"/>
          </a:xfrm>
          <a:prstGeom prst="roundRect">
            <a:avLst>
              <a:gd name="adj" fmla="val 16667"/>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48" name="Google Shape;848;p34" descr="Hogar con relleno sólido">
            <a:hlinkClick r:id="" action="ppaction://hlinkshowjump?jump=firstslide"/>
          </p:cNvPr>
          <p:cNvPicPr preferRelativeResize="0"/>
          <p:nvPr/>
        </p:nvPicPr>
        <p:blipFill rotWithShape="1">
          <a:blip r:embed="rId9">
            <a:alphaModFix/>
          </a:blip>
          <a:srcRect/>
          <a:stretch/>
        </p:blipFill>
        <p:spPr>
          <a:xfrm>
            <a:off x="65177" y="5745"/>
            <a:ext cx="409003" cy="409003"/>
          </a:xfrm>
          <a:prstGeom prst="rect">
            <a:avLst/>
          </a:prstGeom>
          <a:noFill/>
          <a:ln>
            <a:noFill/>
          </a:ln>
        </p:spPr>
      </p:pic>
      <p:sp>
        <p:nvSpPr>
          <p:cNvPr id="849" name="Google Shape;849;p34">
            <a:hlinkClick r:id="rId10" action="ppaction://hlinksldjump"/>
          </p:cNvPr>
          <p:cNvSpPr/>
          <p:nvPr/>
        </p:nvSpPr>
        <p:spPr>
          <a:xfrm>
            <a:off x="-6096" y="5713304"/>
            <a:ext cx="557200" cy="1134192"/>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4"/>
          <p:cNvSpPr txBox="1"/>
          <p:nvPr/>
        </p:nvSpPr>
        <p:spPr>
          <a:xfrm rot="-5400000">
            <a:off x="-267371" y="6028996"/>
            <a:ext cx="1079791"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Referencias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Preguntas de reflexión 5</a:t>
            </a:r>
            <a:endParaRPr/>
          </a:p>
        </p:txBody>
      </p:sp>
      <p:sp>
        <p:nvSpPr>
          <p:cNvPr id="856" name="Google Shape;856;p35"/>
          <p:cNvSpPr txBox="1">
            <a:spLocks noGrp="1"/>
          </p:cNvSpPr>
          <p:nvPr>
            <p:ph type="body" idx="1"/>
          </p:nvPr>
        </p:nvSpPr>
        <p:spPr>
          <a:xfrm>
            <a:off x="838200" y="1825625"/>
            <a:ext cx="10515600" cy="493908"/>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chemeClr val="dk1"/>
              </a:buClr>
              <a:buSzPct val="100000"/>
              <a:buNone/>
            </a:pPr>
            <a:r>
              <a:rPr lang="en-US"/>
              <a:t>5. Selecciona todas las tesis congruentes con el pensamiento ético de Heráclito</a:t>
            </a:r>
            <a:endParaRPr/>
          </a:p>
        </p:txBody>
      </p:sp>
      <p:sp>
        <p:nvSpPr>
          <p:cNvPr id="857" name="Google Shape;857;p35">
            <a:hlinkClick r:id="rId3" action="ppaction://hlinksldjump"/>
          </p:cNvPr>
          <p:cNvSpPr txBox="1"/>
          <p:nvPr/>
        </p:nvSpPr>
        <p:spPr>
          <a:xfrm>
            <a:off x="1020417" y="2769704"/>
            <a:ext cx="10106677" cy="646331"/>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1800"/>
              <a:buFont typeface="Calibri"/>
              <a:buAutoNum type="alphaLcPeriod"/>
            </a:pPr>
            <a:r>
              <a:rPr lang="en-US" sz="1800">
                <a:solidFill>
                  <a:schemeClr val="lt1"/>
                </a:solidFill>
                <a:latin typeface="Calibri"/>
                <a:ea typeface="Calibri"/>
                <a:cs typeface="Calibri"/>
                <a:sym typeface="Calibri"/>
              </a:rPr>
              <a:t>El mal, el sufrimiento y la muerte es el resultado del libre albedrío del ser humano. Debemos esperar</a:t>
            </a:r>
            <a:endParaRPr/>
          </a:p>
          <a:p>
            <a:pPr marL="0" marR="0" lvl="0" indent="0" algn="l" rtl="0">
              <a:spcBef>
                <a:spcPts val="0"/>
              </a:spcBef>
              <a:spcAft>
                <a:spcPts val="0"/>
              </a:spcAft>
              <a:buNone/>
            </a:pPr>
            <a:r>
              <a:rPr lang="en-US" sz="1800">
                <a:solidFill>
                  <a:schemeClr val="lt1"/>
                </a:solidFill>
                <a:latin typeface="Calibri"/>
                <a:ea typeface="Calibri"/>
                <a:cs typeface="Calibri"/>
                <a:sym typeface="Calibri"/>
              </a:rPr>
              <a:t>la salvación para gozar de dicha y vida eterna. </a:t>
            </a:r>
            <a:endParaRPr/>
          </a:p>
        </p:txBody>
      </p:sp>
      <p:sp>
        <p:nvSpPr>
          <p:cNvPr id="858" name="Google Shape;858;p35">
            <a:hlinkClick r:id="rId4" action="ppaction://hlinksldjump"/>
          </p:cNvPr>
          <p:cNvSpPr txBox="1"/>
          <p:nvPr/>
        </p:nvSpPr>
        <p:spPr>
          <a:xfrm>
            <a:off x="1020413" y="3628530"/>
            <a:ext cx="10464724" cy="646331"/>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1800"/>
              <a:buFont typeface="Calibri"/>
              <a:buAutoNum type="alphaLcPeriod" startAt="2"/>
            </a:pPr>
            <a:r>
              <a:rPr lang="en-US" sz="1800">
                <a:solidFill>
                  <a:schemeClr val="lt1"/>
                </a:solidFill>
                <a:latin typeface="Calibri"/>
                <a:ea typeface="Calibri"/>
                <a:cs typeface="Calibri"/>
                <a:sym typeface="Calibri"/>
              </a:rPr>
              <a:t>Obrar de acuerdo con la naturaleza significa seguir la razón común que gobierna todo mediante la armonía</a:t>
            </a:r>
            <a:endParaRPr/>
          </a:p>
          <a:p>
            <a:pPr marL="0" marR="0" lvl="0" indent="0" algn="l" rtl="0">
              <a:spcBef>
                <a:spcPts val="0"/>
              </a:spcBef>
              <a:spcAft>
                <a:spcPts val="0"/>
              </a:spcAft>
              <a:buNone/>
            </a:pPr>
            <a:r>
              <a:rPr lang="en-US" sz="1800">
                <a:solidFill>
                  <a:schemeClr val="lt1"/>
                </a:solidFill>
                <a:latin typeface="Calibri"/>
                <a:ea typeface="Calibri"/>
                <a:cs typeface="Calibri"/>
                <a:sym typeface="Calibri"/>
              </a:rPr>
              <a:t>de los contrarios: aceptar el bien y el mal, la vida y la muerte, etc. </a:t>
            </a:r>
            <a:endParaRPr/>
          </a:p>
        </p:txBody>
      </p:sp>
      <p:sp>
        <p:nvSpPr>
          <p:cNvPr id="859" name="Google Shape;859;p35">
            <a:hlinkClick r:id="rId5" action="ppaction://hlinksldjump"/>
          </p:cNvPr>
          <p:cNvSpPr txBox="1"/>
          <p:nvPr/>
        </p:nvSpPr>
        <p:spPr>
          <a:xfrm>
            <a:off x="1020413" y="4717083"/>
            <a:ext cx="9759723" cy="369332"/>
          </a:xfrm>
          <a:prstGeom prst="rect">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c. El carácter del ser humano depende de su destino, pero también su destino depende de su carácter.</a:t>
            </a:r>
            <a:endParaRPr/>
          </a:p>
        </p:txBody>
      </p:sp>
      <p:sp>
        <p:nvSpPr>
          <p:cNvPr id="860" name="Google Shape;860;p35">
            <a:hlinkClick r:id="rId6" action="ppaction://hlinksldjump"/>
          </p:cNvPr>
          <p:cNvSpPr txBox="1"/>
          <p:nvPr/>
        </p:nvSpPr>
        <p:spPr>
          <a:xfrm>
            <a:off x="1020413" y="5528638"/>
            <a:ext cx="6871048" cy="369332"/>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d. El carácter del hombre es el resultado exclusivo de su libre albedrío.</a:t>
            </a:r>
            <a:endParaRPr/>
          </a:p>
        </p:txBody>
      </p:sp>
      <p:sp>
        <p:nvSpPr>
          <p:cNvPr id="861" name="Google Shape;861;p35">
            <a:hlinkClick r:id="rId7" action="ppaction://hlinksldjump"/>
          </p:cNvPr>
          <p:cNvSpPr/>
          <p:nvPr/>
        </p:nvSpPr>
        <p:spPr>
          <a:xfrm>
            <a:off x="2705" y="450569"/>
            <a:ext cx="557200" cy="119293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5"/>
          <p:cNvSpPr txBox="1"/>
          <p:nvPr/>
        </p:nvSpPr>
        <p:spPr>
          <a:xfrm rot="-5400000">
            <a:off x="-287969" y="795620"/>
            <a:ext cx="113853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Introducción</a:t>
            </a:r>
            <a:endParaRPr/>
          </a:p>
        </p:txBody>
      </p:sp>
      <p:sp>
        <p:nvSpPr>
          <p:cNvPr id="863" name="Google Shape;863;p35">
            <a:hlinkClick r:id="rId8" action="ppaction://hlinksldjump"/>
          </p:cNvPr>
          <p:cNvSpPr/>
          <p:nvPr/>
        </p:nvSpPr>
        <p:spPr>
          <a:xfrm>
            <a:off x="604" y="1638816"/>
            <a:ext cx="557200" cy="116413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5"/>
          <p:cNvSpPr txBox="1"/>
          <p:nvPr/>
        </p:nvSpPr>
        <p:spPr>
          <a:xfrm rot="-5400000">
            <a:off x="-275669" y="1969469"/>
            <a:ext cx="110973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Cosmología</a:t>
            </a:r>
            <a:endParaRPr/>
          </a:p>
        </p:txBody>
      </p:sp>
      <p:sp>
        <p:nvSpPr>
          <p:cNvPr id="865" name="Google Shape;865;p35">
            <a:hlinkClick r:id="rId9" action="ppaction://hlinksldjump"/>
          </p:cNvPr>
          <p:cNvSpPr/>
          <p:nvPr/>
        </p:nvSpPr>
        <p:spPr>
          <a:xfrm>
            <a:off x="604" y="2802956"/>
            <a:ext cx="557200" cy="131846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5"/>
          <p:cNvSpPr txBox="1"/>
          <p:nvPr/>
        </p:nvSpPr>
        <p:spPr>
          <a:xfrm rot="-5400000">
            <a:off x="-352834" y="3210784"/>
            <a:ext cx="126406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Epistemología</a:t>
            </a:r>
            <a:endParaRPr/>
          </a:p>
        </p:txBody>
      </p:sp>
      <p:sp>
        <p:nvSpPr>
          <p:cNvPr id="867" name="Google Shape;867;p35">
            <a:hlinkClick r:id="rId10" action="ppaction://hlinksldjump"/>
          </p:cNvPr>
          <p:cNvSpPr/>
          <p:nvPr/>
        </p:nvSpPr>
        <p:spPr>
          <a:xfrm>
            <a:off x="-3048" y="4134676"/>
            <a:ext cx="557200" cy="56731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5"/>
          <p:cNvSpPr txBox="1"/>
          <p:nvPr/>
        </p:nvSpPr>
        <p:spPr>
          <a:xfrm rot="-5400000">
            <a:off x="19116" y="4166935"/>
            <a:ext cx="51291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Ética</a:t>
            </a:r>
            <a:endParaRPr/>
          </a:p>
        </p:txBody>
      </p:sp>
      <p:sp>
        <p:nvSpPr>
          <p:cNvPr id="869" name="Google Shape;869;p35">
            <a:hlinkClick r:id="rId11" action="ppaction://hlinksldjump"/>
          </p:cNvPr>
          <p:cNvSpPr/>
          <p:nvPr/>
        </p:nvSpPr>
        <p:spPr>
          <a:xfrm>
            <a:off x="-6676" y="4717774"/>
            <a:ext cx="557200" cy="976086"/>
          </a:xfrm>
          <a:prstGeom prst="roundRect">
            <a:avLst>
              <a:gd name="adj" fmla="val 16667"/>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5"/>
          <p:cNvSpPr txBox="1"/>
          <p:nvPr/>
        </p:nvSpPr>
        <p:spPr>
          <a:xfrm rot="-5400000">
            <a:off x="-188918" y="4954393"/>
            <a:ext cx="921685"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Preguntas</a:t>
            </a:r>
            <a:endParaRPr/>
          </a:p>
        </p:txBody>
      </p:sp>
      <p:sp>
        <p:nvSpPr>
          <p:cNvPr id="871" name="Google Shape;871;p35"/>
          <p:cNvSpPr/>
          <p:nvPr/>
        </p:nvSpPr>
        <p:spPr>
          <a:xfrm>
            <a:off x="-4083" y="8998"/>
            <a:ext cx="557200" cy="450567"/>
          </a:xfrm>
          <a:prstGeom prst="roundRect">
            <a:avLst>
              <a:gd name="adj" fmla="val 16667"/>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72" name="Google Shape;872;p35" descr="Hogar con relleno sólido">
            <a:hlinkClick r:id="" action="ppaction://hlinkshowjump?jump=firstslide"/>
          </p:cNvPr>
          <p:cNvPicPr preferRelativeResize="0"/>
          <p:nvPr/>
        </p:nvPicPr>
        <p:blipFill rotWithShape="1">
          <a:blip r:embed="rId12">
            <a:alphaModFix/>
          </a:blip>
          <a:srcRect/>
          <a:stretch/>
        </p:blipFill>
        <p:spPr>
          <a:xfrm>
            <a:off x="65177" y="5745"/>
            <a:ext cx="409003" cy="409003"/>
          </a:xfrm>
          <a:prstGeom prst="rect">
            <a:avLst/>
          </a:prstGeom>
          <a:noFill/>
          <a:ln>
            <a:noFill/>
          </a:ln>
        </p:spPr>
      </p:pic>
      <p:sp>
        <p:nvSpPr>
          <p:cNvPr id="873" name="Google Shape;873;p35">
            <a:hlinkClick r:id="rId13" action="ppaction://hlinksldjump"/>
          </p:cNvPr>
          <p:cNvSpPr/>
          <p:nvPr/>
        </p:nvSpPr>
        <p:spPr>
          <a:xfrm>
            <a:off x="-6096" y="5713304"/>
            <a:ext cx="557200" cy="1134192"/>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5"/>
          <p:cNvSpPr txBox="1"/>
          <p:nvPr/>
        </p:nvSpPr>
        <p:spPr>
          <a:xfrm rot="-5400000">
            <a:off x="-267371" y="6028996"/>
            <a:ext cx="1079791"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Referencias</a:t>
            </a:r>
            <a:endParaRPr/>
          </a:p>
        </p:txBody>
      </p:sp>
      <p:sp>
        <p:nvSpPr>
          <p:cNvPr id="875" name="Google Shape;875;p35">
            <a:hlinkClick r:id="rId13" action="ppaction://hlinksldjump"/>
          </p:cNvPr>
          <p:cNvSpPr/>
          <p:nvPr/>
        </p:nvSpPr>
        <p:spPr>
          <a:xfrm>
            <a:off x="8945217" y="5528638"/>
            <a:ext cx="2716696" cy="1134192"/>
          </a:xfrm>
          <a:prstGeom prst="ellipse">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Finalizar preguntas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Correcto</a:t>
            </a:r>
            <a:endParaRPr/>
          </a:p>
        </p:txBody>
      </p:sp>
      <p:sp>
        <p:nvSpPr>
          <p:cNvPr id="881" name="Google Shape;881;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Para Heráclito obrar de forma sabia, prudente, implica ajustar nuestras normas prácticas a la ley natural, el logos cósmico, el cual nos desafía a querer el todo (bien y mal) y no sólo una parte de la vida (el bien), pues los opuestos sólo existen y tienen sentido gracias a su interrelación.  </a:t>
            </a:r>
            <a:endParaRPr/>
          </a:p>
        </p:txBody>
      </p:sp>
      <p:sp>
        <p:nvSpPr>
          <p:cNvPr id="882" name="Google Shape;882;p36">
            <a:hlinkClick r:id="rId3" action="ppaction://hlinksldjump"/>
          </p:cNvPr>
          <p:cNvSpPr/>
          <p:nvPr/>
        </p:nvSpPr>
        <p:spPr>
          <a:xfrm>
            <a:off x="3776870" y="4572000"/>
            <a:ext cx="4227443" cy="1113183"/>
          </a:xfrm>
          <a:prstGeom prst="roundRect">
            <a:avLst>
              <a:gd name="adj" fmla="val 16667"/>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¡Bien hecho! ☺</a:t>
            </a:r>
            <a:endParaRPr sz="1800">
              <a:solidFill>
                <a:schemeClr val="lt1"/>
              </a:solidFill>
              <a:latin typeface="Calibri"/>
              <a:ea typeface="Calibri"/>
              <a:cs typeface="Calibri"/>
              <a:sym typeface="Calibri"/>
            </a:endParaRPr>
          </a:p>
        </p:txBody>
      </p:sp>
      <p:sp>
        <p:nvSpPr>
          <p:cNvPr id="883" name="Google Shape;883;p36">
            <a:hlinkClick r:id="rId4" action="ppaction://hlinksldjump"/>
          </p:cNvPr>
          <p:cNvSpPr/>
          <p:nvPr/>
        </p:nvSpPr>
        <p:spPr>
          <a:xfrm>
            <a:off x="2705" y="450569"/>
            <a:ext cx="557200" cy="119293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6"/>
          <p:cNvSpPr txBox="1"/>
          <p:nvPr/>
        </p:nvSpPr>
        <p:spPr>
          <a:xfrm rot="-5400000">
            <a:off x="-287969" y="795620"/>
            <a:ext cx="113853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Introducción</a:t>
            </a:r>
            <a:endParaRPr/>
          </a:p>
        </p:txBody>
      </p:sp>
      <p:sp>
        <p:nvSpPr>
          <p:cNvPr id="885" name="Google Shape;885;p36">
            <a:hlinkClick r:id="rId5" action="ppaction://hlinksldjump"/>
          </p:cNvPr>
          <p:cNvSpPr/>
          <p:nvPr/>
        </p:nvSpPr>
        <p:spPr>
          <a:xfrm>
            <a:off x="604" y="1638816"/>
            <a:ext cx="557200" cy="116413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6"/>
          <p:cNvSpPr txBox="1"/>
          <p:nvPr/>
        </p:nvSpPr>
        <p:spPr>
          <a:xfrm rot="-5400000">
            <a:off x="-275669" y="1969469"/>
            <a:ext cx="110973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Cosmología</a:t>
            </a:r>
            <a:endParaRPr/>
          </a:p>
        </p:txBody>
      </p:sp>
      <p:sp>
        <p:nvSpPr>
          <p:cNvPr id="887" name="Google Shape;887;p36">
            <a:hlinkClick r:id="rId6" action="ppaction://hlinksldjump"/>
          </p:cNvPr>
          <p:cNvSpPr/>
          <p:nvPr/>
        </p:nvSpPr>
        <p:spPr>
          <a:xfrm>
            <a:off x="604" y="2802956"/>
            <a:ext cx="557200" cy="131846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6"/>
          <p:cNvSpPr txBox="1"/>
          <p:nvPr/>
        </p:nvSpPr>
        <p:spPr>
          <a:xfrm rot="-5400000">
            <a:off x="-352834" y="3210784"/>
            <a:ext cx="126406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Epistemología</a:t>
            </a:r>
            <a:endParaRPr/>
          </a:p>
        </p:txBody>
      </p:sp>
      <p:sp>
        <p:nvSpPr>
          <p:cNvPr id="889" name="Google Shape;889;p36">
            <a:hlinkClick r:id="rId7" action="ppaction://hlinksldjump"/>
          </p:cNvPr>
          <p:cNvSpPr/>
          <p:nvPr/>
        </p:nvSpPr>
        <p:spPr>
          <a:xfrm>
            <a:off x="-3048" y="4134676"/>
            <a:ext cx="557200" cy="56731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6"/>
          <p:cNvSpPr txBox="1"/>
          <p:nvPr/>
        </p:nvSpPr>
        <p:spPr>
          <a:xfrm rot="-5400000">
            <a:off x="19116" y="4166935"/>
            <a:ext cx="51291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Ética</a:t>
            </a:r>
            <a:endParaRPr/>
          </a:p>
        </p:txBody>
      </p:sp>
      <p:sp>
        <p:nvSpPr>
          <p:cNvPr id="891" name="Google Shape;891;p36">
            <a:hlinkClick r:id="rId8" action="ppaction://hlinksldjump"/>
          </p:cNvPr>
          <p:cNvSpPr/>
          <p:nvPr/>
        </p:nvSpPr>
        <p:spPr>
          <a:xfrm>
            <a:off x="-6676" y="4717774"/>
            <a:ext cx="557200" cy="976086"/>
          </a:xfrm>
          <a:prstGeom prst="roundRect">
            <a:avLst>
              <a:gd name="adj" fmla="val 16667"/>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6"/>
          <p:cNvSpPr txBox="1"/>
          <p:nvPr/>
        </p:nvSpPr>
        <p:spPr>
          <a:xfrm rot="-5400000">
            <a:off x="-188918" y="4954393"/>
            <a:ext cx="921685"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Preguntas</a:t>
            </a:r>
            <a:endParaRPr/>
          </a:p>
        </p:txBody>
      </p:sp>
      <p:sp>
        <p:nvSpPr>
          <p:cNvPr id="893" name="Google Shape;893;p36"/>
          <p:cNvSpPr/>
          <p:nvPr/>
        </p:nvSpPr>
        <p:spPr>
          <a:xfrm>
            <a:off x="-4083" y="8998"/>
            <a:ext cx="557200" cy="450567"/>
          </a:xfrm>
          <a:prstGeom prst="roundRect">
            <a:avLst>
              <a:gd name="adj" fmla="val 16667"/>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94" name="Google Shape;894;p36" descr="Hogar con relleno sólido">
            <a:hlinkClick r:id="" action="ppaction://hlinkshowjump?jump=firstslide"/>
          </p:cNvPr>
          <p:cNvPicPr preferRelativeResize="0"/>
          <p:nvPr/>
        </p:nvPicPr>
        <p:blipFill rotWithShape="1">
          <a:blip r:embed="rId9">
            <a:alphaModFix/>
          </a:blip>
          <a:srcRect/>
          <a:stretch/>
        </p:blipFill>
        <p:spPr>
          <a:xfrm>
            <a:off x="65177" y="5745"/>
            <a:ext cx="409003" cy="409003"/>
          </a:xfrm>
          <a:prstGeom prst="rect">
            <a:avLst/>
          </a:prstGeom>
          <a:noFill/>
          <a:ln>
            <a:noFill/>
          </a:ln>
        </p:spPr>
      </p:pic>
      <p:sp>
        <p:nvSpPr>
          <p:cNvPr id="895" name="Google Shape;895;p36">
            <a:hlinkClick r:id="rId10" action="ppaction://hlinksldjump"/>
          </p:cNvPr>
          <p:cNvSpPr/>
          <p:nvPr/>
        </p:nvSpPr>
        <p:spPr>
          <a:xfrm>
            <a:off x="-6096" y="5713304"/>
            <a:ext cx="557200" cy="1134192"/>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6"/>
          <p:cNvSpPr txBox="1"/>
          <p:nvPr/>
        </p:nvSpPr>
        <p:spPr>
          <a:xfrm rot="-5400000">
            <a:off x="-267371" y="6028996"/>
            <a:ext cx="1079791"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Referencias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Correcto</a:t>
            </a:r>
            <a:endParaRPr/>
          </a:p>
        </p:txBody>
      </p:sp>
      <p:sp>
        <p:nvSpPr>
          <p:cNvPr id="902" name="Google Shape;902;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La frase de Heráclito “El ethos es el daimon del hombre” puede leerse de dos maneras, ya sea que se coloque el acento en la libertad del carácter, o en la necesidad del daimon. Ambas lecturas, en tanto opuestas, son también complementarias, de acuerdo con la armonía de opuestos que propone el propio Heráclito.</a:t>
            </a:r>
            <a:endParaRPr/>
          </a:p>
        </p:txBody>
      </p:sp>
      <p:sp>
        <p:nvSpPr>
          <p:cNvPr id="903" name="Google Shape;903;p37">
            <a:hlinkClick r:id="rId3" action="ppaction://hlinksldjump"/>
          </p:cNvPr>
          <p:cNvSpPr/>
          <p:nvPr/>
        </p:nvSpPr>
        <p:spPr>
          <a:xfrm>
            <a:off x="3776870" y="4572000"/>
            <a:ext cx="4227443" cy="1113183"/>
          </a:xfrm>
          <a:prstGeom prst="roundRect">
            <a:avLst>
              <a:gd name="adj" fmla="val 16667"/>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¡Bien hecho! ☺</a:t>
            </a:r>
            <a:endParaRPr sz="1800">
              <a:solidFill>
                <a:schemeClr val="lt1"/>
              </a:solidFill>
              <a:latin typeface="Calibri"/>
              <a:ea typeface="Calibri"/>
              <a:cs typeface="Calibri"/>
              <a:sym typeface="Calibri"/>
            </a:endParaRPr>
          </a:p>
        </p:txBody>
      </p:sp>
      <p:sp>
        <p:nvSpPr>
          <p:cNvPr id="904" name="Google Shape;904;p37">
            <a:hlinkClick r:id="rId4" action="ppaction://hlinksldjump"/>
          </p:cNvPr>
          <p:cNvSpPr/>
          <p:nvPr/>
        </p:nvSpPr>
        <p:spPr>
          <a:xfrm>
            <a:off x="2705" y="450569"/>
            <a:ext cx="557200" cy="119293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7"/>
          <p:cNvSpPr txBox="1"/>
          <p:nvPr/>
        </p:nvSpPr>
        <p:spPr>
          <a:xfrm rot="-5400000">
            <a:off x="-287969" y="795620"/>
            <a:ext cx="113853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Introducción</a:t>
            </a:r>
            <a:endParaRPr/>
          </a:p>
        </p:txBody>
      </p:sp>
      <p:sp>
        <p:nvSpPr>
          <p:cNvPr id="906" name="Google Shape;906;p37">
            <a:hlinkClick r:id="rId5" action="ppaction://hlinksldjump"/>
          </p:cNvPr>
          <p:cNvSpPr/>
          <p:nvPr/>
        </p:nvSpPr>
        <p:spPr>
          <a:xfrm>
            <a:off x="604" y="1638816"/>
            <a:ext cx="557200" cy="116413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7"/>
          <p:cNvSpPr txBox="1"/>
          <p:nvPr/>
        </p:nvSpPr>
        <p:spPr>
          <a:xfrm rot="-5400000">
            <a:off x="-275669" y="1969469"/>
            <a:ext cx="110973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Cosmología</a:t>
            </a:r>
            <a:endParaRPr/>
          </a:p>
        </p:txBody>
      </p:sp>
      <p:sp>
        <p:nvSpPr>
          <p:cNvPr id="908" name="Google Shape;908;p37">
            <a:hlinkClick r:id="rId6" action="ppaction://hlinksldjump"/>
          </p:cNvPr>
          <p:cNvSpPr/>
          <p:nvPr/>
        </p:nvSpPr>
        <p:spPr>
          <a:xfrm>
            <a:off x="604" y="2802956"/>
            <a:ext cx="557200" cy="131846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7"/>
          <p:cNvSpPr txBox="1"/>
          <p:nvPr/>
        </p:nvSpPr>
        <p:spPr>
          <a:xfrm rot="-5400000">
            <a:off x="-352834" y="3210784"/>
            <a:ext cx="126406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Epistemología</a:t>
            </a:r>
            <a:endParaRPr/>
          </a:p>
        </p:txBody>
      </p:sp>
      <p:sp>
        <p:nvSpPr>
          <p:cNvPr id="910" name="Google Shape;910;p37">
            <a:hlinkClick r:id="rId7" action="ppaction://hlinksldjump"/>
          </p:cNvPr>
          <p:cNvSpPr/>
          <p:nvPr/>
        </p:nvSpPr>
        <p:spPr>
          <a:xfrm>
            <a:off x="-3048" y="4134676"/>
            <a:ext cx="557200" cy="56731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7"/>
          <p:cNvSpPr txBox="1"/>
          <p:nvPr/>
        </p:nvSpPr>
        <p:spPr>
          <a:xfrm rot="-5400000">
            <a:off x="19116" y="4166935"/>
            <a:ext cx="51291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Ética</a:t>
            </a:r>
            <a:endParaRPr/>
          </a:p>
        </p:txBody>
      </p:sp>
      <p:sp>
        <p:nvSpPr>
          <p:cNvPr id="912" name="Google Shape;912;p37">
            <a:hlinkClick r:id="rId8" action="ppaction://hlinksldjump"/>
          </p:cNvPr>
          <p:cNvSpPr/>
          <p:nvPr/>
        </p:nvSpPr>
        <p:spPr>
          <a:xfrm>
            <a:off x="-6676" y="4717774"/>
            <a:ext cx="557200" cy="976086"/>
          </a:xfrm>
          <a:prstGeom prst="roundRect">
            <a:avLst>
              <a:gd name="adj" fmla="val 16667"/>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7"/>
          <p:cNvSpPr txBox="1"/>
          <p:nvPr/>
        </p:nvSpPr>
        <p:spPr>
          <a:xfrm rot="-5400000">
            <a:off x="-188918" y="4954393"/>
            <a:ext cx="921685"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Preguntas</a:t>
            </a:r>
            <a:endParaRPr/>
          </a:p>
        </p:txBody>
      </p:sp>
      <p:sp>
        <p:nvSpPr>
          <p:cNvPr id="914" name="Google Shape;914;p37"/>
          <p:cNvSpPr/>
          <p:nvPr/>
        </p:nvSpPr>
        <p:spPr>
          <a:xfrm>
            <a:off x="-4083" y="8998"/>
            <a:ext cx="557200" cy="450567"/>
          </a:xfrm>
          <a:prstGeom prst="roundRect">
            <a:avLst>
              <a:gd name="adj" fmla="val 16667"/>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15" name="Google Shape;915;p37" descr="Hogar con relleno sólido">
            <a:hlinkClick r:id="" action="ppaction://hlinkshowjump?jump=firstslide"/>
          </p:cNvPr>
          <p:cNvPicPr preferRelativeResize="0"/>
          <p:nvPr/>
        </p:nvPicPr>
        <p:blipFill rotWithShape="1">
          <a:blip r:embed="rId9">
            <a:alphaModFix/>
          </a:blip>
          <a:srcRect/>
          <a:stretch/>
        </p:blipFill>
        <p:spPr>
          <a:xfrm>
            <a:off x="65177" y="5745"/>
            <a:ext cx="409003" cy="409003"/>
          </a:xfrm>
          <a:prstGeom prst="rect">
            <a:avLst/>
          </a:prstGeom>
          <a:noFill/>
          <a:ln>
            <a:noFill/>
          </a:ln>
        </p:spPr>
      </p:pic>
      <p:sp>
        <p:nvSpPr>
          <p:cNvPr id="916" name="Google Shape;916;p37">
            <a:hlinkClick r:id="rId10" action="ppaction://hlinksldjump"/>
          </p:cNvPr>
          <p:cNvSpPr/>
          <p:nvPr/>
        </p:nvSpPr>
        <p:spPr>
          <a:xfrm>
            <a:off x="-6096" y="5713304"/>
            <a:ext cx="557200" cy="1134192"/>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7"/>
          <p:cNvSpPr txBox="1"/>
          <p:nvPr/>
        </p:nvSpPr>
        <p:spPr>
          <a:xfrm rot="-5400000">
            <a:off x="-267371" y="6028996"/>
            <a:ext cx="1079791"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Referencias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Incorrecto</a:t>
            </a:r>
            <a:endParaRPr/>
          </a:p>
        </p:txBody>
      </p:sp>
      <p:sp>
        <p:nvSpPr>
          <p:cNvPr id="923" name="Google Shape;923;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Para Heráclito no es sabio ni conveniente para el hombre anhelar que sólo se realice lo que quiere, a saber, el bien, la vida, la salud, el placer, etc. El desprecio de las oposiciones tiene como costo el desprecio a la naturaleza y permanecer dormidos.</a:t>
            </a:r>
            <a:endParaRPr/>
          </a:p>
        </p:txBody>
      </p:sp>
      <p:sp>
        <p:nvSpPr>
          <p:cNvPr id="924" name="Google Shape;924;p38">
            <a:hlinkClick r:id="rId3" action="ppaction://hlinksldjump"/>
          </p:cNvPr>
          <p:cNvSpPr/>
          <p:nvPr/>
        </p:nvSpPr>
        <p:spPr>
          <a:xfrm>
            <a:off x="3776870" y="4572000"/>
            <a:ext cx="4227443" cy="1113183"/>
          </a:xfrm>
          <a:prstGeom prst="roundRect">
            <a:avLst>
              <a:gd name="adj" fmla="val 16667"/>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¡Vuelve a intentarlo!</a:t>
            </a:r>
            <a:endParaRPr/>
          </a:p>
        </p:txBody>
      </p:sp>
      <p:sp>
        <p:nvSpPr>
          <p:cNvPr id="925" name="Google Shape;925;p38">
            <a:hlinkClick r:id="rId4" action="ppaction://hlinksldjump"/>
          </p:cNvPr>
          <p:cNvSpPr/>
          <p:nvPr/>
        </p:nvSpPr>
        <p:spPr>
          <a:xfrm>
            <a:off x="2705" y="450569"/>
            <a:ext cx="557200" cy="119293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8"/>
          <p:cNvSpPr txBox="1"/>
          <p:nvPr/>
        </p:nvSpPr>
        <p:spPr>
          <a:xfrm rot="-5400000">
            <a:off x="-287969" y="795620"/>
            <a:ext cx="113853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Introducción</a:t>
            </a:r>
            <a:endParaRPr/>
          </a:p>
        </p:txBody>
      </p:sp>
      <p:sp>
        <p:nvSpPr>
          <p:cNvPr id="927" name="Google Shape;927;p38">
            <a:hlinkClick r:id="rId5" action="ppaction://hlinksldjump"/>
          </p:cNvPr>
          <p:cNvSpPr/>
          <p:nvPr/>
        </p:nvSpPr>
        <p:spPr>
          <a:xfrm>
            <a:off x="604" y="1638816"/>
            <a:ext cx="557200" cy="116413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8"/>
          <p:cNvSpPr txBox="1"/>
          <p:nvPr/>
        </p:nvSpPr>
        <p:spPr>
          <a:xfrm rot="-5400000">
            <a:off x="-275669" y="1969469"/>
            <a:ext cx="110973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Cosmología</a:t>
            </a:r>
            <a:endParaRPr/>
          </a:p>
        </p:txBody>
      </p:sp>
      <p:sp>
        <p:nvSpPr>
          <p:cNvPr id="929" name="Google Shape;929;p38">
            <a:hlinkClick r:id="rId6" action="ppaction://hlinksldjump"/>
          </p:cNvPr>
          <p:cNvSpPr/>
          <p:nvPr/>
        </p:nvSpPr>
        <p:spPr>
          <a:xfrm>
            <a:off x="604" y="2802956"/>
            <a:ext cx="557200" cy="131846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8"/>
          <p:cNvSpPr txBox="1"/>
          <p:nvPr/>
        </p:nvSpPr>
        <p:spPr>
          <a:xfrm rot="-5400000">
            <a:off x="-352834" y="3210784"/>
            <a:ext cx="126406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Epistemología</a:t>
            </a:r>
            <a:endParaRPr/>
          </a:p>
        </p:txBody>
      </p:sp>
      <p:sp>
        <p:nvSpPr>
          <p:cNvPr id="931" name="Google Shape;931;p38">
            <a:hlinkClick r:id="rId7" action="ppaction://hlinksldjump"/>
          </p:cNvPr>
          <p:cNvSpPr/>
          <p:nvPr/>
        </p:nvSpPr>
        <p:spPr>
          <a:xfrm>
            <a:off x="-3048" y="4134676"/>
            <a:ext cx="557200" cy="56731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8"/>
          <p:cNvSpPr txBox="1"/>
          <p:nvPr/>
        </p:nvSpPr>
        <p:spPr>
          <a:xfrm rot="-5400000">
            <a:off x="19116" y="4166935"/>
            <a:ext cx="51291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Ética</a:t>
            </a:r>
            <a:endParaRPr/>
          </a:p>
        </p:txBody>
      </p:sp>
      <p:sp>
        <p:nvSpPr>
          <p:cNvPr id="933" name="Google Shape;933;p38">
            <a:hlinkClick r:id="rId8" action="ppaction://hlinksldjump"/>
          </p:cNvPr>
          <p:cNvSpPr/>
          <p:nvPr/>
        </p:nvSpPr>
        <p:spPr>
          <a:xfrm>
            <a:off x="-6676" y="4717774"/>
            <a:ext cx="557200" cy="976086"/>
          </a:xfrm>
          <a:prstGeom prst="roundRect">
            <a:avLst>
              <a:gd name="adj" fmla="val 16667"/>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8"/>
          <p:cNvSpPr txBox="1"/>
          <p:nvPr/>
        </p:nvSpPr>
        <p:spPr>
          <a:xfrm rot="-5400000">
            <a:off x="-188918" y="4954393"/>
            <a:ext cx="921685"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Preguntas</a:t>
            </a:r>
            <a:endParaRPr/>
          </a:p>
        </p:txBody>
      </p:sp>
      <p:sp>
        <p:nvSpPr>
          <p:cNvPr id="935" name="Google Shape;935;p38"/>
          <p:cNvSpPr/>
          <p:nvPr/>
        </p:nvSpPr>
        <p:spPr>
          <a:xfrm>
            <a:off x="-4083" y="8998"/>
            <a:ext cx="557200" cy="450567"/>
          </a:xfrm>
          <a:prstGeom prst="roundRect">
            <a:avLst>
              <a:gd name="adj" fmla="val 16667"/>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36" name="Google Shape;936;p38" descr="Hogar con relleno sólido">
            <a:hlinkClick r:id="" action="ppaction://hlinkshowjump?jump=firstslide"/>
          </p:cNvPr>
          <p:cNvPicPr preferRelativeResize="0"/>
          <p:nvPr/>
        </p:nvPicPr>
        <p:blipFill rotWithShape="1">
          <a:blip r:embed="rId9">
            <a:alphaModFix/>
          </a:blip>
          <a:srcRect/>
          <a:stretch/>
        </p:blipFill>
        <p:spPr>
          <a:xfrm>
            <a:off x="65177" y="5745"/>
            <a:ext cx="409003" cy="409003"/>
          </a:xfrm>
          <a:prstGeom prst="rect">
            <a:avLst/>
          </a:prstGeom>
          <a:noFill/>
          <a:ln>
            <a:noFill/>
          </a:ln>
        </p:spPr>
      </p:pic>
      <p:sp>
        <p:nvSpPr>
          <p:cNvPr id="937" name="Google Shape;937;p38">
            <a:hlinkClick r:id="rId10" action="ppaction://hlinksldjump"/>
          </p:cNvPr>
          <p:cNvSpPr/>
          <p:nvPr/>
        </p:nvSpPr>
        <p:spPr>
          <a:xfrm>
            <a:off x="-6096" y="5713304"/>
            <a:ext cx="557200" cy="1134192"/>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8"/>
          <p:cNvSpPr txBox="1"/>
          <p:nvPr/>
        </p:nvSpPr>
        <p:spPr>
          <a:xfrm rot="-5400000">
            <a:off x="-267371" y="6028996"/>
            <a:ext cx="1079791"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Referencias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Incorrecto</a:t>
            </a:r>
            <a:endParaRPr/>
          </a:p>
        </p:txBody>
      </p:sp>
      <p:sp>
        <p:nvSpPr>
          <p:cNvPr id="944" name="Google Shape;944;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El ser humano, de acuerdo con la filosofía de Heráclito, se sitúa dentro de un cosmos ordenado. Si bien posee una razón con la cual puede atender o no la razón del cosmos, no puede construirse un ser de manera arbitraria.  </a:t>
            </a:r>
            <a:endParaRPr/>
          </a:p>
        </p:txBody>
      </p:sp>
      <p:sp>
        <p:nvSpPr>
          <p:cNvPr id="945" name="Google Shape;945;p39">
            <a:hlinkClick r:id="rId3" action="ppaction://hlinksldjump"/>
          </p:cNvPr>
          <p:cNvSpPr/>
          <p:nvPr/>
        </p:nvSpPr>
        <p:spPr>
          <a:xfrm>
            <a:off x="3776870" y="4572000"/>
            <a:ext cx="4227443" cy="1113183"/>
          </a:xfrm>
          <a:prstGeom prst="roundRect">
            <a:avLst>
              <a:gd name="adj" fmla="val 16667"/>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¡Vuelve a intentarlo!</a:t>
            </a:r>
            <a:endParaRPr/>
          </a:p>
        </p:txBody>
      </p:sp>
      <p:sp>
        <p:nvSpPr>
          <p:cNvPr id="946" name="Google Shape;946;p39">
            <a:hlinkClick r:id="rId4" action="ppaction://hlinksldjump"/>
          </p:cNvPr>
          <p:cNvSpPr/>
          <p:nvPr/>
        </p:nvSpPr>
        <p:spPr>
          <a:xfrm>
            <a:off x="2705" y="450569"/>
            <a:ext cx="557200" cy="119293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9"/>
          <p:cNvSpPr txBox="1"/>
          <p:nvPr/>
        </p:nvSpPr>
        <p:spPr>
          <a:xfrm rot="-5400000">
            <a:off x="-287969" y="795620"/>
            <a:ext cx="113853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Introducción</a:t>
            </a:r>
            <a:endParaRPr/>
          </a:p>
        </p:txBody>
      </p:sp>
      <p:sp>
        <p:nvSpPr>
          <p:cNvPr id="948" name="Google Shape;948;p39">
            <a:hlinkClick r:id="rId5" action="ppaction://hlinksldjump"/>
          </p:cNvPr>
          <p:cNvSpPr/>
          <p:nvPr/>
        </p:nvSpPr>
        <p:spPr>
          <a:xfrm>
            <a:off x="604" y="1638816"/>
            <a:ext cx="557200" cy="116413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9"/>
          <p:cNvSpPr txBox="1"/>
          <p:nvPr/>
        </p:nvSpPr>
        <p:spPr>
          <a:xfrm rot="-5400000">
            <a:off x="-275669" y="1969469"/>
            <a:ext cx="110973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Cosmología</a:t>
            </a:r>
            <a:endParaRPr/>
          </a:p>
        </p:txBody>
      </p:sp>
      <p:sp>
        <p:nvSpPr>
          <p:cNvPr id="950" name="Google Shape;950;p39">
            <a:hlinkClick r:id="rId6" action="ppaction://hlinksldjump"/>
          </p:cNvPr>
          <p:cNvSpPr/>
          <p:nvPr/>
        </p:nvSpPr>
        <p:spPr>
          <a:xfrm>
            <a:off x="604" y="2802956"/>
            <a:ext cx="557200" cy="131846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9"/>
          <p:cNvSpPr txBox="1"/>
          <p:nvPr/>
        </p:nvSpPr>
        <p:spPr>
          <a:xfrm rot="-5400000">
            <a:off x="-352834" y="3210784"/>
            <a:ext cx="126406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Epistemología</a:t>
            </a:r>
            <a:endParaRPr/>
          </a:p>
        </p:txBody>
      </p:sp>
      <p:sp>
        <p:nvSpPr>
          <p:cNvPr id="952" name="Google Shape;952;p39">
            <a:hlinkClick r:id="rId7" action="ppaction://hlinksldjump"/>
          </p:cNvPr>
          <p:cNvSpPr/>
          <p:nvPr/>
        </p:nvSpPr>
        <p:spPr>
          <a:xfrm>
            <a:off x="-3048" y="4134676"/>
            <a:ext cx="557200" cy="56731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9"/>
          <p:cNvSpPr txBox="1"/>
          <p:nvPr/>
        </p:nvSpPr>
        <p:spPr>
          <a:xfrm rot="-5400000">
            <a:off x="19116" y="4166935"/>
            <a:ext cx="51291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Ética</a:t>
            </a:r>
            <a:endParaRPr/>
          </a:p>
        </p:txBody>
      </p:sp>
      <p:sp>
        <p:nvSpPr>
          <p:cNvPr id="954" name="Google Shape;954;p39">
            <a:hlinkClick r:id="rId8" action="ppaction://hlinksldjump"/>
          </p:cNvPr>
          <p:cNvSpPr/>
          <p:nvPr/>
        </p:nvSpPr>
        <p:spPr>
          <a:xfrm>
            <a:off x="-6676" y="4717774"/>
            <a:ext cx="557200" cy="976086"/>
          </a:xfrm>
          <a:prstGeom prst="roundRect">
            <a:avLst>
              <a:gd name="adj" fmla="val 16667"/>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9"/>
          <p:cNvSpPr txBox="1"/>
          <p:nvPr/>
        </p:nvSpPr>
        <p:spPr>
          <a:xfrm rot="-5400000">
            <a:off x="-188918" y="4954393"/>
            <a:ext cx="921685"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Preguntas</a:t>
            </a:r>
            <a:endParaRPr/>
          </a:p>
        </p:txBody>
      </p:sp>
      <p:sp>
        <p:nvSpPr>
          <p:cNvPr id="956" name="Google Shape;956;p39"/>
          <p:cNvSpPr/>
          <p:nvPr/>
        </p:nvSpPr>
        <p:spPr>
          <a:xfrm>
            <a:off x="-4083" y="8998"/>
            <a:ext cx="557200" cy="450567"/>
          </a:xfrm>
          <a:prstGeom prst="roundRect">
            <a:avLst>
              <a:gd name="adj" fmla="val 16667"/>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57" name="Google Shape;957;p39" descr="Hogar con relleno sólido">
            <a:hlinkClick r:id="" action="ppaction://hlinkshowjump?jump=firstslide"/>
          </p:cNvPr>
          <p:cNvPicPr preferRelativeResize="0"/>
          <p:nvPr/>
        </p:nvPicPr>
        <p:blipFill rotWithShape="1">
          <a:blip r:embed="rId9">
            <a:alphaModFix/>
          </a:blip>
          <a:srcRect/>
          <a:stretch/>
        </p:blipFill>
        <p:spPr>
          <a:xfrm>
            <a:off x="65177" y="5745"/>
            <a:ext cx="409003" cy="409003"/>
          </a:xfrm>
          <a:prstGeom prst="rect">
            <a:avLst/>
          </a:prstGeom>
          <a:noFill/>
          <a:ln>
            <a:noFill/>
          </a:ln>
        </p:spPr>
      </p:pic>
      <p:sp>
        <p:nvSpPr>
          <p:cNvPr id="958" name="Google Shape;958;p39">
            <a:hlinkClick r:id="rId10" action="ppaction://hlinksldjump"/>
          </p:cNvPr>
          <p:cNvSpPr/>
          <p:nvPr/>
        </p:nvSpPr>
        <p:spPr>
          <a:xfrm>
            <a:off x="-6096" y="5713304"/>
            <a:ext cx="557200" cy="1134192"/>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9"/>
          <p:cNvSpPr txBox="1"/>
          <p:nvPr/>
        </p:nvSpPr>
        <p:spPr>
          <a:xfrm rot="-5400000">
            <a:off x="-267371" y="6028996"/>
            <a:ext cx="1079791"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Referencias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DEAF6"/>
        </a:solidFill>
        <a:effectLst/>
      </p:bgPr>
    </p:bg>
    <p:spTree>
      <p:nvGrpSpPr>
        <p:cNvPr id="1" name="Shape 152"/>
        <p:cNvGrpSpPr/>
        <p:nvPr/>
      </p:nvGrpSpPr>
      <p:grpSpPr>
        <a:xfrm>
          <a:off x="0" y="0"/>
          <a:ext cx="0" cy="0"/>
          <a:chOff x="0" y="0"/>
          <a:chExt cx="0" cy="0"/>
        </a:xfrm>
      </p:grpSpPr>
      <p:sp>
        <p:nvSpPr>
          <p:cNvPr id="153" name="Google Shape;153;p4"/>
          <p:cNvSpPr/>
          <p:nvPr/>
        </p:nvSpPr>
        <p:spPr>
          <a:xfrm>
            <a:off x="3049" y="0"/>
            <a:ext cx="12188952" cy="6858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4"/>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 name="Google Shape;155;p4"/>
          <p:cNvSpPr txBox="1">
            <a:spLocks noGrp="1"/>
          </p:cNvSpPr>
          <p:nvPr>
            <p:ph type="title"/>
          </p:nvPr>
        </p:nvSpPr>
        <p:spPr>
          <a:xfrm>
            <a:off x="838200" y="365125"/>
            <a:ext cx="10850217" cy="101310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4000"/>
              <a:t>Introducción: Heráclito de Efeso, el ethos del hombre</a:t>
            </a:r>
            <a:endParaRPr sz="4000"/>
          </a:p>
        </p:txBody>
      </p:sp>
      <p:sp>
        <p:nvSpPr>
          <p:cNvPr id="156" name="Google Shape;156;p4"/>
          <p:cNvSpPr txBox="1">
            <a:spLocks noGrp="1"/>
          </p:cNvSpPr>
          <p:nvPr>
            <p:ph type="body" idx="1"/>
          </p:nvPr>
        </p:nvSpPr>
        <p:spPr>
          <a:xfrm>
            <a:off x="838200" y="1430665"/>
            <a:ext cx="10518913" cy="4692720"/>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50000"/>
              </a:lnSpc>
              <a:spcBef>
                <a:spcPts val="0"/>
              </a:spcBef>
              <a:spcAft>
                <a:spcPts val="0"/>
              </a:spcAft>
              <a:buClr>
                <a:schemeClr val="dk1"/>
              </a:buClr>
              <a:buSzPct val="100000"/>
              <a:buChar char="•"/>
            </a:pPr>
            <a:r>
              <a:rPr lang="en-US" sz="1800">
                <a:latin typeface="Arial"/>
                <a:ea typeface="Arial"/>
                <a:cs typeface="Arial"/>
                <a:sym typeface="Arial"/>
              </a:rPr>
              <a:t>Heráclito nació en la ciudad de Éfeso, que actualmente se encuentra en Turquía, en las costas del mar mediterráneo, en Asia menor. Heráclito es anterior a Sócrates y Platón, razón por la cual se le incluye dentro de los llamados filósofos presocráticos. Vivió de 540 a 480 antes de cristo, aproximadamente. Escribió un libro titulado “Acerca de la naturaleza”, del cual solamente se conservan fragmentos que han sido transmitidos gracias a otros autores griegos como Platón y Aristóteles, pero también gracias a autores cristianos que citaron mucho a Heráclito.</a:t>
            </a:r>
            <a:endParaRPr/>
          </a:p>
          <a:p>
            <a:pPr marL="228600" lvl="0" indent="-228600" algn="l" rtl="0">
              <a:lnSpc>
                <a:spcPct val="150000"/>
              </a:lnSpc>
              <a:spcBef>
                <a:spcPts val="1800"/>
              </a:spcBef>
              <a:spcAft>
                <a:spcPts val="0"/>
              </a:spcAft>
              <a:buClr>
                <a:schemeClr val="dk1"/>
              </a:buClr>
              <a:buSzPct val="100000"/>
              <a:buChar char="•"/>
            </a:pPr>
            <a:r>
              <a:rPr lang="en-US" sz="1800">
                <a:latin typeface="Arial"/>
                <a:ea typeface="Arial"/>
                <a:cs typeface="Arial"/>
                <a:sym typeface="Arial"/>
              </a:rPr>
              <a:t>Además de que su escritura es fragmentaria, también su pensamiento es paradójico, tiene muchas contradicciones, y por ello se le conoce como “El oscuro”. Sus escritos no son, pues, claros, no pretenden ser lógicos, de acuerdo con los estándares de la lógica formal. Al respecto podríamos decir que escribe como un oráculo, que “ni dice ni oculta, sino da señales”. Por lo tanto, los fragmentos de Heráclito están sujetos a interpretación, se pueden interpretar de muchas maneras. Nosotros vamos a acercarnos a ellos desde una perspectiva ética.</a:t>
            </a:r>
            <a:endParaRPr sz="1800">
              <a:latin typeface="Calibri"/>
              <a:ea typeface="Calibri"/>
              <a:cs typeface="Calibri"/>
              <a:sym typeface="Calibri"/>
            </a:endParaRPr>
          </a:p>
          <a:p>
            <a:pPr marL="0" lvl="0" indent="0" algn="l" rtl="0">
              <a:lnSpc>
                <a:spcPct val="90000"/>
              </a:lnSpc>
              <a:spcBef>
                <a:spcPts val="1800"/>
              </a:spcBef>
              <a:spcAft>
                <a:spcPts val="0"/>
              </a:spcAft>
              <a:buClr>
                <a:schemeClr val="dk1"/>
              </a:buClr>
              <a:buSzPct val="100000"/>
              <a:buNone/>
            </a:pPr>
            <a:endParaRPr sz="2000"/>
          </a:p>
        </p:txBody>
      </p:sp>
      <p:pic>
        <p:nvPicPr>
          <p:cNvPr id="157" name="Google Shape;157;p4"/>
          <p:cNvPicPr preferRelativeResize="0"/>
          <p:nvPr/>
        </p:nvPicPr>
        <p:blipFill rotWithShape="1">
          <a:blip r:embed="rId3">
            <a:alphaModFix/>
          </a:blip>
          <a:srcRect/>
          <a:stretch/>
        </p:blipFill>
        <p:spPr>
          <a:xfrm>
            <a:off x="9760418" y="5737622"/>
            <a:ext cx="609600" cy="609600"/>
          </a:xfrm>
          <a:prstGeom prst="rect">
            <a:avLst/>
          </a:prstGeom>
          <a:noFill/>
          <a:ln>
            <a:noFill/>
          </a:ln>
        </p:spPr>
      </p:pic>
      <p:sp>
        <p:nvSpPr>
          <p:cNvPr id="158" name="Google Shape;158;p4">
            <a:hlinkClick r:id="rId4" action="ppaction://hlinksldjump"/>
          </p:cNvPr>
          <p:cNvSpPr/>
          <p:nvPr/>
        </p:nvSpPr>
        <p:spPr>
          <a:xfrm>
            <a:off x="2705" y="450569"/>
            <a:ext cx="557200" cy="1192939"/>
          </a:xfrm>
          <a:prstGeom prst="roundRect">
            <a:avLst>
              <a:gd name="adj" fmla="val 16667"/>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txBox="1"/>
          <p:nvPr/>
        </p:nvSpPr>
        <p:spPr>
          <a:xfrm rot="-5400000">
            <a:off x="-287969" y="795620"/>
            <a:ext cx="113853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Introducción</a:t>
            </a:r>
            <a:endParaRPr/>
          </a:p>
        </p:txBody>
      </p:sp>
      <p:sp>
        <p:nvSpPr>
          <p:cNvPr id="160" name="Google Shape;160;p4">
            <a:hlinkClick r:id="rId5" action="ppaction://hlinksldjump"/>
          </p:cNvPr>
          <p:cNvSpPr/>
          <p:nvPr/>
        </p:nvSpPr>
        <p:spPr>
          <a:xfrm>
            <a:off x="604" y="1638816"/>
            <a:ext cx="557200" cy="116413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txBox="1"/>
          <p:nvPr/>
        </p:nvSpPr>
        <p:spPr>
          <a:xfrm rot="-5400000">
            <a:off x="-275669" y="1969469"/>
            <a:ext cx="110973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Cosmología</a:t>
            </a:r>
            <a:endParaRPr/>
          </a:p>
        </p:txBody>
      </p:sp>
      <p:sp>
        <p:nvSpPr>
          <p:cNvPr id="162" name="Google Shape;162;p4">
            <a:hlinkClick r:id="rId6" action="ppaction://hlinksldjump"/>
          </p:cNvPr>
          <p:cNvSpPr/>
          <p:nvPr/>
        </p:nvSpPr>
        <p:spPr>
          <a:xfrm>
            <a:off x="604" y="2802956"/>
            <a:ext cx="557200" cy="131846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txBox="1"/>
          <p:nvPr/>
        </p:nvSpPr>
        <p:spPr>
          <a:xfrm rot="-5400000">
            <a:off x="-352834" y="3210784"/>
            <a:ext cx="126406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Epistemología</a:t>
            </a:r>
            <a:endParaRPr/>
          </a:p>
        </p:txBody>
      </p:sp>
      <p:sp>
        <p:nvSpPr>
          <p:cNvPr id="164" name="Google Shape;164;p4">
            <a:hlinkClick r:id="rId7" action="ppaction://hlinksldjump"/>
          </p:cNvPr>
          <p:cNvSpPr/>
          <p:nvPr/>
        </p:nvSpPr>
        <p:spPr>
          <a:xfrm>
            <a:off x="-3048" y="4134676"/>
            <a:ext cx="557200" cy="56731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txBox="1"/>
          <p:nvPr/>
        </p:nvSpPr>
        <p:spPr>
          <a:xfrm rot="-5400000">
            <a:off x="19116" y="4166935"/>
            <a:ext cx="51291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Ética</a:t>
            </a:r>
            <a:endParaRPr/>
          </a:p>
        </p:txBody>
      </p:sp>
      <p:sp>
        <p:nvSpPr>
          <p:cNvPr id="166" name="Google Shape;166;p4">
            <a:hlinkClick r:id="rId8" action="ppaction://hlinksldjump"/>
          </p:cNvPr>
          <p:cNvSpPr/>
          <p:nvPr/>
        </p:nvSpPr>
        <p:spPr>
          <a:xfrm>
            <a:off x="-6676" y="4717774"/>
            <a:ext cx="557200" cy="976086"/>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txBox="1"/>
          <p:nvPr/>
        </p:nvSpPr>
        <p:spPr>
          <a:xfrm rot="-5400000">
            <a:off x="-188918" y="4954393"/>
            <a:ext cx="921685"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Preguntas</a:t>
            </a:r>
            <a:endParaRPr/>
          </a:p>
        </p:txBody>
      </p:sp>
      <p:sp>
        <p:nvSpPr>
          <p:cNvPr id="168" name="Google Shape;168;p4">
            <a:hlinkClick r:id="rId9" action="ppaction://hlinksldjump"/>
          </p:cNvPr>
          <p:cNvSpPr/>
          <p:nvPr/>
        </p:nvSpPr>
        <p:spPr>
          <a:xfrm>
            <a:off x="-6096" y="5713304"/>
            <a:ext cx="557200" cy="1134192"/>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txBox="1"/>
          <p:nvPr/>
        </p:nvSpPr>
        <p:spPr>
          <a:xfrm rot="-5400000">
            <a:off x="-267371" y="6028996"/>
            <a:ext cx="1079791"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Referencias</a:t>
            </a:r>
            <a:endParaRPr/>
          </a:p>
        </p:txBody>
      </p:sp>
      <p:sp>
        <p:nvSpPr>
          <p:cNvPr id="170" name="Google Shape;170;p4"/>
          <p:cNvSpPr/>
          <p:nvPr/>
        </p:nvSpPr>
        <p:spPr>
          <a:xfrm>
            <a:off x="-4083" y="8998"/>
            <a:ext cx="557200" cy="450567"/>
          </a:xfrm>
          <a:prstGeom prst="roundRect">
            <a:avLst>
              <a:gd name="adj" fmla="val 16667"/>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1" name="Google Shape;171;p4" descr="Hogar con relleno sólido">
            <a:hlinkClick r:id="" action="ppaction://hlinkshowjump?jump=firstslide"/>
          </p:cNvPr>
          <p:cNvPicPr preferRelativeResize="0"/>
          <p:nvPr/>
        </p:nvPicPr>
        <p:blipFill rotWithShape="1">
          <a:blip r:embed="rId10">
            <a:alphaModFix/>
          </a:blip>
          <a:srcRect/>
          <a:stretch/>
        </p:blipFill>
        <p:spPr>
          <a:xfrm>
            <a:off x="65177" y="5745"/>
            <a:ext cx="409003" cy="40900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1"/>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40"/>
          <p:cNvSpPr txBox="1">
            <a:spLocks noGrp="1"/>
          </p:cNvSpPr>
          <p:nvPr>
            <p:ph type="title"/>
          </p:nvPr>
        </p:nvSpPr>
        <p:spPr>
          <a:xfrm>
            <a:off x="838200" y="365126"/>
            <a:ext cx="10515600" cy="62948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Referencias</a:t>
            </a:r>
            <a:endParaRPr/>
          </a:p>
        </p:txBody>
      </p:sp>
      <p:sp>
        <p:nvSpPr>
          <p:cNvPr id="965" name="Google Shape;965;p40"/>
          <p:cNvSpPr txBox="1">
            <a:spLocks noGrp="1"/>
          </p:cNvSpPr>
          <p:nvPr>
            <p:ph type="body" idx="1"/>
          </p:nvPr>
        </p:nvSpPr>
        <p:spPr>
          <a:xfrm>
            <a:off x="1042736" y="1187116"/>
            <a:ext cx="10844463" cy="5670884"/>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dk1"/>
              </a:buClr>
              <a:buSzPct val="100000"/>
              <a:buNone/>
            </a:pPr>
            <a:r>
              <a:rPr lang="en-US" sz="2800" b="1" dirty="0" err="1"/>
              <a:t>Bibliografía</a:t>
            </a:r>
            <a:endParaRPr dirty="0"/>
          </a:p>
          <a:p>
            <a:pPr marL="0" lvl="0" indent="0" algn="l" rtl="0">
              <a:lnSpc>
                <a:spcPct val="90000"/>
              </a:lnSpc>
              <a:spcBef>
                <a:spcPts val="1000"/>
              </a:spcBef>
              <a:spcAft>
                <a:spcPts val="0"/>
              </a:spcAft>
              <a:buClr>
                <a:schemeClr val="dk1"/>
              </a:buClr>
              <a:buSzPct val="100000"/>
              <a:buNone/>
            </a:pPr>
            <a:r>
              <a:rPr lang="en-US" sz="2800" dirty="0" err="1"/>
              <a:t>Bernabé</a:t>
            </a:r>
            <a:r>
              <a:rPr lang="en-US" sz="2800" dirty="0"/>
              <a:t>, A. (2008). </a:t>
            </a:r>
            <a:r>
              <a:rPr lang="en-US" sz="2800" dirty="0" err="1"/>
              <a:t>Fragmentos</a:t>
            </a:r>
            <a:r>
              <a:rPr lang="en-US" sz="2800" dirty="0"/>
              <a:t> </a:t>
            </a:r>
            <a:r>
              <a:rPr lang="en-US" sz="2800" dirty="0" err="1"/>
              <a:t>presocráticos</a:t>
            </a:r>
            <a:r>
              <a:rPr lang="en-US" sz="2800" dirty="0"/>
              <a:t>. De Tales a </a:t>
            </a:r>
            <a:r>
              <a:rPr lang="en-US" sz="2800" dirty="0" err="1"/>
              <a:t>Demócrito</a:t>
            </a:r>
            <a:r>
              <a:rPr lang="en-US" sz="2800" dirty="0"/>
              <a:t>. Madrid: </a:t>
            </a:r>
            <a:r>
              <a:rPr lang="en-US" sz="2800" dirty="0" err="1"/>
              <a:t>Alianza</a:t>
            </a:r>
            <a:r>
              <a:rPr lang="en-US" sz="2800" dirty="0"/>
              <a:t> Editorial.</a:t>
            </a:r>
            <a:endParaRPr dirty="0"/>
          </a:p>
          <a:p>
            <a:pPr marL="0" lvl="0" indent="0" algn="l" rtl="0">
              <a:lnSpc>
                <a:spcPct val="90000"/>
              </a:lnSpc>
              <a:spcBef>
                <a:spcPts val="1000"/>
              </a:spcBef>
              <a:spcAft>
                <a:spcPts val="0"/>
              </a:spcAft>
              <a:buClr>
                <a:schemeClr val="dk1"/>
              </a:buClr>
              <a:buSzPct val="100000"/>
              <a:buNone/>
            </a:pPr>
            <a:r>
              <a:rPr lang="en-US" sz="2800" dirty="0"/>
              <a:t>Tales de </a:t>
            </a:r>
            <a:r>
              <a:rPr lang="en-US" sz="2800" dirty="0" err="1"/>
              <a:t>Mileto</a:t>
            </a:r>
            <a:r>
              <a:rPr lang="en-US" sz="2800" dirty="0"/>
              <a:t>, </a:t>
            </a:r>
            <a:r>
              <a:rPr lang="en-US" sz="2800" dirty="0" err="1"/>
              <a:t>Anaximandro</a:t>
            </a:r>
            <a:r>
              <a:rPr lang="en-US" sz="2800" dirty="0"/>
              <a:t>, </a:t>
            </a:r>
            <a:r>
              <a:rPr lang="en-US" sz="2800" i="1" dirty="0"/>
              <a:t>et al.</a:t>
            </a:r>
            <a:r>
              <a:rPr lang="en-US" sz="2800" dirty="0"/>
              <a:t> (1982). Los </a:t>
            </a:r>
            <a:r>
              <a:rPr lang="en-US" sz="2800" dirty="0" err="1"/>
              <a:t>filósofos</a:t>
            </a:r>
            <a:r>
              <a:rPr lang="en-US" sz="2800" dirty="0"/>
              <a:t> </a:t>
            </a:r>
            <a:r>
              <a:rPr lang="en-US" sz="2800" dirty="0" err="1"/>
              <a:t>presocráticos</a:t>
            </a:r>
            <a:r>
              <a:rPr lang="en-US" sz="2800" dirty="0"/>
              <a:t>. </a:t>
            </a:r>
            <a:r>
              <a:rPr lang="en-US" sz="2800" dirty="0" err="1"/>
              <a:t>Obras</a:t>
            </a:r>
            <a:r>
              <a:rPr lang="en-US" sz="2800" dirty="0"/>
              <a:t>. Madrid: </a:t>
            </a:r>
            <a:r>
              <a:rPr lang="en-US" sz="2800" dirty="0" err="1"/>
              <a:t>Gredos</a:t>
            </a:r>
            <a:r>
              <a:rPr lang="en-US" sz="2800" dirty="0"/>
              <a:t>.</a:t>
            </a:r>
            <a:endParaRPr dirty="0"/>
          </a:p>
          <a:p>
            <a:pPr marL="0" lvl="0" indent="0" algn="l" rtl="0">
              <a:lnSpc>
                <a:spcPct val="90000"/>
              </a:lnSpc>
              <a:spcBef>
                <a:spcPts val="1000"/>
              </a:spcBef>
              <a:spcAft>
                <a:spcPts val="0"/>
              </a:spcAft>
              <a:buClr>
                <a:schemeClr val="dk1"/>
              </a:buClr>
              <a:buSzPct val="100000"/>
              <a:buNone/>
            </a:pPr>
            <a:r>
              <a:rPr lang="en-US" sz="2800" dirty="0"/>
              <a:t>González, J. (2007). </a:t>
            </a:r>
            <a:r>
              <a:rPr lang="en-US" sz="2800" dirty="0" err="1"/>
              <a:t>Ética</a:t>
            </a:r>
            <a:r>
              <a:rPr lang="en-US" sz="2800" dirty="0"/>
              <a:t> y </a:t>
            </a:r>
            <a:r>
              <a:rPr lang="en-US" sz="2800" dirty="0" err="1"/>
              <a:t>libertad</a:t>
            </a:r>
            <a:r>
              <a:rPr lang="en-US" sz="2800" dirty="0"/>
              <a:t>. México: FCE</a:t>
            </a:r>
            <a:endParaRPr dirty="0"/>
          </a:p>
          <a:p>
            <a:pPr marL="0" lvl="0" indent="0" algn="l" rtl="0">
              <a:lnSpc>
                <a:spcPct val="90000"/>
              </a:lnSpc>
              <a:spcBef>
                <a:spcPts val="1000"/>
              </a:spcBef>
              <a:spcAft>
                <a:spcPts val="0"/>
              </a:spcAft>
              <a:buClr>
                <a:schemeClr val="dk1"/>
              </a:buClr>
              <a:buSzPct val="100000"/>
              <a:buNone/>
            </a:pPr>
            <a:r>
              <a:rPr lang="en-US" sz="2800" dirty="0"/>
              <a:t>González, J. (1996). El ethos, </a:t>
            </a:r>
            <a:r>
              <a:rPr lang="en-US" sz="2800" dirty="0" err="1"/>
              <a:t>destino</a:t>
            </a:r>
            <a:r>
              <a:rPr lang="en-US" sz="2800" dirty="0"/>
              <a:t> del hombre. México: FCE. </a:t>
            </a:r>
            <a:endParaRPr dirty="0"/>
          </a:p>
          <a:p>
            <a:pPr marL="0" lvl="0" indent="0" algn="l" rtl="0">
              <a:lnSpc>
                <a:spcPct val="90000"/>
              </a:lnSpc>
              <a:spcBef>
                <a:spcPts val="1000"/>
              </a:spcBef>
              <a:spcAft>
                <a:spcPts val="0"/>
              </a:spcAft>
              <a:buClr>
                <a:schemeClr val="dk1"/>
              </a:buClr>
              <a:buSzPct val="100000"/>
              <a:buNone/>
            </a:pPr>
            <a:r>
              <a:rPr lang="en-US" b="1" dirty="0" err="1"/>
              <a:t>Imágenes</a:t>
            </a:r>
            <a:endParaRPr dirty="0"/>
          </a:p>
          <a:p>
            <a:pPr marL="0" lvl="0" indent="0" algn="l" rtl="0">
              <a:lnSpc>
                <a:spcPct val="90000"/>
              </a:lnSpc>
              <a:spcBef>
                <a:spcPts val="1000"/>
              </a:spcBef>
              <a:spcAft>
                <a:spcPts val="0"/>
              </a:spcAft>
              <a:buClr>
                <a:schemeClr val="dk1"/>
              </a:buClr>
              <a:buSzPct val="100000"/>
              <a:buNone/>
            </a:pPr>
            <a:r>
              <a:rPr lang="en-US" dirty="0"/>
              <a:t>Raphael (</a:t>
            </a:r>
            <a:r>
              <a:rPr lang="en-US" i="1" dirty="0" err="1"/>
              <a:t>s.f.</a:t>
            </a:r>
            <a:r>
              <a:rPr lang="en-US" dirty="0"/>
              <a:t>). The School of Athens (detail) [imagen]. </a:t>
            </a:r>
            <a:r>
              <a:rPr lang="en-US" u="sng" dirty="0">
                <a:solidFill>
                  <a:schemeClr val="hlink"/>
                </a:solidFill>
                <a:hlinkClick r:id="rId3"/>
              </a:rPr>
              <a:t>https://commons.wikimedia.org/wiki/File:Sanzio_01_Heraclitus.jpg</a:t>
            </a:r>
            <a:r>
              <a:rPr lang="en-US" dirty="0"/>
              <a:t> </a:t>
            </a:r>
            <a:endParaRPr dirty="0"/>
          </a:p>
          <a:p>
            <a:pPr marL="0" lvl="0" indent="0" algn="l" rtl="0">
              <a:lnSpc>
                <a:spcPct val="90000"/>
              </a:lnSpc>
              <a:spcBef>
                <a:spcPts val="1000"/>
              </a:spcBef>
              <a:spcAft>
                <a:spcPts val="0"/>
              </a:spcAft>
              <a:buClr>
                <a:schemeClr val="dk1"/>
              </a:buClr>
              <a:buSzPct val="100000"/>
              <a:buNone/>
            </a:pPr>
            <a:r>
              <a:rPr lang="en-US" dirty="0" err="1"/>
              <a:t>Sailko</a:t>
            </a:r>
            <a:r>
              <a:rPr lang="en-US" dirty="0"/>
              <a:t> (</a:t>
            </a:r>
            <a:r>
              <a:rPr lang="en-US" dirty="0" err="1"/>
              <a:t>s.f.</a:t>
            </a:r>
            <a:r>
              <a:rPr lang="en-US" dirty="0"/>
              <a:t>). </a:t>
            </a:r>
            <a:r>
              <a:rPr lang="en-US" dirty="0" err="1"/>
              <a:t>Efeso</a:t>
            </a:r>
            <a:r>
              <a:rPr lang="en-US" dirty="0"/>
              <a:t>, </a:t>
            </a:r>
            <a:r>
              <a:rPr lang="en-US" dirty="0" err="1"/>
              <a:t>odeón</a:t>
            </a:r>
            <a:r>
              <a:rPr lang="en-US" dirty="0"/>
              <a:t> 04 [imagen]. </a:t>
            </a:r>
            <a:r>
              <a:rPr lang="en-US" u="sng" dirty="0">
                <a:solidFill>
                  <a:schemeClr val="hlink"/>
                </a:solidFill>
                <a:hlinkClick r:id="rId4"/>
              </a:rPr>
              <a:t>https://commons.wikimedia.org/wiki/File:Efeso,_odeon_04.JPG</a:t>
            </a:r>
            <a:r>
              <a:rPr lang="en-US" dirty="0"/>
              <a:t> </a:t>
            </a:r>
            <a:endParaRPr dirty="0"/>
          </a:p>
          <a:p>
            <a:pPr marL="0" lvl="0" indent="0" algn="l" rtl="0">
              <a:lnSpc>
                <a:spcPct val="90000"/>
              </a:lnSpc>
              <a:spcBef>
                <a:spcPts val="1000"/>
              </a:spcBef>
              <a:spcAft>
                <a:spcPts val="0"/>
              </a:spcAft>
              <a:buClr>
                <a:schemeClr val="dk1"/>
              </a:buClr>
              <a:buSzPct val="100000"/>
              <a:buNone/>
            </a:pPr>
            <a:r>
              <a:rPr lang="en-US" dirty="0"/>
              <a:t>FTCjuan08 (2021). Big Bang. [imagen] </a:t>
            </a:r>
            <a:r>
              <a:rPr lang="en-US" u="sng" dirty="0">
                <a:solidFill>
                  <a:schemeClr val="hlink"/>
                </a:solidFill>
                <a:hlinkClick r:id="rId5"/>
              </a:rPr>
              <a:t>https://commons.wikimedia.org/wiki/File:Big_Bang.jpg</a:t>
            </a:r>
            <a:r>
              <a:rPr lang="en-US" dirty="0"/>
              <a:t> </a:t>
            </a:r>
            <a:endParaRPr dirty="0"/>
          </a:p>
          <a:p>
            <a:pPr marL="0" lvl="0" indent="0" algn="l" rtl="0">
              <a:lnSpc>
                <a:spcPct val="90000"/>
              </a:lnSpc>
              <a:spcBef>
                <a:spcPts val="1000"/>
              </a:spcBef>
              <a:spcAft>
                <a:spcPts val="0"/>
              </a:spcAft>
              <a:buClr>
                <a:schemeClr val="dk1"/>
              </a:buClr>
              <a:buSzPct val="100000"/>
              <a:buNone/>
            </a:pPr>
            <a:r>
              <a:rPr lang="en-US" dirty="0" err="1"/>
              <a:t>Dominio</a:t>
            </a:r>
            <a:r>
              <a:rPr lang="en-US" dirty="0"/>
              <a:t> </a:t>
            </a:r>
            <a:r>
              <a:rPr lang="en-US" dirty="0" err="1"/>
              <a:t>público</a:t>
            </a:r>
            <a:r>
              <a:rPr lang="en-US" dirty="0"/>
              <a:t> (</a:t>
            </a:r>
            <a:r>
              <a:rPr lang="en-US" dirty="0" err="1"/>
              <a:t>s.f.</a:t>
            </a:r>
            <a:r>
              <a:rPr lang="en-US" dirty="0"/>
              <a:t>). Terracotta amphora (jar). [imagen] </a:t>
            </a:r>
            <a:r>
              <a:rPr lang="en-US" u="sng" dirty="0">
                <a:solidFill>
                  <a:schemeClr val="hlink"/>
                </a:solidFill>
                <a:hlinkClick r:id="rId6"/>
              </a:rPr>
              <a:t>https://commons.wikimedia.org/wiki/File:Terracotta_amphora_(jar)_MET_DT374582.jpg</a:t>
            </a:r>
            <a:r>
              <a:rPr lang="en-US" dirty="0"/>
              <a:t> </a:t>
            </a:r>
            <a:endParaRPr dirty="0"/>
          </a:p>
          <a:p>
            <a:pPr marL="0" lvl="0" indent="0" algn="l" rtl="0">
              <a:lnSpc>
                <a:spcPct val="90000"/>
              </a:lnSpc>
              <a:spcBef>
                <a:spcPts val="1000"/>
              </a:spcBef>
              <a:spcAft>
                <a:spcPts val="0"/>
              </a:spcAft>
              <a:buClr>
                <a:schemeClr val="dk1"/>
              </a:buClr>
              <a:buSzPct val="100000"/>
              <a:buNone/>
            </a:pPr>
            <a:r>
              <a:rPr lang="en-US"/>
              <a:t>Fulvio314 </a:t>
            </a:r>
            <a:r>
              <a:rPr lang="en-US" dirty="0"/>
              <a:t>(2014). Alcibiades being taught by </a:t>
            </a:r>
            <a:r>
              <a:rPr lang="en-US" dirty="0" err="1"/>
              <a:t>Sócrates</a:t>
            </a:r>
            <a:r>
              <a:rPr lang="en-US" dirty="0"/>
              <a:t>, François-André Vincent. [imagen]. </a:t>
            </a:r>
            <a:r>
              <a:rPr lang="en-US" u="sng" dirty="0">
                <a:solidFill>
                  <a:schemeClr val="hlink"/>
                </a:solidFill>
                <a:hlinkClick r:id="rId7"/>
              </a:rPr>
              <a:t>https://commons.wikimedia.org/wiki/File:Alcibades_being_taught_by_Socrates,_Fran%C3%A7ois-Andr%C3%A9_Vincent.jpg</a:t>
            </a:r>
            <a:endParaRPr dirty="0"/>
          </a:p>
          <a:p>
            <a:pPr marL="0" lvl="0" indent="0" algn="l" rtl="0">
              <a:lnSpc>
                <a:spcPct val="90000"/>
              </a:lnSpc>
              <a:spcBef>
                <a:spcPts val="1000"/>
              </a:spcBef>
              <a:spcAft>
                <a:spcPts val="0"/>
              </a:spcAft>
              <a:buClr>
                <a:schemeClr val="dk1"/>
              </a:buClr>
              <a:buSzPct val="100000"/>
              <a:buNone/>
            </a:pPr>
            <a:r>
              <a:rPr lang="en-US" dirty="0" err="1"/>
              <a:t>רנדום</a:t>
            </a:r>
            <a:r>
              <a:rPr lang="en-US" dirty="0"/>
              <a:t> (2011). The “Triumph of Achilles” fresco, in Corfu </a:t>
            </a:r>
            <a:r>
              <a:rPr lang="en-US" dirty="0" err="1"/>
              <a:t>Achilleion</a:t>
            </a:r>
            <a:r>
              <a:rPr lang="en-US" dirty="0"/>
              <a:t>. [imagen] </a:t>
            </a:r>
            <a:r>
              <a:rPr lang="en-US" u="sng" dirty="0">
                <a:solidFill>
                  <a:schemeClr val="hlink"/>
                </a:solidFill>
                <a:hlinkClick r:id="rId8"/>
              </a:rPr>
              <a:t>https://commons.wikimedia.org/wiki/File:The_%22Triumph_of_Achilles%22_fresco,_in_Corfu_Achilleion.jpg</a:t>
            </a:r>
            <a:r>
              <a:rPr lang="en-US" dirty="0"/>
              <a:t> </a:t>
            </a:r>
            <a:endParaRPr dirty="0"/>
          </a:p>
        </p:txBody>
      </p:sp>
      <p:sp>
        <p:nvSpPr>
          <p:cNvPr id="966" name="Google Shape;966;p40">
            <a:hlinkClick r:id="rId9" action="ppaction://hlinksldjump"/>
          </p:cNvPr>
          <p:cNvSpPr/>
          <p:nvPr/>
        </p:nvSpPr>
        <p:spPr>
          <a:xfrm>
            <a:off x="2705" y="450569"/>
            <a:ext cx="557200" cy="119293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0"/>
          <p:cNvSpPr txBox="1"/>
          <p:nvPr/>
        </p:nvSpPr>
        <p:spPr>
          <a:xfrm rot="-5400000">
            <a:off x="-287969" y="795620"/>
            <a:ext cx="113853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Introducción</a:t>
            </a:r>
            <a:endParaRPr/>
          </a:p>
        </p:txBody>
      </p:sp>
      <p:sp>
        <p:nvSpPr>
          <p:cNvPr id="968" name="Google Shape;968;p40">
            <a:hlinkClick r:id="rId10" action="ppaction://hlinksldjump"/>
          </p:cNvPr>
          <p:cNvSpPr/>
          <p:nvPr/>
        </p:nvSpPr>
        <p:spPr>
          <a:xfrm>
            <a:off x="604" y="1638816"/>
            <a:ext cx="557200" cy="116413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0"/>
          <p:cNvSpPr txBox="1"/>
          <p:nvPr/>
        </p:nvSpPr>
        <p:spPr>
          <a:xfrm rot="-5400000">
            <a:off x="-275669" y="1969469"/>
            <a:ext cx="110973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Cosmología</a:t>
            </a:r>
            <a:endParaRPr/>
          </a:p>
        </p:txBody>
      </p:sp>
      <p:sp>
        <p:nvSpPr>
          <p:cNvPr id="970" name="Google Shape;970;p40">
            <a:hlinkClick r:id="rId11" action="ppaction://hlinksldjump"/>
          </p:cNvPr>
          <p:cNvSpPr/>
          <p:nvPr/>
        </p:nvSpPr>
        <p:spPr>
          <a:xfrm>
            <a:off x="604" y="2802956"/>
            <a:ext cx="557200" cy="131846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0"/>
          <p:cNvSpPr txBox="1"/>
          <p:nvPr/>
        </p:nvSpPr>
        <p:spPr>
          <a:xfrm rot="-5400000">
            <a:off x="-352834" y="3210784"/>
            <a:ext cx="126406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Epistemología</a:t>
            </a:r>
            <a:endParaRPr/>
          </a:p>
        </p:txBody>
      </p:sp>
      <p:sp>
        <p:nvSpPr>
          <p:cNvPr id="972" name="Google Shape;972;p40">
            <a:hlinkClick r:id="rId12" action="ppaction://hlinksldjump"/>
          </p:cNvPr>
          <p:cNvSpPr/>
          <p:nvPr/>
        </p:nvSpPr>
        <p:spPr>
          <a:xfrm>
            <a:off x="-3048" y="4134676"/>
            <a:ext cx="557200" cy="56731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0"/>
          <p:cNvSpPr txBox="1"/>
          <p:nvPr/>
        </p:nvSpPr>
        <p:spPr>
          <a:xfrm rot="-5400000">
            <a:off x="19116" y="4166935"/>
            <a:ext cx="51291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Ética</a:t>
            </a:r>
            <a:endParaRPr/>
          </a:p>
        </p:txBody>
      </p:sp>
      <p:sp>
        <p:nvSpPr>
          <p:cNvPr id="974" name="Google Shape;974;p40">
            <a:hlinkClick r:id="rId13" action="ppaction://hlinksldjump"/>
          </p:cNvPr>
          <p:cNvSpPr/>
          <p:nvPr/>
        </p:nvSpPr>
        <p:spPr>
          <a:xfrm>
            <a:off x="-6676" y="4717774"/>
            <a:ext cx="557200" cy="976086"/>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0"/>
          <p:cNvSpPr txBox="1"/>
          <p:nvPr/>
        </p:nvSpPr>
        <p:spPr>
          <a:xfrm rot="-5400000">
            <a:off x="-188918" y="4954393"/>
            <a:ext cx="921685"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Preguntas</a:t>
            </a:r>
            <a:endParaRPr/>
          </a:p>
        </p:txBody>
      </p:sp>
      <p:sp>
        <p:nvSpPr>
          <p:cNvPr id="976" name="Google Shape;976;p40">
            <a:hlinkClick r:id="rId14" action="ppaction://hlinksldjump"/>
          </p:cNvPr>
          <p:cNvSpPr/>
          <p:nvPr/>
        </p:nvSpPr>
        <p:spPr>
          <a:xfrm>
            <a:off x="-6096" y="5713304"/>
            <a:ext cx="557200" cy="1134192"/>
          </a:xfrm>
          <a:prstGeom prst="roundRect">
            <a:avLst>
              <a:gd name="adj" fmla="val 16667"/>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0"/>
          <p:cNvSpPr txBox="1"/>
          <p:nvPr/>
        </p:nvSpPr>
        <p:spPr>
          <a:xfrm rot="-5400000">
            <a:off x="-267371" y="6028996"/>
            <a:ext cx="1079791"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Referencias</a:t>
            </a:r>
            <a:endParaRPr/>
          </a:p>
        </p:txBody>
      </p:sp>
      <p:sp>
        <p:nvSpPr>
          <p:cNvPr id="978" name="Google Shape;978;p40"/>
          <p:cNvSpPr/>
          <p:nvPr/>
        </p:nvSpPr>
        <p:spPr>
          <a:xfrm>
            <a:off x="-4083" y="8998"/>
            <a:ext cx="557200" cy="450567"/>
          </a:xfrm>
          <a:prstGeom prst="roundRect">
            <a:avLst>
              <a:gd name="adj" fmla="val 16667"/>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79" name="Google Shape;979;p40" descr="Hogar con relleno sólido">
            <a:hlinkClick r:id="" action="ppaction://hlinkshowjump?jump=firstslide"/>
          </p:cNvPr>
          <p:cNvPicPr preferRelativeResize="0"/>
          <p:nvPr/>
        </p:nvPicPr>
        <p:blipFill rotWithShape="1">
          <a:blip r:embed="rId15">
            <a:alphaModFix/>
          </a:blip>
          <a:srcRect/>
          <a:stretch/>
        </p:blipFill>
        <p:spPr>
          <a:xfrm>
            <a:off x="65177" y="5745"/>
            <a:ext cx="409003" cy="40900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p41"/>
          <p:cNvSpPr txBox="1">
            <a:spLocks noGrp="1"/>
          </p:cNvSpPr>
          <p:nvPr>
            <p:ph type="title"/>
          </p:nvPr>
        </p:nvSpPr>
        <p:spPr>
          <a:xfrm>
            <a:off x="838200" y="365126"/>
            <a:ext cx="10515600" cy="95553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Aviso legal</a:t>
            </a:r>
            <a:endParaRPr/>
          </a:p>
        </p:txBody>
      </p:sp>
      <p:sp>
        <p:nvSpPr>
          <p:cNvPr id="985" name="Google Shape;985;p41">
            <a:hlinkClick r:id="rId3" action="ppaction://hlinksldjump"/>
          </p:cNvPr>
          <p:cNvSpPr/>
          <p:nvPr/>
        </p:nvSpPr>
        <p:spPr>
          <a:xfrm>
            <a:off x="2705" y="450569"/>
            <a:ext cx="557200" cy="119293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1"/>
          <p:cNvSpPr txBox="1"/>
          <p:nvPr/>
        </p:nvSpPr>
        <p:spPr>
          <a:xfrm rot="-5400000">
            <a:off x="-287969" y="795620"/>
            <a:ext cx="113853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Introducción</a:t>
            </a:r>
            <a:endParaRPr/>
          </a:p>
        </p:txBody>
      </p:sp>
      <p:sp>
        <p:nvSpPr>
          <p:cNvPr id="987" name="Google Shape;987;p41">
            <a:hlinkClick r:id="rId4" action="ppaction://hlinksldjump"/>
          </p:cNvPr>
          <p:cNvSpPr/>
          <p:nvPr/>
        </p:nvSpPr>
        <p:spPr>
          <a:xfrm>
            <a:off x="604" y="1638816"/>
            <a:ext cx="557200" cy="116413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1"/>
          <p:cNvSpPr txBox="1"/>
          <p:nvPr/>
        </p:nvSpPr>
        <p:spPr>
          <a:xfrm rot="-5400000">
            <a:off x="-275669" y="1969469"/>
            <a:ext cx="110973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Cosmología</a:t>
            </a:r>
            <a:endParaRPr/>
          </a:p>
        </p:txBody>
      </p:sp>
      <p:sp>
        <p:nvSpPr>
          <p:cNvPr id="989" name="Google Shape;989;p41">
            <a:hlinkClick r:id="rId5" action="ppaction://hlinksldjump"/>
          </p:cNvPr>
          <p:cNvSpPr/>
          <p:nvPr/>
        </p:nvSpPr>
        <p:spPr>
          <a:xfrm>
            <a:off x="604" y="2802956"/>
            <a:ext cx="557200" cy="131846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1"/>
          <p:cNvSpPr txBox="1"/>
          <p:nvPr/>
        </p:nvSpPr>
        <p:spPr>
          <a:xfrm rot="-5400000">
            <a:off x="-352834" y="3210784"/>
            <a:ext cx="126406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Epistemología</a:t>
            </a:r>
            <a:endParaRPr/>
          </a:p>
        </p:txBody>
      </p:sp>
      <p:sp>
        <p:nvSpPr>
          <p:cNvPr id="991" name="Google Shape;991;p41">
            <a:hlinkClick r:id="rId6" action="ppaction://hlinksldjump"/>
          </p:cNvPr>
          <p:cNvSpPr/>
          <p:nvPr/>
        </p:nvSpPr>
        <p:spPr>
          <a:xfrm>
            <a:off x="-3048" y="4134676"/>
            <a:ext cx="557200" cy="56731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1"/>
          <p:cNvSpPr txBox="1"/>
          <p:nvPr/>
        </p:nvSpPr>
        <p:spPr>
          <a:xfrm rot="-5400000">
            <a:off x="19116" y="4166935"/>
            <a:ext cx="51291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Ética</a:t>
            </a:r>
            <a:endParaRPr/>
          </a:p>
        </p:txBody>
      </p:sp>
      <p:sp>
        <p:nvSpPr>
          <p:cNvPr id="993" name="Google Shape;993;p41">
            <a:hlinkClick r:id="rId7" action="ppaction://hlinksldjump"/>
          </p:cNvPr>
          <p:cNvSpPr/>
          <p:nvPr/>
        </p:nvSpPr>
        <p:spPr>
          <a:xfrm>
            <a:off x="-6676" y="4717774"/>
            <a:ext cx="557200" cy="976086"/>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1"/>
          <p:cNvSpPr txBox="1"/>
          <p:nvPr/>
        </p:nvSpPr>
        <p:spPr>
          <a:xfrm rot="-5400000">
            <a:off x="-188918" y="4954393"/>
            <a:ext cx="921685"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Preguntas</a:t>
            </a:r>
            <a:endParaRPr/>
          </a:p>
        </p:txBody>
      </p:sp>
      <p:sp>
        <p:nvSpPr>
          <p:cNvPr id="995" name="Google Shape;995;p41">
            <a:hlinkClick r:id="rId8" action="ppaction://hlinksldjump"/>
          </p:cNvPr>
          <p:cNvSpPr/>
          <p:nvPr/>
        </p:nvSpPr>
        <p:spPr>
          <a:xfrm>
            <a:off x="-6096" y="5713304"/>
            <a:ext cx="557200" cy="1134192"/>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1"/>
          <p:cNvSpPr txBox="1"/>
          <p:nvPr/>
        </p:nvSpPr>
        <p:spPr>
          <a:xfrm rot="-5400000">
            <a:off x="-267371" y="6028996"/>
            <a:ext cx="1079791"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Referencias</a:t>
            </a:r>
            <a:endParaRPr/>
          </a:p>
        </p:txBody>
      </p:sp>
      <p:sp>
        <p:nvSpPr>
          <p:cNvPr id="997" name="Google Shape;997;p41"/>
          <p:cNvSpPr/>
          <p:nvPr/>
        </p:nvSpPr>
        <p:spPr>
          <a:xfrm>
            <a:off x="-4083" y="8998"/>
            <a:ext cx="557200" cy="450567"/>
          </a:xfrm>
          <a:prstGeom prst="roundRect">
            <a:avLst>
              <a:gd name="adj" fmla="val 16667"/>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98" name="Google Shape;998;p41" descr="Hogar con relleno sólido">
            <a:hlinkClick r:id="" action="ppaction://hlinkshowjump?jump=firstslide"/>
          </p:cNvPr>
          <p:cNvPicPr preferRelativeResize="0"/>
          <p:nvPr/>
        </p:nvPicPr>
        <p:blipFill rotWithShape="1">
          <a:blip r:embed="rId9">
            <a:alphaModFix/>
          </a:blip>
          <a:srcRect/>
          <a:stretch/>
        </p:blipFill>
        <p:spPr>
          <a:xfrm>
            <a:off x="65177" y="5745"/>
            <a:ext cx="409003" cy="409003"/>
          </a:xfrm>
          <a:prstGeom prst="rect">
            <a:avLst/>
          </a:prstGeom>
          <a:noFill/>
          <a:ln>
            <a:noFill/>
          </a:ln>
        </p:spPr>
      </p:pic>
      <p:sp>
        <p:nvSpPr>
          <p:cNvPr id="999" name="Google Shape;999;p41"/>
          <p:cNvSpPr txBox="1"/>
          <p:nvPr/>
        </p:nvSpPr>
        <p:spPr>
          <a:xfrm>
            <a:off x="900370" y="1320657"/>
            <a:ext cx="10738513" cy="56015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D.R.© 2022. Universidad Nacional Autónoma de México. Excepto donde se indique lo contrario, esta obra está bajo una licencia Creative Commons Atribución-No comercial 4.0 Internacional (CC BY-NC 4.0 Internacional). </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u="sng">
                <a:solidFill>
                  <a:schemeClr val="dk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https://creativecommons.org/licenses/by-nc/4.0/legalcode.es</a:t>
            </a:r>
            <a:r>
              <a:rPr lang="en-US" sz="1600">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Forma sugerida de citar el recurso: </a:t>
            </a:r>
            <a:r>
              <a:rPr lang="en-US" sz="1800" i="0">
                <a:solidFill>
                  <a:srgbClr val="333333"/>
                </a:solidFill>
                <a:latin typeface="Calibri"/>
                <a:ea typeface="Calibri"/>
                <a:cs typeface="Calibri"/>
                <a:sym typeface="Calibri"/>
              </a:rPr>
              <a:t>Andrade, L. (2022). Elementos éticos de la existencia humana: el ethos en Heráclito. [Presentación multimedia]. Universidad Nacional Autónoma de México. Escuela Nacional Preparatoria Plantel 6 “Antonio Caso”. https://repositorio.cab.unam.mx</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Con la licencia                     usted es libre de:</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	Compartir: copiar y redistribuir el material en cualquier medio o formato.</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	Adaptar: remezclar, transformar y construir a partir del material.</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Bajo los siguientes términos:</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	Atribución: usted debe dar crédito de manera adecuada, brindar un enlace a la</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licencia, e indicar si se han realizado cambios. Puede hacerlo en cualquier forma</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razonable, pero no de forma tal que sugiera que usted o su uso tienen el apoyo de la</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licenciante.</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	No comercial usted no puede hacer uso del material con propósitos comerciales.</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En los casos que sea usada la presente obra, deben respetarse los términos especificados</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en esta licencia.</a:t>
            </a:r>
            <a:endParaRPr/>
          </a:p>
        </p:txBody>
      </p:sp>
      <p:pic>
        <p:nvPicPr>
          <p:cNvPr id="1000" name="Google Shape;1000;p41"/>
          <p:cNvPicPr preferRelativeResize="0"/>
          <p:nvPr/>
        </p:nvPicPr>
        <p:blipFill rotWithShape="1">
          <a:blip r:embed="rId11">
            <a:alphaModFix/>
          </a:blip>
          <a:srcRect/>
          <a:stretch/>
        </p:blipFill>
        <p:spPr>
          <a:xfrm>
            <a:off x="906123" y="1437630"/>
            <a:ext cx="768163" cy="402371"/>
          </a:xfrm>
          <a:prstGeom prst="rect">
            <a:avLst/>
          </a:prstGeom>
          <a:noFill/>
          <a:ln>
            <a:noFill/>
          </a:ln>
        </p:spPr>
      </p:pic>
      <p:pic>
        <p:nvPicPr>
          <p:cNvPr id="1001" name="Google Shape;1001;p41"/>
          <p:cNvPicPr preferRelativeResize="0"/>
          <p:nvPr/>
        </p:nvPicPr>
        <p:blipFill rotWithShape="1">
          <a:blip r:embed="rId11">
            <a:alphaModFix/>
          </a:blip>
          <a:srcRect/>
          <a:stretch/>
        </p:blipFill>
        <p:spPr>
          <a:xfrm>
            <a:off x="2250829" y="4015964"/>
            <a:ext cx="768163" cy="40237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p:nvPr/>
        </p:nvSpPr>
        <p:spPr>
          <a:xfrm>
            <a:off x="3049" y="0"/>
            <a:ext cx="12188952" cy="6858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7" name="Google Shape;177;p5"/>
          <p:cNvPicPr preferRelativeResize="0"/>
          <p:nvPr/>
        </p:nvPicPr>
        <p:blipFill rotWithShape="1">
          <a:blip r:embed="rId3">
            <a:alphaModFix/>
          </a:blip>
          <a:srcRect l="19520" r="1167"/>
          <a:stretch/>
        </p:blipFill>
        <p:spPr>
          <a:xfrm>
            <a:off x="2522356" y="10"/>
            <a:ext cx="9669642" cy="6857990"/>
          </a:xfrm>
          <a:prstGeom prst="rect">
            <a:avLst/>
          </a:prstGeom>
          <a:noFill/>
          <a:ln>
            <a:noFill/>
          </a:ln>
        </p:spPr>
      </p:pic>
      <p:sp>
        <p:nvSpPr>
          <p:cNvPr id="178" name="Google Shape;178;p5"/>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p5"/>
          <p:cNvSpPr txBox="1">
            <a:spLocks noGrp="1"/>
          </p:cNvSpPr>
          <p:nvPr>
            <p:ph type="title"/>
          </p:nvPr>
        </p:nvSpPr>
        <p:spPr>
          <a:xfrm>
            <a:off x="838200" y="365125"/>
            <a:ext cx="3822189" cy="84034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150000"/>
              <a:buFont typeface="Calibri"/>
              <a:buNone/>
            </a:pPr>
            <a:r>
              <a:rPr lang="en-US" sz="4000"/>
              <a:t>Cosmología: devenir </a:t>
            </a:r>
            <a:endParaRPr/>
          </a:p>
        </p:txBody>
      </p:sp>
      <p:sp>
        <p:nvSpPr>
          <p:cNvPr id="180" name="Google Shape;180;p5"/>
          <p:cNvSpPr txBox="1">
            <a:spLocks noGrp="1"/>
          </p:cNvSpPr>
          <p:nvPr>
            <p:ph type="body" idx="1"/>
          </p:nvPr>
        </p:nvSpPr>
        <p:spPr>
          <a:xfrm>
            <a:off x="838200" y="1427748"/>
            <a:ext cx="3942347" cy="4749216"/>
          </a:xfrm>
          <a:prstGeom prst="rect">
            <a:avLst/>
          </a:prstGeom>
          <a:noFill/>
          <a:ln>
            <a:noFill/>
          </a:ln>
        </p:spPr>
        <p:txBody>
          <a:bodyPr spcFirstLastPara="1" wrap="square" lIns="91425" tIns="45700" rIns="91425" bIns="45700" anchor="t" anchorCtr="0">
            <a:normAutofit/>
          </a:bodyPr>
          <a:lstStyle/>
          <a:p>
            <a:pPr marL="91440" lvl="0" indent="-91440" algn="l" rtl="0">
              <a:lnSpc>
                <a:spcPct val="90000"/>
              </a:lnSpc>
              <a:spcBef>
                <a:spcPts val="0"/>
              </a:spcBef>
              <a:spcAft>
                <a:spcPts val="0"/>
              </a:spcAft>
              <a:buClr>
                <a:srgbClr val="262626"/>
              </a:buClr>
              <a:buSzPts val="1860"/>
              <a:buChar char="•"/>
            </a:pPr>
            <a:r>
              <a:rPr lang="en-US" sz="1600" b="1"/>
              <a:t>20. Este mundo, el mismo para todos, no lo hizo ninguno de los dioses ni de los hombres, sino que ha sido eternamente y es y será un fuego eternamente viviente, que se enciende según medidas y se apaga según medidas.</a:t>
            </a:r>
            <a:endParaRPr sz="1600"/>
          </a:p>
          <a:p>
            <a:pPr marL="91440" lvl="0" indent="-91440" algn="l" rtl="0">
              <a:lnSpc>
                <a:spcPct val="90000"/>
              </a:lnSpc>
              <a:spcBef>
                <a:spcPts val="1300"/>
              </a:spcBef>
              <a:spcAft>
                <a:spcPts val="0"/>
              </a:spcAft>
              <a:buClr>
                <a:srgbClr val="262626"/>
              </a:buClr>
              <a:buSzPts val="1860"/>
              <a:buChar char="•"/>
            </a:pPr>
            <a:r>
              <a:rPr lang="en-US" sz="1600"/>
              <a:t>22. Cambio del fuego todo y de todo el fuego, como del oro las mercancías y de las mercancías el oro.</a:t>
            </a:r>
            <a:endParaRPr/>
          </a:p>
          <a:p>
            <a:pPr marL="91440" lvl="0" indent="-91440" algn="l" rtl="0">
              <a:lnSpc>
                <a:spcPct val="90000"/>
              </a:lnSpc>
              <a:spcBef>
                <a:spcPts val="1300"/>
              </a:spcBef>
              <a:spcAft>
                <a:spcPts val="0"/>
              </a:spcAft>
              <a:buClr>
                <a:srgbClr val="262626"/>
              </a:buClr>
              <a:buSzPts val="1860"/>
              <a:buChar char="•"/>
            </a:pPr>
            <a:r>
              <a:rPr lang="en-US" sz="1600"/>
              <a:t>83. Cambiando, reposa.</a:t>
            </a:r>
            <a:endParaRPr/>
          </a:p>
          <a:p>
            <a:pPr marL="91440" lvl="0" indent="-91440" algn="l" rtl="0">
              <a:lnSpc>
                <a:spcPct val="90000"/>
              </a:lnSpc>
              <a:spcBef>
                <a:spcPts val="1300"/>
              </a:spcBef>
              <a:spcAft>
                <a:spcPts val="0"/>
              </a:spcAft>
              <a:buClr>
                <a:srgbClr val="262626"/>
              </a:buClr>
              <a:buSzPts val="1860"/>
              <a:buChar char="•"/>
            </a:pPr>
            <a:r>
              <a:rPr lang="en-US" sz="1600"/>
              <a:t>41-42. No puedes embarcar dos veces en el mismo río, pues nuevas aguas corren tras las aguas.</a:t>
            </a:r>
            <a:endParaRPr/>
          </a:p>
          <a:p>
            <a:pPr marL="91440" lvl="0" indent="-91440" algn="l" rtl="0">
              <a:lnSpc>
                <a:spcPct val="90000"/>
              </a:lnSpc>
              <a:spcBef>
                <a:spcPts val="1300"/>
              </a:spcBef>
              <a:spcAft>
                <a:spcPts val="0"/>
              </a:spcAft>
              <a:buClr>
                <a:srgbClr val="262626"/>
              </a:buClr>
              <a:buSzPts val="1860"/>
              <a:buChar char="•"/>
            </a:pPr>
            <a:r>
              <a:rPr lang="en-US" sz="1600"/>
              <a:t>81. Nos embarcamos y no nos embarcamos en los mismos ríos, somos y no somos.</a:t>
            </a:r>
            <a:endParaRPr/>
          </a:p>
        </p:txBody>
      </p:sp>
      <p:sp>
        <p:nvSpPr>
          <p:cNvPr id="181" name="Google Shape;181;p5">
            <a:hlinkClick r:id="rId4" action="ppaction://hlinksldjump"/>
          </p:cNvPr>
          <p:cNvSpPr/>
          <p:nvPr/>
        </p:nvSpPr>
        <p:spPr>
          <a:xfrm>
            <a:off x="1945460" y="5829561"/>
            <a:ext cx="2027582" cy="1019307"/>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Clic para continuar…</a:t>
            </a:r>
            <a:endParaRPr/>
          </a:p>
        </p:txBody>
      </p:sp>
      <p:sp>
        <p:nvSpPr>
          <p:cNvPr id="182" name="Google Shape;182;p5"/>
          <p:cNvSpPr txBox="1"/>
          <p:nvPr/>
        </p:nvSpPr>
        <p:spPr>
          <a:xfrm>
            <a:off x="10246540" y="6478164"/>
            <a:ext cx="1952136"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Figura 3. Big Bang</a:t>
            </a:r>
            <a:endParaRPr sz="1800">
              <a:solidFill>
                <a:schemeClr val="dk1"/>
              </a:solidFill>
              <a:latin typeface="Calibri"/>
              <a:ea typeface="Calibri"/>
              <a:cs typeface="Calibri"/>
              <a:sym typeface="Calibri"/>
            </a:endParaRPr>
          </a:p>
        </p:txBody>
      </p:sp>
      <p:pic>
        <p:nvPicPr>
          <p:cNvPr id="183" name="Google Shape;183;p5"/>
          <p:cNvPicPr preferRelativeResize="0"/>
          <p:nvPr/>
        </p:nvPicPr>
        <p:blipFill rotWithShape="1">
          <a:blip r:embed="rId5">
            <a:alphaModFix/>
          </a:blip>
          <a:srcRect/>
          <a:stretch/>
        </p:blipFill>
        <p:spPr>
          <a:xfrm>
            <a:off x="705503" y="6105630"/>
            <a:ext cx="422497" cy="422497"/>
          </a:xfrm>
          <a:prstGeom prst="rect">
            <a:avLst/>
          </a:prstGeom>
          <a:noFill/>
          <a:ln>
            <a:noFill/>
          </a:ln>
        </p:spPr>
      </p:pic>
      <p:sp>
        <p:nvSpPr>
          <p:cNvPr id="184" name="Google Shape;184;p5">
            <a:hlinkClick r:id="rId6" action="ppaction://hlinksldjump"/>
          </p:cNvPr>
          <p:cNvSpPr/>
          <p:nvPr/>
        </p:nvSpPr>
        <p:spPr>
          <a:xfrm>
            <a:off x="2705" y="450569"/>
            <a:ext cx="557200" cy="119293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txBox="1"/>
          <p:nvPr/>
        </p:nvSpPr>
        <p:spPr>
          <a:xfrm rot="-5400000">
            <a:off x="-287969" y="795620"/>
            <a:ext cx="113853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Introducción</a:t>
            </a:r>
            <a:endParaRPr/>
          </a:p>
        </p:txBody>
      </p:sp>
      <p:sp>
        <p:nvSpPr>
          <p:cNvPr id="186" name="Google Shape;186;p5">
            <a:hlinkClick r:id="rId4" action="ppaction://hlinksldjump"/>
          </p:cNvPr>
          <p:cNvSpPr/>
          <p:nvPr/>
        </p:nvSpPr>
        <p:spPr>
          <a:xfrm>
            <a:off x="604" y="1638816"/>
            <a:ext cx="557200" cy="1164138"/>
          </a:xfrm>
          <a:prstGeom prst="roundRect">
            <a:avLst>
              <a:gd name="adj" fmla="val 16667"/>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txBox="1"/>
          <p:nvPr/>
        </p:nvSpPr>
        <p:spPr>
          <a:xfrm rot="-5400000">
            <a:off x="-275669" y="1969469"/>
            <a:ext cx="110973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Cosmología</a:t>
            </a:r>
            <a:endParaRPr/>
          </a:p>
        </p:txBody>
      </p:sp>
      <p:sp>
        <p:nvSpPr>
          <p:cNvPr id="188" name="Google Shape;188;p5">
            <a:hlinkClick r:id="rId7" action="ppaction://hlinksldjump"/>
          </p:cNvPr>
          <p:cNvSpPr/>
          <p:nvPr/>
        </p:nvSpPr>
        <p:spPr>
          <a:xfrm>
            <a:off x="604" y="2802956"/>
            <a:ext cx="557200" cy="131846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txBox="1"/>
          <p:nvPr/>
        </p:nvSpPr>
        <p:spPr>
          <a:xfrm rot="-5400000">
            <a:off x="-352834" y="3210784"/>
            <a:ext cx="126406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Epistemología</a:t>
            </a:r>
            <a:endParaRPr/>
          </a:p>
        </p:txBody>
      </p:sp>
      <p:sp>
        <p:nvSpPr>
          <p:cNvPr id="190" name="Google Shape;190;p5">
            <a:hlinkClick r:id="rId8" action="ppaction://hlinksldjump"/>
          </p:cNvPr>
          <p:cNvSpPr/>
          <p:nvPr/>
        </p:nvSpPr>
        <p:spPr>
          <a:xfrm>
            <a:off x="-3048" y="4134676"/>
            <a:ext cx="557200" cy="56731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txBox="1"/>
          <p:nvPr/>
        </p:nvSpPr>
        <p:spPr>
          <a:xfrm rot="-5400000">
            <a:off x="19116" y="4166935"/>
            <a:ext cx="51291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Ética</a:t>
            </a:r>
            <a:endParaRPr/>
          </a:p>
        </p:txBody>
      </p:sp>
      <p:sp>
        <p:nvSpPr>
          <p:cNvPr id="192" name="Google Shape;192;p5">
            <a:hlinkClick r:id="rId9" action="ppaction://hlinksldjump"/>
          </p:cNvPr>
          <p:cNvSpPr/>
          <p:nvPr/>
        </p:nvSpPr>
        <p:spPr>
          <a:xfrm>
            <a:off x="-6676" y="4717774"/>
            <a:ext cx="557200" cy="976086"/>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txBox="1"/>
          <p:nvPr/>
        </p:nvSpPr>
        <p:spPr>
          <a:xfrm rot="-5400000">
            <a:off x="-188918" y="4954393"/>
            <a:ext cx="921685"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Preguntas</a:t>
            </a:r>
            <a:endParaRPr/>
          </a:p>
        </p:txBody>
      </p:sp>
      <p:sp>
        <p:nvSpPr>
          <p:cNvPr id="194" name="Google Shape;194;p5"/>
          <p:cNvSpPr/>
          <p:nvPr/>
        </p:nvSpPr>
        <p:spPr>
          <a:xfrm>
            <a:off x="-4083" y="8998"/>
            <a:ext cx="557200" cy="450567"/>
          </a:xfrm>
          <a:prstGeom prst="roundRect">
            <a:avLst>
              <a:gd name="adj" fmla="val 16667"/>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5" name="Google Shape;195;p5" descr="Hogar con relleno sólido">
            <a:hlinkClick r:id="" action="ppaction://hlinkshowjump?jump=firstslide"/>
          </p:cNvPr>
          <p:cNvPicPr preferRelativeResize="0"/>
          <p:nvPr/>
        </p:nvPicPr>
        <p:blipFill rotWithShape="1">
          <a:blip r:embed="rId10">
            <a:alphaModFix/>
          </a:blip>
          <a:srcRect/>
          <a:stretch/>
        </p:blipFill>
        <p:spPr>
          <a:xfrm>
            <a:off x="65177" y="5745"/>
            <a:ext cx="409003" cy="409003"/>
          </a:xfrm>
          <a:prstGeom prst="rect">
            <a:avLst/>
          </a:prstGeom>
          <a:noFill/>
          <a:ln>
            <a:noFill/>
          </a:ln>
        </p:spPr>
      </p:pic>
      <p:pic>
        <p:nvPicPr>
          <p:cNvPr id="196" name="Google Shape;196;p5">
            <a:hlinkClick r:id="rId11" action="ppaction://hlinksldjump"/>
          </p:cNvPr>
          <p:cNvPicPr preferRelativeResize="0"/>
          <p:nvPr/>
        </p:nvPicPr>
        <p:blipFill rotWithShape="1">
          <a:blip r:embed="rId12">
            <a:alphaModFix/>
          </a:blip>
          <a:srcRect/>
          <a:stretch/>
        </p:blipFill>
        <p:spPr>
          <a:xfrm>
            <a:off x="1324328" y="6075154"/>
            <a:ext cx="554784" cy="554784"/>
          </a:xfrm>
          <a:prstGeom prst="rect">
            <a:avLst/>
          </a:prstGeom>
          <a:noFill/>
          <a:ln>
            <a:noFill/>
          </a:ln>
        </p:spPr>
      </p:pic>
      <p:sp>
        <p:nvSpPr>
          <p:cNvPr id="197" name="Google Shape;197;p5">
            <a:hlinkClick r:id="rId13" action="ppaction://hlinksldjump"/>
          </p:cNvPr>
          <p:cNvSpPr/>
          <p:nvPr/>
        </p:nvSpPr>
        <p:spPr>
          <a:xfrm>
            <a:off x="-6096" y="5713304"/>
            <a:ext cx="557200" cy="1134192"/>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txBox="1"/>
          <p:nvPr/>
        </p:nvSpPr>
        <p:spPr>
          <a:xfrm rot="-5400000">
            <a:off x="-267371" y="6028996"/>
            <a:ext cx="1079791"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Referencias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1"/>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6"/>
          <p:cNvSpPr/>
          <p:nvPr/>
        </p:nvSpPr>
        <p:spPr>
          <a:xfrm>
            <a:off x="3049" y="0"/>
            <a:ext cx="12188952" cy="6858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 name="Google Shape;204;p6"/>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6"/>
          <p:cNvSpPr txBox="1">
            <a:spLocks noGrp="1"/>
          </p:cNvSpPr>
          <p:nvPr>
            <p:ph type="title"/>
          </p:nvPr>
        </p:nvSpPr>
        <p:spPr>
          <a:xfrm>
            <a:off x="838200" y="365125"/>
            <a:ext cx="5181600" cy="8403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Calibri"/>
              <a:buNone/>
            </a:pPr>
            <a:r>
              <a:rPr lang="en-US" sz="4000"/>
              <a:t>Cosmología: devenir </a:t>
            </a:r>
            <a:endParaRPr/>
          </a:p>
        </p:txBody>
      </p:sp>
      <p:sp>
        <p:nvSpPr>
          <p:cNvPr id="206" name="Google Shape;206;p6">
            <a:hlinkClick r:id="rId3" action="ppaction://hlinksldjump"/>
          </p:cNvPr>
          <p:cNvSpPr/>
          <p:nvPr/>
        </p:nvSpPr>
        <p:spPr>
          <a:xfrm>
            <a:off x="2793600" y="5829561"/>
            <a:ext cx="2027582" cy="1019307"/>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Clic para continuar…</a:t>
            </a:r>
            <a:endParaRPr/>
          </a:p>
        </p:txBody>
      </p:sp>
      <p:pic>
        <p:nvPicPr>
          <p:cNvPr id="207" name="Google Shape;207;p6"/>
          <p:cNvPicPr preferRelativeResize="0"/>
          <p:nvPr/>
        </p:nvPicPr>
        <p:blipFill rotWithShape="1">
          <a:blip r:embed="rId4">
            <a:alphaModFix/>
          </a:blip>
          <a:srcRect/>
          <a:stretch/>
        </p:blipFill>
        <p:spPr>
          <a:xfrm>
            <a:off x="1027723" y="6021899"/>
            <a:ext cx="609600" cy="609600"/>
          </a:xfrm>
          <a:prstGeom prst="rect">
            <a:avLst/>
          </a:prstGeom>
          <a:noFill/>
          <a:ln>
            <a:noFill/>
          </a:ln>
        </p:spPr>
      </p:pic>
      <p:sp>
        <p:nvSpPr>
          <p:cNvPr id="208" name="Google Shape;208;p6">
            <a:hlinkClick r:id="rId5" action="ppaction://hlinksldjump"/>
          </p:cNvPr>
          <p:cNvSpPr/>
          <p:nvPr/>
        </p:nvSpPr>
        <p:spPr>
          <a:xfrm>
            <a:off x="2705" y="450569"/>
            <a:ext cx="557200" cy="119293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txBox="1"/>
          <p:nvPr/>
        </p:nvSpPr>
        <p:spPr>
          <a:xfrm rot="-5400000">
            <a:off x="-287969" y="795620"/>
            <a:ext cx="113853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Introducción</a:t>
            </a:r>
            <a:endParaRPr/>
          </a:p>
        </p:txBody>
      </p:sp>
      <p:sp>
        <p:nvSpPr>
          <p:cNvPr id="210" name="Google Shape;210;p6">
            <a:hlinkClick r:id="rId6" action="ppaction://hlinksldjump"/>
          </p:cNvPr>
          <p:cNvSpPr/>
          <p:nvPr/>
        </p:nvSpPr>
        <p:spPr>
          <a:xfrm>
            <a:off x="604" y="1638816"/>
            <a:ext cx="557200" cy="1164138"/>
          </a:xfrm>
          <a:prstGeom prst="roundRect">
            <a:avLst>
              <a:gd name="adj" fmla="val 16667"/>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txBox="1"/>
          <p:nvPr/>
        </p:nvSpPr>
        <p:spPr>
          <a:xfrm rot="-5400000">
            <a:off x="-275669" y="1969469"/>
            <a:ext cx="110973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Cosmología</a:t>
            </a:r>
            <a:endParaRPr/>
          </a:p>
        </p:txBody>
      </p:sp>
      <p:sp>
        <p:nvSpPr>
          <p:cNvPr id="212" name="Google Shape;212;p6">
            <a:hlinkClick r:id="rId7" action="ppaction://hlinksldjump"/>
          </p:cNvPr>
          <p:cNvSpPr/>
          <p:nvPr/>
        </p:nvSpPr>
        <p:spPr>
          <a:xfrm>
            <a:off x="604" y="2802956"/>
            <a:ext cx="557200" cy="131846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txBox="1"/>
          <p:nvPr/>
        </p:nvSpPr>
        <p:spPr>
          <a:xfrm rot="-5400000">
            <a:off x="-352834" y="3210784"/>
            <a:ext cx="126406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Epistemología</a:t>
            </a:r>
            <a:endParaRPr/>
          </a:p>
        </p:txBody>
      </p:sp>
      <p:sp>
        <p:nvSpPr>
          <p:cNvPr id="214" name="Google Shape;214;p6">
            <a:hlinkClick r:id="rId8" action="ppaction://hlinksldjump"/>
          </p:cNvPr>
          <p:cNvSpPr/>
          <p:nvPr/>
        </p:nvSpPr>
        <p:spPr>
          <a:xfrm>
            <a:off x="-3048" y="4134676"/>
            <a:ext cx="557200" cy="56731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txBox="1"/>
          <p:nvPr/>
        </p:nvSpPr>
        <p:spPr>
          <a:xfrm rot="-5400000">
            <a:off x="19116" y="4166935"/>
            <a:ext cx="51291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Ética</a:t>
            </a:r>
            <a:endParaRPr/>
          </a:p>
        </p:txBody>
      </p:sp>
      <p:sp>
        <p:nvSpPr>
          <p:cNvPr id="216" name="Google Shape;216;p6">
            <a:hlinkClick r:id="rId9" action="ppaction://hlinksldjump"/>
          </p:cNvPr>
          <p:cNvSpPr/>
          <p:nvPr/>
        </p:nvSpPr>
        <p:spPr>
          <a:xfrm>
            <a:off x="-6676" y="4717774"/>
            <a:ext cx="557200" cy="976086"/>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txBox="1"/>
          <p:nvPr/>
        </p:nvSpPr>
        <p:spPr>
          <a:xfrm rot="-5400000">
            <a:off x="-188918" y="4954393"/>
            <a:ext cx="921685"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Preguntas</a:t>
            </a:r>
            <a:endParaRPr/>
          </a:p>
        </p:txBody>
      </p:sp>
      <p:sp>
        <p:nvSpPr>
          <p:cNvPr id="218" name="Google Shape;218;p6"/>
          <p:cNvSpPr/>
          <p:nvPr/>
        </p:nvSpPr>
        <p:spPr>
          <a:xfrm>
            <a:off x="-4083" y="8998"/>
            <a:ext cx="557200" cy="450567"/>
          </a:xfrm>
          <a:prstGeom prst="roundRect">
            <a:avLst>
              <a:gd name="adj" fmla="val 16667"/>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9" name="Google Shape;219;p6" descr="Hogar con relleno sólido">
            <a:hlinkClick r:id="" action="ppaction://hlinkshowjump?jump=firstslide"/>
          </p:cNvPr>
          <p:cNvPicPr preferRelativeResize="0"/>
          <p:nvPr/>
        </p:nvPicPr>
        <p:blipFill rotWithShape="1">
          <a:blip r:embed="rId10">
            <a:alphaModFix/>
          </a:blip>
          <a:srcRect/>
          <a:stretch/>
        </p:blipFill>
        <p:spPr>
          <a:xfrm>
            <a:off x="65177" y="5745"/>
            <a:ext cx="409003" cy="409003"/>
          </a:xfrm>
          <a:prstGeom prst="rect">
            <a:avLst/>
          </a:prstGeom>
          <a:noFill/>
          <a:ln>
            <a:noFill/>
          </a:ln>
        </p:spPr>
      </p:pic>
      <p:sp>
        <p:nvSpPr>
          <p:cNvPr id="220" name="Google Shape;220;p6"/>
          <p:cNvSpPr txBox="1">
            <a:spLocks noGrp="1"/>
          </p:cNvSpPr>
          <p:nvPr>
            <p:ph type="body" idx="1"/>
          </p:nvPr>
        </p:nvSpPr>
        <p:spPr>
          <a:xfrm>
            <a:off x="838199" y="1205473"/>
            <a:ext cx="10956236" cy="4397588"/>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160000"/>
              </a:lnSpc>
              <a:spcBef>
                <a:spcPts val="0"/>
              </a:spcBef>
              <a:spcAft>
                <a:spcPts val="0"/>
              </a:spcAft>
              <a:buClr>
                <a:schemeClr val="dk1"/>
              </a:buClr>
              <a:buSzPct val="100000"/>
              <a:buChar char="•"/>
            </a:pPr>
            <a:r>
              <a:rPr lang="en-US" sz="1800">
                <a:latin typeface="Arial"/>
                <a:ea typeface="Arial"/>
                <a:cs typeface="Arial"/>
                <a:sym typeface="Arial"/>
              </a:rPr>
              <a:t>Como se pone de manifiesto en el título de su libro perdido, “Acerca de la naturaleza”, el principal interés de Heráclito es conocer la naturaleza. En el siglo sexto antes de cristo el conocimiento de la naturaleza era muy intuitivo, y de forma muy intuitiva Heráclito concibe la naturaleza, el mundo, como algo que ha existido desde siempre y que ha sufrido transformaciones durante toda su existencia, y que así seguirá siendo. Este mundo no ha sido creado por nadie. No tuvo un inicio y no lo creó algún dios, sino que ha sido, es y será, dice Heráclito, un fuego eternamente viviente, que se enciende según medidas y se apaga según medidas. Quizá podríamos asociar dicha representación del cosmos con las teorías contemporáneas del big bang, del universo que se expande y luego se contrae, y luego se vuelve expandir. </a:t>
            </a:r>
            <a:endParaRPr/>
          </a:p>
          <a:p>
            <a:pPr marL="228600" lvl="0" indent="-228600" algn="l" rtl="0">
              <a:lnSpc>
                <a:spcPct val="160000"/>
              </a:lnSpc>
              <a:spcBef>
                <a:spcPts val="1000"/>
              </a:spcBef>
              <a:spcAft>
                <a:spcPts val="0"/>
              </a:spcAft>
              <a:buClr>
                <a:schemeClr val="dk1"/>
              </a:buClr>
              <a:buSzPct val="100000"/>
              <a:buChar char="•"/>
            </a:pPr>
            <a:r>
              <a:rPr lang="en-US" sz="1800">
                <a:latin typeface="Arial"/>
                <a:ea typeface="Arial"/>
                <a:cs typeface="Arial"/>
                <a:sym typeface="Arial"/>
              </a:rPr>
              <a:t>El fuego es un símbolo. No hay que pensar que Heráclito le atribuía al fuego el principio de todas las cosas, como si se estuviera refiriendo al fuego que sale de la estufa, sino que el fuego es un símbolo de aquello que está en continuo cambio, y lo único que permanece en ese cambio, es el propio cambio, la propia transformación. O sea, todo cambia y por lo tanto lo único que permanece es el cambio. El fuego se transforma en todo y todo se transforma en fuego, así es como concibe Heráclito la naturaleza, como algo que está en perpetuo cambio, en perpetuo devenir, y este devenir, estas transformaciones, sin embargo, ocurren de manera racional. Esta parte hay que subrayarla. Cuando dice “se enciende según medidas y se apaga según medidas”, hay que tomar en cuenta que las transformaciones del fuego, de la sustancia que da lugar al universo, esa transformación ocurre según medida, según una razón, no son cambios arbitrarios. </a:t>
            </a:r>
            <a:endParaRPr sz="1800">
              <a:latin typeface="Calibri"/>
              <a:ea typeface="Calibri"/>
              <a:cs typeface="Calibri"/>
              <a:sym typeface="Calibri"/>
            </a:endParaRPr>
          </a:p>
          <a:p>
            <a:pPr marL="228600" lvl="0" indent="-104140" algn="l" rtl="0">
              <a:lnSpc>
                <a:spcPct val="160000"/>
              </a:lnSpc>
              <a:spcBef>
                <a:spcPts val="1000"/>
              </a:spcBef>
              <a:spcAft>
                <a:spcPts val="0"/>
              </a:spcAft>
              <a:buClr>
                <a:schemeClr val="dk1"/>
              </a:buClr>
              <a:buSzPct val="100000"/>
              <a:buNone/>
            </a:pPr>
            <a:endParaRPr/>
          </a:p>
        </p:txBody>
      </p:sp>
      <p:sp>
        <p:nvSpPr>
          <p:cNvPr id="221" name="Google Shape;221;p6">
            <a:hlinkClick r:id="rId11" action="ppaction://hlinksldjump"/>
          </p:cNvPr>
          <p:cNvSpPr/>
          <p:nvPr/>
        </p:nvSpPr>
        <p:spPr>
          <a:xfrm>
            <a:off x="-6096" y="5713304"/>
            <a:ext cx="557200" cy="1134192"/>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txBox="1"/>
          <p:nvPr/>
        </p:nvSpPr>
        <p:spPr>
          <a:xfrm rot="-5400000">
            <a:off x="-267371" y="6028996"/>
            <a:ext cx="1079791"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Referencias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1"/>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7"/>
          <p:cNvSpPr/>
          <p:nvPr/>
        </p:nvSpPr>
        <p:spPr>
          <a:xfrm>
            <a:off x="3049" y="0"/>
            <a:ext cx="12188952" cy="6858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8" name="Google Shape;228;p7"/>
          <p:cNvPicPr preferRelativeResize="0">
            <a:picLocks noGrp="1"/>
          </p:cNvPicPr>
          <p:nvPr>
            <p:ph type="body" idx="2"/>
          </p:nvPr>
        </p:nvPicPr>
        <p:blipFill rotWithShape="1">
          <a:blip r:embed="rId3">
            <a:alphaModFix/>
          </a:blip>
          <a:srcRect b="25539"/>
          <a:stretch/>
        </p:blipFill>
        <p:spPr>
          <a:xfrm>
            <a:off x="2522356" y="10"/>
            <a:ext cx="9669642" cy="6857990"/>
          </a:xfrm>
          <a:prstGeom prst="rect">
            <a:avLst/>
          </a:prstGeom>
          <a:noFill/>
          <a:ln>
            <a:noFill/>
          </a:ln>
        </p:spPr>
      </p:pic>
      <p:sp>
        <p:nvSpPr>
          <p:cNvPr id="229" name="Google Shape;229;p7"/>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p7"/>
          <p:cNvSpPr txBox="1">
            <a:spLocks noGrp="1"/>
          </p:cNvSpPr>
          <p:nvPr>
            <p:ph type="title"/>
          </p:nvPr>
        </p:nvSpPr>
        <p:spPr>
          <a:xfrm>
            <a:off x="838200" y="365125"/>
            <a:ext cx="3822189" cy="167882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150000"/>
              <a:buFont typeface="Calibri"/>
              <a:buNone/>
            </a:pPr>
            <a:r>
              <a:rPr lang="en-US" sz="4000"/>
              <a:t>Cosmología: Armonía de opuestos </a:t>
            </a:r>
            <a:endParaRPr/>
          </a:p>
        </p:txBody>
      </p:sp>
      <p:sp>
        <p:nvSpPr>
          <p:cNvPr id="231" name="Google Shape;231;p7"/>
          <p:cNvSpPr txBox="1">
            <a:spLocks noGrp="1"/>
          </p:cNvSpPr>
          <p:nvPr>
            <p:ph type="body" idx="1"/>
          </p:nvPr>
        </p:nvSpPr>
        <p:spPr>
          <a:xfrm>
            <a:off x="838200" y="2054088"/>
            <a:ext cx="3822189" cy="4438787"/>
          </a:xfrm>
          <a:prstGeom prst="rect">
            <a:avLst/>
          </a:prstGeom>
          <a:noFill/>
          <a:ln>
            <a:noFill/>
          </a:ln>
        </p:spPr>
        <p:txBody>
          <a:bodyPr spcFirstLastPara="1" wrap="square" lIns="91425" tIns="45700" rIns="91425" bIns="45700" anchor="t" anchorCtr="0">
            <a:normAutofit/>
          </a:bodyPr>
          <a:lstStyle/>
          <a:p>
            <a:pPr marL="91440" lvl="0" indent="-91440" algn="l" rtl="0">
              <a:lnSpc>
                <a:spcPct val="90000"/>
              </a:lnSpc>
              <a:spcBef>
                <a:spcPts val="1300"/>
              </a:spcBef>
              <a:spcAft>
                <a:spcPts val="0"/>
              </a:spcAft>
              <a:buClr>
                <a:schemeClr val="dk1"/>
              </a:buClr>
              <a:buSzPts val="2040"/>
              <a:buChar char="•"/>
            </a:pPr>
            <a:r>
              <a:rPr lang="en-US" sz="1600"/>
              <a:t>27. (51) No comprenden cómo </a:t>
            </a:r>
            <a:r>
              <a:rPr lang="en-US" sz="1600" b="1"/>
              <a:t>lo divergente converge consigo mismo</a:t>
            </a:r>
            <a:r>
              <a:rPr lang="en-US" sz="1600"/>
              <a:t>; ensamblaje de tensiones opuestas, como el del arco y el de la lira</a:t>
            </a:r>
            <a:endParaRPr/>
          </a:p>
          <a:p>
            <a:pPr marL="91440" lvl="0" indent="-91440" algn="l" rtl="0">
              <a:lnSpc>
                <a:spcPct val="90000"/>
              </a:lnSpc>
              <a:spcBef>
                <a:spcPts val="1300"/>
              </a:spcBef>
              <a:spcAft>
                <a:spcPts val="0"/>
              </a:spcAft>
              <a:buClr>
                <a:schemeClr val="dk1"/>
              </a:buClr>
              <a:buSzPts val="2240"/>
              <a:buChar char="•"/>
            </a:pPr>
            <a:r>
              <a:rPr lang="en-US" sz="1600"/>
              <a:t>95. La enfermedad ha hecho grata la salud, el mal el bien, el hambre la hartura, el trabajo el descanso. </a:t>
            </a:r>
            <a:endParaRPr/>
          </a:p>
          <a:p>
            <a:pPr marL="91440" lvl="0" indent="-91440" algn="l" rtl="0">
              <a:lnSpc>
                <a:spcPct val="90000"/>
              </a:lnSpc>
              <a:spcBef>
                <a:spcPts val="1300"/>
              </a:spcBef>
              <a:spcAft>
                <a:spcPts val="0"/>
              </a:spcAft>
              <a:buClr>
                <a:srgbClr val="262626"/>
              </a:buClr>
              <a:buSzPts val="2040"/>
              <a:buChar char="•"/>
            </a:pPr>
            <a:r>
              <a:rPr lang="en-US" sz="1600"/>
              <a:t>25. El fuego vive la muerte del aire y el aire vive la muerte del fuego; el agua vive la muerte de la tierra, la tierra la del agua.</a:t>
            </a:r>
            <a:endParaRPr/>
          </a:p>
          <a:p>
            <a:pPr marL="91440" lvl="0" indent="-91440" algn="l" rtl="0">
              <a:lnSpc>
                <a:spcPct val="90000"/>
              </a:lnSpc>
              <a:spcBef>
                <a:spcPts val="1300"/>
              </a:spcBef>
              <a:spcAft>
                <a:spcPts val="0"/>
              </a:spcAft>
              <a:buClr>
                <a:srgbClr val="262626"/>
              </a:buClr>
              <a:buSzPts val="2040"/>
              <a:buChar char="•"/>
            </a:pPr>
            <a:r>
              <a:rPr lang="en-US" sz="1600"/>
              <a:t>52. La mar es el agua más pura y más impura, para los peces potable y saludable, para los hombres impotable y mortal.</a:t>
            </a:r>
            <a:endParaRPr/>
          </a:p>
        </p:txBody>
      </p:sp>
      <p:sp>
        <p:nvSpPr>
          <p:cNvPr id="232" name="Google Shape;232;p7"/>
          <p:cNvSpPr txBox="1"/>
          <p:nvPr/>
        </p:nvSpPr>
        <p:spPr>
          <a:xfrm>
            <a:off x="8871284" y="6478164"/>
            <a:ext cx="3327392"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Figura 4. Terracotta amphora (jar)</a:t>
            </a:r>
            <a:endParaRPr/>
          </a:p>
        </p:txBody>
      </p:sp>
      <p:pic>
        <p:nvPicPr>
          <p:cNvPr id="233" name="Google Shape;233;p7"/>
          <p:cNvPicPr preferRelativeResize="0"/>
          <p:nvPr/>
        </p:nvPicPr>
        <p:blipFill rotWithShape="1">
          <a:blip r:embed="rId4">
            <a:alphaModFix/>
          </a:blip>
          <a:srcRect/>
          <a:stretch/>
        </p:blipFill>
        <p:spPr>
          <a:xfrm>
            <a:off x="1136938" y="6147450"/>
            <a:ext cx="399121" cy="399121"/>
          </a:xfrm>
          <a:prstGeom prst="rect">
            <a:avLst/>
          </a:prstGeom>
          <a:noFill/>
          <a:ln>
            <a:noFill/>
          </a:ln>
        </p:spPr>
      </p:pic>
      <p:sp>
        <p:nvSpPr>
          <p:cNvPr id="234" name="Google Shape;234;p7">
            <a:hlinkClick r:id="rId5" action="ppaction://hlinksldjump"/>
          </p:cNvPr>
          <p:cNvSpPr/>
          <p:nvPr/>
        </p:nvSpPr>
        <p:spPr>
          <a:xfrm>
            <a:off x="2705" y="450569"/>
            <a:ext cx="557200" cy="119293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txBox="1"/>
          <p:nvPr/>
        </p:nvSpPr>
        <p:spPr>
          <a:xfrm rot="-5400000">
            <a:off x="-287969" y="795620"/>
            <a:ext cx="113853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Introducción</a:t>
            </a:r>
            <a:endParaRPr/>
          </a:p>
        </p:txBody>
      </p:sp>
      <p:sp>
        <p:nvSpPr>
          <p:cNvPr id="236" name="Google Shape;236;p7">
            <a:hlinkClick r:id="rId6" action="ppaction://hlinksldjump"/>
          </p:cNvPr>
          <p:cNvSpPr/>
          <p:nvPr/>
        </p:nvSpPr>
        <p:spPr>
          <a:xfrm>
            <a:off x="604" y="1638816"/>
            <a:ext cx="557200" cy="1164138"/>
          </a:xfrm>
          <a:prstGeom prst="roundRect">
            <a:avLst>
              <a:gd name="adj" fmla="val 16667"/>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txBox="1"/>
          <p:nvPr/>
        </p:nvSpPr>
        <p:spPr>
          <a:xfrm rot="-5400000">
            <a:off x="-275669" y="1969469"/>
            <a:ext cx="110973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Cosmología</a:t>
            </a:r>
            <a:endParaRPr/>
          </a:p>
        </p:txBody>
      </p:sp>
      <p:sp>
        <p:nvSpPr>
          <p:cNvPr id="238" name="Google Shape;238;p7">
            <a:hlinkClick r:id="rId7" action="ppaction://hlinksldjump"/>
          </p:cNvPr>
          <p:cNvSpPr/>
          <p:nvPr/>
        </p:nvSpPr>
        <p:spPr>
          <a:xfrm>
            <a:off x="604" y="2802956"/>
            <a:ext cx="557200" cy="131846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txBox="1"/>
          <p:nvPr/>
        </p:nvSpPr>
        <p:spPr>
          <a:xfrm rot="-5400000">
            <a:off x="-352834" y="3210784"/>
            <a:ext cx="126406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Epistemología</a:t>
            </a:r>
            <a:endParaRPr/>
          </a:p>
        </p:txBody>
      </p:sp>
      <p:sp>
        <p:nvSpPr>
          <p:cNvPr id="240" name="Google Shape;240;p7">
            <a:hlinkClick r:id="rId8" action="ppaction://hlinksldjump"/>
          </p:cNvPr>
          <p:cNvSpPr/>
          <p:nvPr/>
        </p:nvSpPr>
        <p:spPr>
          <a:xfrm>
            <a:off x="-3048" y="4134676"/>
            <a:ext cx="557200" cy="56731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txBox="1"/>
          <p:nvPr/>
        </p:nvSpPr>
        <p:spPr>
          <a:xfrm rot="-5400000">
            <a:off x="19116" y="4166935"/>
            <a:ext cx="51291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Ética</a:t>
            </a:r>
            <a:endParaRPr/>
          </a:p>
        </p:txBody>
      </p:sp>
      <p:sp>
        <p:nvSpPr>
          <p:cNvPr id="242" name="Google Shape;242;p7">
            <a:hlinkClick r:id="rId9" action="ppaction://hlinksldjump"/>
          </p:cNvPr>
          <p:cNvSpPr/>
          <p:nvPr/>
        </p:nvSpPr>
        <p:spPr>
          <a:xfrm>
            <a:off x="-6676" y="4717774"/>
            <a:ext cx="557200" cy="976086"/>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txBox="1"/>
          <p:nvPr/>
        </p:nvSpPr>
        <p:spPr>
          <a:xfrm rot="-5400000">
            <a:off x="-188918" y="4954393"/>
            <a:ext cx="921685"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Preguntas</a:t>
            </a:r>
            <a:endParaRPr/>
          </a:p>
        </p:txBody>
      </p:sp>
      <p:sp>
        <p:nvSpPr>
          <p:cNvPr id="244" name="Google Shape;244;p7"/>
          <p:cNvSpPr/>
          <p:nvPr/>
        </p:nvSpPr>
        <p:spPr>
          <a:xfrm>
            <a:off x="-4083" y="8998"/>
            <a:ext cx="557200" cy="450567"/>
          </a:xfrm>
          <a:prstGeom prst="roundRect">
            <a:avLst>
              <a:gd name="adj" fmla="val 16667"/>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5" name="Google Shape;245;p7" descr="Hogar con relleno sólido">
            <a:hlinkClick r:id="" action="ppaction://hlinkshowjump?jump=firstslide"/>
          </p:cNvPr>
          <p:cNvPicPr preferRelativeResize="0"/>
          <p:nvPr/>
        </p:nvPicPr>
        <p:blipFill rotWithShape="1">
          <a:blip r:embed="rId10">
            <a:alphaModFix/>
          </a:blip>
          <a:srcRect/>
          <a:stretch/>
        </p:blipFill>
        <p:spPr>
          <a:xfrm>
            <a:off x="65177" y="5745"/>
            <a:ext cx="409003" cy="409003"/>
          </a:xfrm>
          <a:prstGeom prst="rect">
            <a:avLst/>
          </a:prstGeom>
          <a:noFill/>
          <a:ln>
            <a:noFill/>
          </a:ln>
        </p:spPr>
      </p:pic>
      <p:pic>
        <p:nvPicPr>
          <p:cNvPr id="246" name="Google Shape;246;p7">
            <a:hlinkClick r:id="rId11" action="ppaction://hlinksldjump"/>
          </p:cNvPr>
          <p:cNvPicPr preferRelativeResize="0"/>
          <p:nvPr/>
        </p:nvPicPr>
        <p:blipFill rotWithShape="1">
          <a:blip r:embed="rId12">
            <a:alphaModFix/>
          </a:blip>
          <a:srcRect/>
          <a:stretch/>
        </p:blipFill>
        <p:spPr>
          <a:xfrm>
            <a:off x="1653219" y="6067938"/>
            <a:ext cx="554784" cy="554784"/>
          </a:xfrm>
          <a:prstGeom prst="rect">
            <a:avLst/>
          </a:prstGeom>
          <a:noFill/>
          <a:ln>
            <a:noFill/>
          </a:ln>
        </p:spPr>
      </p:pic>
      <p:sp>
        <p:nvSpPr>
          <p:cNvPr id="247" name="Google Shape;247;p7">
            <a:hlinkClick r:id="rId13" action="ppaction://hlinksldjump"/>
          </p:cNvPr>
          <p:cNvSpPr/>
          <p:nvPr/>
        </p:nvSpPr>
        <p:spPr>
          <a:xfrm>
            <a:off x="-6096" y="5713304"/>
            <a:ext cx="557200" cy="1134192"/>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txBox="1"/>
          <p:nvPr/>
        </p:nvSpPr>
        <p:spPr>
          <a:xfrm rot="-5400000">
            <a:off x="-267371" y="6028996"/>
            <a:ext cx="1079791"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Referencias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fade">
                                      <p:cBhvr>
                                        <p:cTn id="7" dur="1"/>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8"/>
          <p:cNvSpPr/>
          <p:nvPr/>
        </p:nvSpPr>
        <p:spPr>
          <a:xfrm>
            <a:off x="3049" y="0"/>
            <a:ext cx="12188952" cy="6858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 name="Google Shape;254;p8"/>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8"/>
          <p:cNvSpPr txBox="1">
            <a:spLocks noGrp="1"/>
          </p:cNvSpPr>
          <p:nvPr>
            <p:ph type="title"/>
          </p:nvPr>
        </p:nvSpPr>
        <p:spPr>
          <a:xfrm>
            <a:off x="838200" y="365125"/>
            <a:ext cx="8033084" cy="10131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5400"/>
              <a:buFont typeface="Calibri"/>
              <a:buNone/>
            </a:pPr>
            <a:r>
              <a:rPr lang="en-US" sz="4000"/>
              <a:t>Cosmología: Armonía de opuestos </a:t>
            </a:r>
            <a:endParaRPr/>
          </a:p>
        </p:txBody>
      </p:sp>
      <p:sp>
        <p:nvSpPr>
          <p:cNvPr id="256" name="Google Shape;256;p8"/>
          <p:cNvSpPr txBox="1">
            <a:spLocks noGrp="1"/>
          </p:cNvSpPr>
          <p:nvPr>
            <p:ph type="body" idx="1"/>
          </p:nvPr>
        </p:nvSpPr>
        <p:spPr>
          <a:xfrm>
            <a:off x="838200" y="1378226"/>
            <a:ext cx="10783957" cy="5174996"/>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150000"/>
              </a:lnSpc>
              <a:spcBef>
                <a:spcPts val="1000"/>
              </a:spcBef>
              <a:spcAft>
                <a:spcPts val="0"/>
              </a:spcAft>
              <a:buClr>
                <a:schemeClr val="dk1"/>
              </a:buClr>
              <a:buSzPct val="100000"/>
              <a:buChar char="•"/>
            </a:pPr>
            <a:r>
              <a:rPr lang="en-US" sz="1800">
                <a:latin typeface="Arial"/>
                <a:ea typeface="Arial"/>
                <a:cs typeface="Arial"/>
                <a:sym typeface="Arial"/>
              </a:rPr>
              <a:t>Los cambios que se operan entre los opuestos obedecen a una armonía común. En este mundo común los opuestos están unidos. Justo porque es un mundo común, no existe una separación entre entidades, entre elementos, sino que todos forman una unidad. Por ejemplo, el la lira. En la lira vemos que la madera tiende a permanecer extendida mientras que las cuerdas la contraes. De esta tensión se obtiene un determinado sonido. Esto ocurre en muchos seres. Por ejemplo, nosotros estamos vivos gracias a que no solamente se reproducen las células dentro de nuestro organismo, sino que también mueren en la misma proporción. Así podemos entender la frase de Heráclito: “lo divergente converge consigo mismo”. </a:t>
            </a:r>
            <a:endParaRPr/>
          </a:p>
          <a:p>
            <a:pPr marL="228600" lvl="0" indent="-228600" algn="l" rtl="0">
              <a:lnSpc>
                <a:spcPct val="150000"/>
              </a:lnSpc>
              <a:spcBef>
                <a:spcPts val="1800"/>
              </a:spcBef>
              <a:spcAft>
                <a:spcPts val="0"/>
              </a:spcAft>
              <a:buClr>
                <a:schemeClr val="dk1"/>
              </a:buClr>
              <a:buSzPct val="100000"/>
              <a:buChar char="•"/>
            </a:pPr>
            <a:r>
              <a:rPr lang="en-US" sz="1800">
                <a:latin typeface="Arial"/>
                <a:ea typeface="Arial"/>
                <a:cs typeface="Arial"/>
                <a:sym typeface="Arial"/>
              </a:rPr>
              <a:t>Aquello que pensaríamos que está opuesto, en realidad no está separado, sino que converge: “ensamblaje de tensiones opuestas como el del arco y el de la lira”. Así también, vemos como los opuestos están unidos en el sentido de que se dan significado de manera mutua. Nosotros concebimos la enfermedad por contraste con la salud, el mal por contraste con el bien, el hambre en contraste con la hartura, el trabajo en contraste con el descanso, etcétera. Otra relación entre los opuestos que subraya Heráclito es la sucesión alternada. Por ejemplo, cuando se produce el fuego, se consume el aire. Por eso dice Heráclito: “el fuego vive la muerte del aire, el aire vive la muerte de fuego, el agua vive la muerte de la tierra”, etcétera. Por último, esta armonía de opuestos se refiere también a que una cosa puede tener efectos contrapuestos dependiendo del sujeto, dependiendo de quien la use o quien la mire. El mar, el agua de mar, para los peces es potable, saludable. En cambio, para los seres humanos, el agua de mar es perniciosa. A esta diversidad de sentidos se refiere Heráclito cuando habla de la armonía de opuestos en el cosmos, armonía o razón que debemos tener en cuenta para concebir la realidad como totalidad.</a:t>
            </a:r>
            <a:endParaRPr sz="1800">
              <a:latin typeface="Calibri"/>
              <a:ea typeface="Calibri"/>
              <a:cs typeface="Calibri"/>
              <a:sym typeface="Calibri"/>
            </a:endParaRPr>
          </a:p>
          <a:p>
            <a:pPr marL="0" lvl="0" indent="0" algn="l" rtl="0">
              <a:lnSpc>
                <a:spcPct val="90000"/>
              </a:lnSpc>
              <a:spcBef>
                <a:spcPts val="2100"/>
              </a:spcBef>
              <a:spcAft>
                <a:spcPts val="0"/>
              </a:spcAft>
              <a:buClr>
                <a:schemeClr val="dk1"/>
              </a:buClr>
              <a:buSzPct val="164516"/>
              <a:buNone/>
            </a:pPr>
            <a:endParaRPr sz="1600"/>
          </a:p>
        </p:txBody>
      </p:sp>
      <p:pic>
        <p:nvPicPr>
          <p:cNvPr id="257" name="Google Shape;257;p8"/>
          <p:cNvPicPr preferRelativeResize="0"/>
          <p:nvPr/>
        </p:nvPicPr>
        <p:blipFill rotWithShape="1">
          <a:blip r:embed="rId3">
            <a:alphaModFix/>
          </a:blip>
          <a:srcRect/>
          <a:stretch/>
        </p:blipFill>
        <p:spPr>
          <a:xfrm>
            <a:off x="1064076" y="6239633"/>
            <a:ext cx="485867" cy="485867"/>
          </a:xfrm>
          <a:prstGeom prst="rect">
            <a:avLst/>
          </a:prstGeom>
          <a:noFill/>
          <a:ln>
            <a:noFill/>
          </a:ln>
        </p:spPr>
      </p:pic>
      <p:sp>
        <p:nvSpPr>
          <p:cNvPr id="258" name="Google Shape;258;p8">
            <a:hlinkClick r:id="rId4" action="ppaction://hlinksldjump"/>
          </p:cNvPr>
          <p:cNvSpPr/>
          <p:nvPr/>
        </p:nvSpPr>
        <p:spPr>
          <a:xfrm>
            <a:off x="2705" y="450569"/>
            <a:ext cx="557200" cy="119293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8"/>
          <p:cNvSpPr txBox="1"/>
          <p:nvPr/>
        </p:nvSpPr>
        <p:spPr>
          <a:xfrm rot="-5400000">
            <a:off x="-287969" y="795620"/>
            <a:ext cx="113853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Introducción</a:t>
            </a:r>
            <a:endParaRPr/>
          </a:p>
        </p:txBody>
      </p:sp>
      <p:sp>
        <p:nvSpPr>
          <p:cNvPr id="260" name="Google Shape;260;p8">
            <a:hlinkClick r:id="rId5" action="ppaction://hlinksldjump"/>
          </p:cNvPr>
          <p:cNvSpPr/>
          <p:nvPr/>
        </p:nvSpPr>
        <p:spPr>
          <a:xfrm>
            <a:off x="604" y="1638816"/>
            <a:ext cx="557200" cy="1164138"/>
          </a:xfrm>
          <a:prstGeom prst="roundRect">
            <a:avLst>
              <a:gd name="adj" fmla="val 16667"/>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8"/>
          <p:cNvSpPr txBox="1"/>
          <p:nvPr/>
        </p:nvSpPr>
        <p:spPr>
          <a:xfrm rot="-5400000">
            <a:off x="-275669" y="1969469"/>
            <a:ext cx="110973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Cosmología</a:t>
            </a:r>
            <a:endParaRPr/>
          </a:p>
        </p:txBody>
      </p:sp>
      <p:sp>
        <p:nvSpPr>
          <p:cNvPr id="262" name="Google Shape;262;p8">
            <a:hlinkClick r:id="rId6" action="ppaction://hlinksldjump"/>
          </p:cNvPr>
          <p:cNvSpPr/>
          <p:nvPr/>
        </p:nvSpPr>
        <p:spPr>
          <a:xfrm>
            <a:off x="604" y="2802956"/>
            <a:ext cx="557200" cy="131846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8"/>
          <p:cNvSpPr txBox="1"/>
          <p:nvPr/>
        </p:nvSpPr>
        <p:spPr>
          <a:xfrm rot="-5400000">
            <a:off x="-352834" y="3210784"/>
            <a:ext cx="126406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Epistemología</a:t>
            </a:r>
            <a:endParaRPr/>
          </a:p>
        </p:txBody>
      </p:sp>
      <p:sp>
        <p:nvSpPr>
          <p:cNvPr id="264" name="Google Shape;264;p8">
            <a:hlinkClick r:id="rId7" action="ppaction://hlinksldjump"/>
          </p:cNvPr>
          <p:cNvSpPr/>
          <p:nvPr/>
        </p:nvSpPr>
        <p:spPr>
          <a:xfrm>
            <a:off x="-3048" y="4134676"/>
            <a:ext cx="557200" cy="56731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8"/>
          <p:cNvSpPr txBox="1"/>
          <p:nvPr/>
        </p:nvSpPr>
        <p:spPr>
          <a:xfrm rot="-5400000">
            <a:off x="19116" y="4166935"/>
            <a:ext cx="51291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Ética</a:t>
            </a:r>
            <a:endParaRPr/>
          </a:p>
        </p:txBody>
      </p:sp>
      <p:sp>
        <p:nvSpPr>
          <p:cNvPr id="266" name="Google Shape;266;p8">
            <a:hlinkClick r:id="rId8" action="ppaction://hlinksldjump"/>
          </p:cNvPr>
          <p:cNvSpPr/>
          <p:nvPr/>
        </p:nvSpPr>
        <p:spPr>
          <a:xfrm>
            <a:off x="-6676" y="4717774"/>
            <a:ext cx="557200" cy="976086"/>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8"/>
          <p:cNvSpPr txBox="1"/>
          <p:nvPr/>
        </p:nvSpPr>
        <p:spPr>
          <a:xfrm rot="-5400000">
            <a:off x="-188918" y="4954393"/>
            <a:ext cx="921685"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Preguntas</a:t>
            </a:r>
            <a:endParaRPr/>
          </a:p>
        </p:txBody>
      </p:sp>
      <p:sp>
        <p:nvSpPr>
          <p:cNvPr id="268" name="Google Shape;268;p8"/>
          <p:cNvSpPr/>
          <p:nvPr/>
        </p:nvSpPr>
        <p:spPr>
          <a:xfrm>
            <a:off x="-4083" y="8998"/>
            <a:ext cx="557200" cy="450567"/>
          </a:xfrm>
          <a:prstGeom prst="roundRect">
            <a:avLst>
              <a:gd name="adj" fmla="val 16667"/>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9" name="Google Shape;269;p8" descr="Hogar con relleno sólido">
            <a:hlinkClick r:id="" action="ppaction://hlinkshowjump?jump=firstslide"/>
          </p:cNvPr>
          <p:cNvPicPr preferRelativeResize="0"/>
          <p:nvPr/>
        </p:nvPicPr>
        <p:blipFill rotWithShape="1">
          <a:blip r:embed="rId9">
            <a:alphaModFix/>
          </a:blip>
          <a:srcRect/>
          <a:stretch/>
        </p:blipFill>
        <p:spPr>
          <a:xfrm>
            <a:off x="65177" y="5745"/>
            <a:ext cx="409003" cy="409003"/>
          </a:xfrm>
          <a:prstGeom prst="rect">
            <a:avLst/>
          </a:prstGeom>
          <a:noFill/>
          <a:ln>
            <a:noFill/>
          </a:ln>
        </p:spPr>
      </p:pic>
      <p:sp>
        <p:nvSpPr>
          <p:cNvPr id="270" name="Google Shape;270;p8">
            <a:hlinkClick r:id="rId10" action="ppaction://hlinksldjump"/>
          </p:cNvPr>
          <p:cNvSpPr/>
          <p:nvPr/>
        </p:nvSpPr>
        <p:spPr>
          <a:xfrm>
            <a:off x="-6096" y="5713304"/>
            <a:ext cx="557200" cy="1134192"/>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8"/>
          <p:cNvSpPr txBox="1"/>
          <p:nvPr/>
        </p:nvSpPr>
        <p:spPr>
          <a:xfrm rot="-5400000">
            <a:off x="-267371" y="6028996"/>
            <a:ext cx="1079791"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Referencias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fade">
                                      <p:cBhvr>
                                        <p:cTn id="7" dur="1"/>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9"/>
          <p:cNvSpPr/>
          <p:nvPr/>
        </p:nvSpPr>
        <p:spPr>
          <a:xfrm>
            <a:off x="3049" y="0"/>
            <a:ext cx="12188952" cy="6858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 name="Google Shape;278;p9"/>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9"/>
          <p:cNvSpPr txBox="1">
            <a:spLocks noGrp="1"/>
          </p:cNvSpPr>
          <p:nvPr>
            <p:ph type="title"/>
          </p:nvPr>
        </p:nvSpPr>
        <p:spPr>
          <a:xfrm>
            <a:off x="838200" y="365125"/>
            <a:ext cx="3822189" cy="18999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860"/>
              <a:buFont typeface="Calibri"/>
              <a:buNone/>
            </a:pPr>
            <a:r>
              <a:rPr lang="en-US" sz="3100"/>
              <a:t>Epistemología:</a:t>
            </a:r>
            <a:br>
              <a:rPr lang="en-US" sz="3100"/>
            </a:br>
            <a:r>
              <a:rPr lang="en-US" sz="3100"/>
              <a:t>Logos común</a:t>
            </a:r>
            <a:br>
              <a:rPr lang="en-US" sz="3100"/>
            </a:br>
            <a:br>
              <a:rPr lang="en-US" sz="3100"/>
            </a:br>
            <a:endParaRPr sz="3100"/>
          </a:p>
        </p:txBody>
      </p:sp>
      <p:sp>
        <p:nvSpPr>
          <p:cNvPr id="280" name="Google Shape;280;p9"/>
          <p:cNvSpPr txBox="1">
            <a:spLocks noGrp="1"/>
          </p:cNvSpPr>
          <p:nvPr>
            <p:ph type="body" idx="1"/>
          </p:nvPr>
        </p:nvSpPr>
        <p:spPr>
          <a:xfrm>
            <a:off x="838200" y="1700463"/>
            <a:ext cx="3204411" cy="4476500"/>
          </a:xfrm>
          <a:prstGeom prst="rect">
            <a:avLst/>
          </a:prstGeom>
          <a:noFill/>
          <a:ln>
            <a:noFill/>
          </a:ln>
        </p:spPr>
        <p:txBody>
          <a:bodyPr spcFirstLastPara="1" wrap="square" lIns="91425" tIns="45700" rIns="91425" bIns="45700" anchor="t" anchorCtr="0">
            <a:normAutofit lnSpcReduction="10000"/>
          </a:bodyPr>
          <a:lstStyle/>
          <a:p>
            <a:pPr marL="91440" lvl="0" indent="-91440" algn="l" rtl="0">
              <a:lnSpc>
                <a:spcPct val="90000"/>
              </a:lnSpc>
              <a:spcBef>
                <a:spcPts val="0"/>
              </a:spcBef>
              <a:spcAft>
                <a:spcPts val="0"/>
              </a:spcAft>
              <a:buClr>
                <a:srgbClr val="262626"/>
              </a:buClr>
              <a:buSzPts val="2220"/>
              <a:buChar char="•"/>
            </a:pPr>
            <a:r>
              <a:rPr lang="en-US" sz="1900" b="1"/>
              <a:t>1. Sabio es que quienes oyen, no a mí, sino a la razón, coincidan en que todo es uno.</a:t>
            </a:r>
            <a:endParaRPr sz="1900"/>
          </a:p>
          <a:p>
            <a:pPr marL="91440" lvl="0" indent="-91440" algn="l" rtl="0">
              <a:lnSpc>
                <a:spcPct val="90000"/>
              </a:lnSpc>
              <a:spcBef>
                <a:spcPts val="1300"/>
              </a:spcBef>
              <a:spcAft>
                <a:spcPts val="0"/>
              </a:spcAft>
              <a:buClr>
                <a:srgbClr val="262626"/>
              </a:buClr>
              <a:buSzPts val="2220"/>
              <a:buChar char="•"/>
            </a:pPr>
            <a:r>
              <a:rPr lang="en-US" sz="1900"/>
              <a:t>91a. Común es a todos el pensar.</a:t>
            </a:r>
            <a:endParaRPr/>
          </a:p>
          <a:p>
            <a:pPr marL="91440" lvl="0" indent="-91440" algn="l" rtl="0">
              <a:lnSpc>
                <a:spcPct val="90000"/>
              </a:lnSpc>
              <a:spcBef>
                <a:spcPts val="1300"/>
              </a:spcBef>
              <a:spcAft>
                <a:spcPts val="0"/>
              </a:spcAft>
              <a:buClr>
                <a:srgbClr val="262626"/>
              </a:buClr>
              <a:buSzPts val="2220"/>
              <a:buChar char="•"/>
            </a:pPr>
            <a:r>
              <a:rPr lang="en-US" sz="1900"/>
              <a:t>19. Una sola cosa es lo sabio: conocer la verdad que lo pilota todo a través de todo.</a:t>
            </a:r>
            <a:endParaRPr/>
          </a:p>
          <a:p>
            <a:pPr marL="91440" lvl="0" indent="-91440" algn="l" rtl="0">
              <a:lnSpc>
                <a:spcPct val="90000"/>
              </a:lnSpc>
              <a:spcBef>
                <a:spcPts val="1300"/>
              </a:spcBef>
              <a:spcAft>
                <a:spcPts val="0"/>
              </a:spcAft>
              <a:buClr>
                <a:srgbClr val="262626"/>
              </a:buClr>
              <a:buSzPts val="2220"/>
              <a:buChar char="•"/>
            </a:pPr>
            <a:r>
              <a:rPr lang="en-US" sz="1900"/>
              <a:t>95. Los que están despiertos tienen un mundo común, pero los que duermen se vuelven cada uno a su mundo particular.</a:t>
            </a:r>
            <a:br>
              <a:rPr lang="en-US" sz="1900"/>
            </a:br>
            <a:endParaRPr sz="1900"/>
          </a:p>
        </p:txBody>
      </p:sp>
      <p:pic>
        <p:nvPicPr>
          <p:cNvPr id="282" name="Google Shape;282;p9"/>
          <p:cNvPicPr preferRelativeResize="0"/>
          <p:nvPr/>
        </p:nvPicPr>
        <p:blipFill rotWithShape="1">
          <a:blip r:embed="rId3">
            <a:alphaModFix/>
          </a:blip>
          <a:srcRect/>
          <a:stretch/>
        </p:blipFill>
        <p:spPr>
          <a:xfrm>
            <a:off x="989815" y="6035907"/>
            <a:ext cx="508078" cy="508078"/>
          </a:xfrm>
          <a:prstGeom prst="rect">
            <a:avLst/>
          </a:prstGeom>
          <a:noFill/>
          <a:ln>
            <a:noFill/>
          </a:ln>
        </p:spPr>
      </p:pic>
      <p:sp>
        <p:nvSpPr>
          <p:cNvPr id="283" name="Google Shape;283;p9">
            <a:hlinkClick r:id="rId4" action="ppaction://hlinksldjump"/>
          </p:cNvPr>
          <p:cNvSpPr/>
          <p:nvPr/>
        </p:nvSpPr>
        <p:spPr>
          <a:xfrm>
            <a:off x="2705" y="450569"/>
            <a:ext cx="557200" cy="119293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9"/>
          <p:cNvSpPr txBox="1"/>
          <p:nvPr/>
        </p:nvSpPr>
        <p:spPr>
          <a:xfrm rot="-5400000">
            <a:off x="-287969" y="795620"/>
            <a:ext cx="113853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Introducción</a:t>
            </a:r>
            <a:endParaRPr/>
          </a:p>
        </p:txBody>
      </p:sp>
      <p:sp>
        <p:nvSpPr>
          <p:cNvPr id="285" name="Google Shape;285;p9">
            <a:hlinkClick r:id="rId5" action="ppaction://hlinksldjump"/>
          </p:cNvPr>
          <p:cNvSpPr/>
          <p:nvPr/>
        </p:nvSpPr>
        <p:spPr>
          <a:xfrm>
            <a:off x="604" y="1638816"/>
            <a:ext cx="557200" cy="1164138"/>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9"/>
          <p:cNvSpPr txBox="1"/>
          <p:nvPr/>
        </p:nvSpPr>
        <p:spPr>
          <a:xfrm rot="-5400000">
            <a:off x="-275669" y="1969469"/>
            <a:ext cx="110973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Cosmología</a:t>
            </a:r>
            <a:endParaRPr/>
          </a:p>
        </p:txBody>
      </p:sp>
      <p:sp>
        <p:nvSpPr>
          <p:cNvPr id="287" name="Google Shape;287;p9">
            <a:hlinkClick r:id="rId6" action="ppaction://hlinksldjump"/>
          </p:cNvPr>
          <p:cNvSpPr/>
          <p:nvPr/>
        </p:nvSpPr>
        <p:spPr>
          <a:xfrm>
            <a:off x="604" y="2802956"/>
            <a:ext cx="557200" cy="1318468"/>
          </a:xfrm>
          <a:prstGeom prst="roundRect">
            <a:avLst>
              <a:gd name="adj" fmla="val 16667"/>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9"/>
          <p:cNvSpPr txBox="1"/>
          <p:nvPr/>
        </p:nvSpPr>
        <p:spPr>
          <a:xfrm rot="-5400000">
            <a:off x="-352834" y="3210784"/>
            <a:ext cx="1264067"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Epistemología</a:t>
            </a:r>
            <a:endParaRPr/>
          </a:p>
        </p:txBody>
      </p:sp>
      <p:sp>
        <p:nvSpPr>
          <p:cNvPr id="289" name="Google Shape;289;p9">
            <a:hlinkClick r:id="rId7" action="ppaction://hlinksldjump"/>
          </p:cNvPr>
          <p:cNvSpPr/>
          <p:nvPr/>
        </p:nvSpPr>
        <p:spPr>
          <a:xfrm>
            <a:off x="-3048" y="4134676"/>
            <a:ext cx="557200" cy="567319"/>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9"/>
          <p:cNvSpPr txBox="1"/>
          <p:nvPr/>
        </p:nvSpPr>
        <p:spPr>
          <a:xfrm rot="-5400000">
            <a:off x="19116" y="4166935"/>
            <a:ext cx="512918"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Ética</a:t>
            </a:r>
            <a:endParaRPr/>
          </a:p>
        </p:txBody>
      </p:sp>
      <p:sp>
        <p:nvSpPr>
          <p:cNvPr id="291" name="Google Shape;291;p9">
            <a:hlinkClick r:id="rId8" action="ppaction://hlinksldjump"/>
          </p:cNvPr>
          <p:cNvSpPr/>
          <p:nvPr/>
        </p:nvSpPr>
        <p:spPr>
          <a:xfrm>
            <a:off x="-6676" y="4717774"/>
            <a:ext cx="557200" cy="976086"/>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9"/>
          <p:cNvSpPr txBox="1"/>
          <p:nvPr/>
        </p:nvSpPr>
        <p:spPr>
          <a:xfrm rot="-5400000">
            <a:off x="-188918" y="4954393"/>
            <a:ext cx="921685"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Preguntas</a:t>
            </a:r>
            <a:endParaRPr/>
          </a:p>
        </p:txBody>
      </p:sp>
      <p:sp>
        <p:nvSpPr>
          <p:cNvPr id="293" name="Google Shape;293;p9"/>
          <p:cNvSpPr/>
          <p:nvPr/>
        </p:nvSpPr>
        <p:spPr>
          <a:xfrm>
            <a:off x="-4083" y="8998"/>
            <a:ext cx="557200" cy="450567"/>
          </a:xfrm>
          <a:prstGeom prst="roundRect">
            <a:avLst>
              <a:gd name="adj" fmla="val 16667"/>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4" name="Google Shape;294;p9" descr="Hogar con relleno sólido">
            <a:hlinkClick r:id="" action="ppaction://hlinkshowjump?jump=firstslide"/>
          </p:cNvPr>
          <p:cNvPicPr preferRelativeResize="0"/>
          <p:nvPr/>
        </p:nvPicPr>
        <p:blipFill rotWithShape="1">
          <a:blip r:embed="rId9">
            <a:alphaModFix/>
          </a:blip>
          <a:srcRect/>
          <a:stretch/>
        </p:blipFill>
        <p:spPr>
          <a:xfrm>
            <a:off x="65177" y="5745"/>
            <a:ext cx="409003" cy="409003"/>
          </a:xfrm>
          <a:prstGeom prst="rect">
            <a:avLst/>
          </a:prstGeom>
          <a:noFill/>
          <a:ln>
            <a:noFill/>
          </a:ln>
        </p:spPr>
      </p:pic>
      <p:pic>
        <p:nvPicPr>
          <p:cNvPr id="295" name="Google Shape;295;p9">
            <a:hlinkClick r:id="rId10" action="ppaction://hlinksldjump"/>
          </p:cNvPr>
          <p:cNvPicPr preferRelativeResize="0"/>
          <p:nvPr/>
        </p:nvPicPr>
        <p:blipFill rotWithShape="1">
          <a:blip r:embed="rId11">
            <a:alphaModFix/>
          </a:blip>
          <a:srcRect/>
          <a:stretch/>
        </p:blipFill>
        <p:spPr>
          <a:xfrm>
            <a:off x="1653218" y="6035907"/>
            <a:ext cx="586815" cy="586815"/>
          </a:xfrm>
          <a:prstGeom prst="rect">
            <a:avLst/>
          </a:prstGeom>
          <a:noFill/>
          <a:ln>
            <a:noFill/>
          </a:ln>
        </p:spPr>
      </p:pic>
      <p:sp>
        <p:nvSpPr>
          <p:cNvPr id="296" name="Google Shape;296;p9">
            <a:hlinkClick r:id="rId12" action="ppaction://hlinksldjump"/>
          </p:cNvPr>
          <p:cNvSpPr/>
          <p:nvPr/>
        </p:nvSpPr>
        <p:spPr>
          <a:xfrm>
            <a:off x="-6096" y="5713304"/>
            <a:ext cx="557200" cy="1134192"/>
          </a:xfrm>
          <a:prstGeom prst="roundRect">
            <a:avLst>
              <a:gd name="adj" fmla="val 16667"/>
            </a:avLst>
          </a:prstGeom>
          <a:solidFill>
            <a:srgbClr val="B3C6E7"/>
          </a:solidFill>
          <a:ln w="12700" cap="flat" cmpd="sng">
            <a:solidFill>
              <a:srgbClr val="31538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9"/>
          <p:cNvSpPr txBox="1"/>
          <p:nvPr/>
        </p:nvSpPr>
        <p:spPr>
          <a:xfrm rot="-5400000">
            <a:off x="-267371" y="6028996"/>
            <a:ext cx="1079791" cy="5027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Referencias</a:t>
            </a:r>
            <a:endParaRPr/>
          </a:p>
        </p:txBody>
      </p:sp>
      <p:sp>
        <p:nvSpPr>
          <p:cNvPr id="3" name="Marcador de texto 2">
            <a:extLst>
              <a:ext uri="{FF2B5EF4-FFF2-40B4-BE49-F238E27FC236}">
                <a16:creationId xmlns:a16="http://schemas.microsoft.com/office/drawing/2014/main" id="{B88E0DAB-7A0E-B759-D00C-AE1AF2423891}"/>
              </a:ext>
            </a:extLst>
          </p:cNvPr>
          <p:cNvSpPr>
            <a:spLocks noGrp="1"/>
          </p:cNvSpPr>
          <p:nvPr>
            <p:ph type="body" idx="2"/>
          </p:nvPr>
        </p:nvSpPr>
        <p:spPr/>
        <p:txBody>
          <a:bodyPr/>
          <a:lstStyle/>
          <a:p>
            <a:endParaRPr lang="es-MX"/>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1"/>
                                        <p:tgtEl>
                                          <p:spTgt spid="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5126</Words>
  <Application>Microsoft Office PowerPoint</Application>
  <PresentationFormat>Panorámica</PresentationFormat>
  <Paragraphs>449</Paragraphs>
  <Slides>41</Slides>
  <Notes>41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41</vt:i4>
      </vt:variant>
    </vt:vector>
  </HeadingPairs>
  <TitlesOfParts>
    <vt:vector size="44" baseType="lpstr">
      <vt:lpstr>Arial</vt:lpstr>
      <vt:lpstr>Calibri</vt:lpstr>
      <vt:lpstr>Tema de Office</vt:lpstr>
      <vt:lpstr>Elementos éticos de la existencia humana: el ethos en Heráclito</vt:lpstr>
      <vt:lpstr>Introducción</vt:lpstr>
      <vt:lpstr>Introducción: Heráclito de Efeso, el ethos del hombre</vt:lpstr>
      <vt:lpstr>Introducción: Heráclito de Efeso, el ethos del hombre</vt:lpstr>
      <vt:lpstr>Cosmología: devenir </vt:lpstr>
      <vt:lpstr>Cosmología: devenir </vt:lpstr>
      <vt:lpstr>Cosmología: Armonía de opuestos </vt:lpstr>
      <vt:lpstr>Cosmología: Armonía de opuestos </vt:lpstr>
      <vt:lpstr>Epistemología: Logos común  </vt:lpstr>
      <vt:lpstr>Epistemología: Logos común</vt:lpstr>
      <vt:lpstr>Ética: Obrar según la naturaleza</vt:lpstr>
      <vt:lpstr>Ética: Obrar según la naturaleza</vt:lpstr>
      <vt:lpstr>Ética: ethos y daimon</vt:lpstr>
      <vt:lpstr>Ética: ethos y daimon</vt:lpstr>
      <vt:lpstr>Preguntas de reflexión 1</vt:lpstr>
      <vt:lpstr>Correcto</vt:lpstr>
      <vt:lpstr>Incorrecto</vt:lpstr>
      <vt:lpstr>Incorrecto</vt:lpstr>
      <vt:lpstr>Incorrecto</vt:lpstr>
      <vt:lpstr>Preguntas de reflexión 2</vt:lpstr>
      <vt:lpstr>Correcto</vt:lpstr>
      <vt:lpstr>Incorrecto</vt:lpstr>
      <vt:lpstr>Incorrecto</vt:lpstr>
      <vt:lpstr>Incorrecto</vt:lpstr>
      <vt:lpstr>Preguntas de reflexión 3</vt:lpstr>
      <vt:lpstr>Correcto</vt:lpstr>
      <vt:lpstr>Incorrecto</vt:lpstr>
      <vt:lpstr>Incorrecto</vt:lpstr>
      <vt:lpstr>Incorrecto</vt:lpstr>
      <vt:lpstr>Preguntas de reflexión 4</vt:lpstr>
      <vt:lpstr>Correcto</vt:lpstr>
      <vt:lpstr>Incorrecto</vt:lpstr>
      <vt:lpstr>Incorrecto</vt:lpstr>
      <vt:lpstr>Incorrecto</vt:lpstr>
      <vt:lpstr>Preguntas de reflexión 5</vt:lpstr>
      <vt:lpstr>Correcto</vt:lpstr>
      <vt:lpstr>Correcto</vt:lpstr>
      <vt:lpstr>Incorrecto</vt:lpstr>
      <vt:lpstr>Incorrecto</vt:lpstr>
      <vt:lpstr>Referencias</vt:lpstr>
      <vt:lpstr>Aviso legal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LUIS CARLOS ANDRADE ESPINO DEL CASTILLO</dc:creator>
  <cp:lastModifiedBy>Daniel Cruz Vazquez</cp:lastModifiedBy>
  <cp:revision>1</cp:revision>
  <dcterms:created xsi:type="dcterms:W3CDTF">2022-06-20T18:48:38Z</dcterms:created>
  <dcterms:modified xsi:type="dcterms:W3CDTF">2025-01-09T19:17:57Z</dcterms:modified>
</cp:coreProperties>
</file>