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615" r:id="rId2"/>
    <p:sldId id="616" r:id="rId3"/>
    <p:sldId id="619" r:id="rId4"/>
    <p:sldId id="603" r:id="rId5"/>
    <p:sldId id="600" r:id="rId6"/>
    <p:sldId id="601" r:id="rId7"/>
    <p:sldId id="605" r:id="rId8"/>
    <p:sldId id="606" r:id="rId9"/>
    <p:sldId id="607" r:id="rId10"/>
    <p:sldId id="617" r:id="rId11"/>
    <p:sldId id="609" r:id="rId12"/>
    <p:sldId id="614" r:id="rId13"/>
    <p:sldId id="611" r:id="rId14"/>
    <p:sldId id="590" r:id="rId15"/>
    <p:sldId id="618" r:id="rId16"/>
    <p:sldId id="584" r:id="rId17"/>
    <p:sldId id="580" r:id="rId18"/>
    <p:sldId id="591" r:id="rId19"/>
    <p:sldId id="582" r:id="rId20"/>
    <p:sldId id="592" r:id="rId21"/>
    <p:sldId id="593" r:id="rId22"/>
    <p:sldId id="598" r:id="rId23"/>
    <p:sldId id="594"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jose Yukari Aoki López" initials="MA" lastIdx="2" clrIdx="0">
    <p:extLst>
      <p:ext uri="{19B8F6BF-5375-455C-9EA6-DF929625EA0E}">
        <p15:presenceInfo xmlns:p15="http://schemas.microsoft.com/office/powerpoint/2012/main" userId="c8863f9443f7a4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033"/>
    <a:srgbClr val="DD1FCC"/>
    <a:srgbClr val="E8AF02"/>
    <a:srgbClr val="5470CA"/>
    <a:srgbClr val="73BED6"/>
    <a:srgbClr val="3E4DC1"/>
    <a:srgbClr val="00CBFF"/>
    <a:srgbClr val="60F900"/>
    <a:srgbClr val="AFD9CE"/>
    <a:srgbClr val="AC8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799" autoAdjust="0"/>
    <p:restoredTop sz="94669"/>
  </p:normalViewPr>
  <p:slideViewPr>
    <p:cSldViewPr snapToGrid="0">
      <p:cViewPr>
        <p:scale>
          <a:sx n="100" d="100"/>
          <a:sy n="100" d="100"/>
        </p:scale>
        <p:origin x="518" y="-1008"/>
      </p:cViewPr>
      <p:guideLst>
        <p:guide orient="horz" pos="299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6AAC6-9031-0748-8996-7C70B006ACDA}" type="datetimeFigureOut">
              <a:rPr lang="es-MX" smtClean="0"/>
              <a:t>06/02/2026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BCFD6-F910-1C42-BBDF-48F4F7F03634}" type="slidenum">
              <a:rPr lang="es-MX" smtClean="0"/>
              <a:t>‹Nº›</a:t>
            </a:fld>
            <a:endParaRPr lang="es-MX"/>
          </a:p>
        </p:txBody>
      </p:sp>
    </p:spTree>
    <p:extLst>
      <p:ext uri="{BB962C8B-B14F-4D97-AF65-F5344CB8AC3E}">
        <p14:creationId xmlns:p14="http://schemas.microsoft.com/office/powerpoint/2010/main" val="258196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2</a:t>
            </a:fld>
            <a:endParaRPr/>
          </a:p>
        </p:txBody>
      </p:sp>
    </p:spTree>
    <p:extLst>
      <p:ext uri="{BB962C8B-B14F-4D97-AF65-F5344CB8AC3E}">
        <p14:creationId xmlns:p14="http://schemas.microsoft.com/office/powerpoint/2010/main" val="345637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11</a:t>
            </a:fld>
            <a:endParaRPr/>
          </a:p>
        </p:txBody>
      </p:sp>
    </p:spTree>
    <p:extLst>
      <p:ext uri="{BB962C8B-B14F-4D97-AF65-F5344CB8AC3E}">
        <p14:creationId xmlns:p14="http://schemas.microsoft.com/office/powerpoint/2010/main" val="116802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12</a:t>
            </a:fld>
            <a:endParaRPr/>
          </a:p>
        </p:txBody>
      </p:sp>
    </p:spTree>
    <p:extLst>
      <p:ext uri="{BB962C8B-B14F-4D97-AF65-F5344CB8AC3E}">
        <p14:creationId xmlns:p14="http://schemas.microsoft.com/office/powerpoint/2010/main" val="161655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Recordar que no toda expresión algebraica es un polinomio</a:t>
            </a:r>
          </a:p>
        </p:txBody>
      </p:sp>
      <p:sp>
        <p:nvSpPr>
          <p:cNvPr id="4" name="Marcador de número de diapositiva 3"/>
          <p:cNvSpPr>
            <a:spLocks noGrp="1"/>
          </p:cNvSpPr>
          <p:nvPr>
            <p:ph type="sldNum" sz="quarter" idx="5"/>
          </p:nvPr>
        </p:nvSpPr>
        <p:spPr/>
        <p:txBody>
          <a:bodyPr/>
          <a:lstStyle/>
          <a:p>
            <a:fld id="{A2FBCFD6-F910-1C42-BBDF-48F4F7F03634}" type="slidenum">
              <a:rPr lang="es-MX" smtClean="0"/>
              <a:t>13</a:t>
            </a:fld>
            <a:endParaRPr lang="es-MX"/>
          </a:p>
        </p:txBody>
      </p:sp>
    </p:spTree>
    <p:extLst>
      <p:ext uri="{BB962C8B-B14F-4D97-AF65-F5344CB8AC3E}">
        <p14:creationId xmlns:p14="http://schemas.microsoft.com/office/powerpoint/2010/main" val="146027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2FBCFD6-F910-1C42-BBDF-48F4F7F03634}" type="slidenum">
              <a:rPr lang="es-MX" smtClean="0"/>
              <a:t>19</a:t>
            </a:fld>
            <a:endParaRPr lang="es-MX"/>
          </a:p>
        </p:txBody>
      </p:sp>
    </p:spTree>
    <p:extLst>
      <p:ext uri="{BB962C8B-B14F-4D97-AF65-F5344CB8AC3E}">
        <p14:creationId xmlns:p14="http://schemas.microsoft.com/office/powerpoint/2010/main" val="148729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3</a:t>
            </a:fld>
            <a:endParaRPr/>
          </a:p>
        </p:txBody>
      </p:sp>
    </p:spTree>
    <p:extLst>
      <p:ext uri="{BB962C8B-B14F-4D97-AF65-F5344CB8AC3E}">
        <p14:creationId xmlns:p14="http://schemas.microsoft.com/office/powerpoint/2010/main" val="108000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4</a:t>
            </a:fld>
            <a:endParaRPr/>
          </a:p>
        </p:txBody>
      </p:sp>
    </p:spTree>
    <p:extLst>
      <p:ext uri="{BB962C8B-B14F-4D97-AF65-F5344CB8AC3E}">
        <p14:creationId xmlns:p14="http://schemas.microsoft.com/office/powerpoint/2010/main" val="351629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5</a:t>
            </a:fld>
            <a:endParaRPr/>
          </a:p>
        </p:txBody>
      </p:sp>
    </p:spTree>
    <p:extLst>
      <p:ext uri="{BB962C8B-B14F-4D97-AF65-F5344CB8AC3E}">
        <p14:creationId xmlns:p14="http://schemas.microsoft.com/office/powerpoint/2010/main" val="416394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6</a:t>
            </a:fld>
            <a:endParaRPr/>
          </a:p>
        </p:txBody>
      </p:sp>
    </p:spTree>
    <p:extLst>
      <p:ext uri="{BB962C8B-B14F-4D97-AF65-F5344CB8AC3E}">
        <p14:creationId xmlns:p14="http://schemas.microsoft.com/office/powerpoint/2010/main" val="147114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7</a:t>
            </a:fld>
            <a:endParaRPr/>
          </a:p>
        </p:txBody>
      </p:sp>
    </p:spTree>
    <p:extLst>
      <p:ext uri="{BB962C8B-B14F-4D97-AF65-F5344CB8AC3E}">
        <p14:creationId xmlns:p14="http://schemas.microsoft.com/office/powerpoint/2010/main" val="334524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8</a:t>
            </a:fld>
            <a:endParaRPr/>
          </a:p>
        </p:txBody>
      </p:sp>
    </p:spTree>
    <p:extLst>
      <p:ext uri="{BB962C8B-B14F-4D97-AF65-F5344CB8AC3E}">
        <p14:creationId xmlns:p14="http://schemas.microsoft.com/office/powerpoint/2010/main" val="411895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9</a:t>
            </a:fld>
            <a:endParaRPr/>
          </a:p>
        </p:txBody>
      </p:sp>
    </p:spTree>
    <p:extLst>
      <p:ext uri="{BB962C8B-B14F-4D97-AF65-F5344CB8AC3E}">
        <p14:creationId xmlns:p14="http://schemas.microsoft.com/office/powerpoint/2010/main" val="287474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dcc8d9884_0_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dcc8d9884_0_7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endParaRPr dirty="0"/>
          </a:p>
        </p:txBody>
      </p:sp>
      <p:sp>
        <p:nvSpPr>
          <p:cNvPr id="64" name="Google Shape;64;g19dcc8d9884_0_7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buSzPts val="1200"/>
            </a:pPr>
            <a:fld id="{00000000-1234-1234-1234-123412341234}" type="slidenum">
              <a:rPr lang="es-ES"/>
              <a:pPr algn="r">
                <a:buSzPts val="1200"/>
              </a:pPr>
              <a:t>10</a:t>
            </a:fld>
            <a:endParaRPr/>
          </a:p>
        </p:txBody>
      </p:sp>
    </p:spTree>
    <p:extLst>
      <p:ext uri="{BB962C8B-B14F-4D97-AF65-F5344CB8AC3E}">
        <p14:creationId xmlns:p14="http://schemas.microsoft.com/office/powerpoint/2010/main" val="386210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156C-047E-DDA6-ABBB-DB473751427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DE791F07-CE99-13ED-2B6B-5517858C6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4BAE34F9-515D-E75C-037F-F96AF462424A}"/>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5" name="Marcador de pie de página 4">
            <a:extLst>
              <a:ext uri="{FF2B5EF4-FFF2-40B4-BE49-F238E27FC236}">
                <a16:creationId xmlns:a16="http://schemas.microsoft.com/office/drawing/2014/main" id="{7E6C3725-9691-E66C-A2BA-8987BB490E8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4C9F47F-1981-1091-E86B-83F97C03A1D4}"/>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349408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55C11-9F27-8889-8D40-BA2DF7A68C6A}"/>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1477794-C6E9-AA2E-BE30-B419BC9D7B7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3870B76-4D74-EBF4-67A4-C95D62ACBD90}"/>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5" name="Marcador de pie de página 4">
            <a:extLst>
              <a:ext uri="{FF2B5EF4-FFF2-40B4-BE49-F238E27FC236}">
                <a16:creationId xmlns:a16="http://schemas.microsoft.com/office/drawing/2014/main" id="{4034411E-0D76-FA8E-4CE8-AB747FF1A4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EDE80AB-3C0F-FE90-F8D3-E28BAF92C56A}"/>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425789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6AB504-7CB8-B22C-DB04-BBBFA27B498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31DCAF8-E06C-03CA-8529-0B110431726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109C455-9EC3-CF89-0082-AAB14C795680}"/>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5" name="Marcador de pie de página 4">
            <a:extLst>
              <a:ext uri="{FF2B5EF4-FFF2-40B4-BE49-F238E27FC236}">
                <a16:creationId xmlns:a16="http://schemas.microsoft.com/office/drawing/2014/main" id="{A2FEF9B2-6F0E-4438-46F3-A956052883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FC48FC9-A1B1-BC86-EC64-1DFA32900BB9}"/>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114579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CFE61-5AAE-6D95-20D7-6E834BFFE318}"/>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EA82B56-E318-2BF7-6143-7DC80187E34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A7FCD85-2F20-D637-6F4D-FE5E25D83129}"/>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5" name="Marcador de pie de página 4">
            <a:extLst>
              <a:ext uri="{FF2B5EF4-FFF2-40B4-BE49-F238E27FC236}">
                <a16:creationId xmlns:a16="http://schemas.microsoft.com/office/drawing/2014/main" id="{EFECDA8C-B6D8-7725-8825-565850771DB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033B6A5-AD9E-7409-32BE-3EF95D7FD822}"/>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36355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95F95-0657-935C-7B80-D42EF5E3FF9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3FC2728B-9EFC-964E-E021-A35CCEE9EC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E5ADDCE-58A0-32D4-1CB1-D33CFAAAFEE8}"/>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5" name="Marcador de pie de página 4">
            <a:extLst>
              <a:ext uri="{FF2B5EF4-FFF2-40B4-BE49-F238E27FC236}">
                <a16:creationId xmlns:a16="http://schemas.microsoft.com/office/drawing/2014/main" id="{5AA040AD-888F-913F-42D0-60D9F2AADD4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A1702F3-16C8-F545-D182-A72BA921481E}"/>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32409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472BC-A477-A5E0-BC05-F4332334FC3B}"/>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27D09E0-D266-E4EA-9365-210BBB1E597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2376DE-EB68-CAE9-F77F-C3E9B64783A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B0940BAA-1914-ABEE-7B5E-807ADF7648B2}"/>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6" name="Marcador de pie de página 5">
            <a:extLst>
              <a:ext uri="{FF2B5EF4-FFF2-40B4-BE49-F238E27FC236}">
                <a16:creationId xmlns:a16="http://schemas.microsoft.com/office/drawing/2014/main" id="{D4FD256F-4E17-AC6C-06F2-91E31BEBD3B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07F0387-8331-82EA-92E2-17B5C9A73422}"/>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207985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53D00-6980-BC26-DF21-E535A6543B48}"/>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6847422F-B354-7B04-4C12-CCDC0418C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B34AA47-E6C6-E47A-937C-B8940468F33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65223285-207A-BBE1-98AF-43946F47F2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B2CCA12-B062-497A-FC6B-ED9333DD373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EE2E11BB-88FB-A471-E7E6-362B656A6328}"/>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8" name="Marcador de pie de página 7">
            <a:extLst>
              <a:ext uri="{FF2B5EF4-FFF2-40B4-BE49-F238E27FC236}">
                <a16:creationId xmlns:a16="http://schemas.microsoft.com/office/drawing/2014/main" id="{0D01922E-4125-496E-0291-58F3C92043C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E94DB09-BA4C-FF9F-6BEE-8CFBFD240DF2}"/>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377841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B3BD7-A891-B1B5-A9C6-3E72E6EB170F}"/>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33C19AC9-1D83-755F-8177-A9066897E815}"/>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4" name="Marcador de pie de página 3">
            <a:extLst>
              <a:ext uri="{FF2B5EF4-FFF2-40B4-BE49-F238E27FC236}">
                <a16:creationId xmlns:a16="http://schemas.microsoft.com/office/drawing/2014/main" id="{1A8B4305-796F-7D23-987A-CCB1892B9BA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C07216F9-0D69-FECA-002B-7C1BED13C369}"/>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50054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329F4F5-47D0-51E6-33FE-C2969ECC2911}"/>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3" name="Marcador de pie de página 2">
            <a:extLst>
              <a:ext uri="{FF2B5EF4-FFF2-40B4-BE49-F238E27FC236}">
                <a16:creationId xmlns:a16="http://schemas.microsoft.com/office/drawing/2014/main" id="{D2073A58-BBB5-ACCE-04D3-502B59990E4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AA02ED4-1AB0-CEC2-64B6-D271E28619C9}"/>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117996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FE99E-97D6-C1CF-8CE2-8EEA794F5D1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05892881-CA2F-7B96-6782-643664651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BC5D98F8-2049-BE40-8E6F-549B2CA7A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0210FBD-83BE-1BC1-E5B0-ED8A994771A6}"/>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6" name="Marcador de pie de página 5">
            <a:extLst>
              <a:ext uri="{FF2B5EF4-FFF2-40B4-BE49-F238E27FC236}">
                <a16:creationId xmlns:a16="http://schemas.microsoft.com/office/drawing/2014/main" id="{E9428A05-B6FD-84D2-0BFC-C15ADB983AF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47788C-F1C5-7F58-6E04-52A632AF7B17}"/>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159921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E7904-3557-E50E-CFF6-3DB1A117B85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FDDA9AEF-1358-5FDE-8CB9-6F2F94C41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411C68F-5BD2-D8C2-C36F-CA2D3FAB9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178603A-C75F-AF70-E168-5E632C2CA273}"/>
              </a:ext>
            </a:extLst>
          </p:cNvPr>
          <p:cNvSpPr>
            <a:spLocks noGrp="1"/>
          </p:cNvSpPr>
          <p:nvPr>
            <p:ph type="dt" sz="half" idx="10"/>
          </p:nvPr>
        </p:nvSpPr>
        <p:spPr/>
        <p:txBody>
          <a:bodyPr/>
          <a:lstStyle/>
          <a:p>
            <a:fld id="{D2A0A1F6-082F-2F42-BAC7-AF50D0E8B690}" type="datetimeFigureOut">
              <a:rPr lang="es-MX" smtClean="0"/>
              <a:t>06/02/2026</a:t>
            </a:fld>
            <a:endParaRPr lang="es-MX"/>
          </a:p>
        </p:txBody>
      </p:sp>
      <p:sp>
        <p:nvSpPr>
          <p:cNvPr id="6" name="Marcador de pie de página 5">
            <a:extLst>
              <a:ext uri="{FF2B5EF4-FFF2-40B4-BE49-F238E27FC236}">
                <a16:creationId xmlns:a16="http://schemas.microsoft.com/office/drawing/2014/main" id="{6DBFF0FB-08D2-EDCD-693C-27C21D019D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1470657-0C0A-9979-DC4D-10547692E0C4}"/>
              </a:ext>
            </a:extLst>
          </p:cNvPr>
          <p:cNvSpPr>
            <a:spLocks noGrp="1"/>
          </p:cNvSpPr>
          <p:nvPr>
            <p:ph type="sldNum" sz="quarter" idx="12"/>
          </p:nvPr>
        </p:nvSpPr>
        <p:spPr/>
        <p:txBody>
          <a:bodyPr/>
          <a:lstStyle/>
          <a:p>
            <a:fld id="{BF4BFCDE-1BB6-4749-8899-CB6ADC55F086}" type="slidenum">
              <a:rPr lang="es-MX" smtClean="0"/>
              <a:t>‹Nº›</a:t>
            </a:fld>
            <a:endParaRPr lang="es-MX"/>
          </a:p>
        </p:txBody>
      </p:sp>
    </p:spTree>
    <p:extLst>
      <p:ext uri="{BB962C8B-B14F-4D97-AF65-F5344CB8AC3E}">
        <p14:creationId xmlns:p14="http://schemas.microsoft.com/office/powerpoint/2010/main" val="215769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1BE615-62E5-0E71-8BE8-F5294139E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D4D6E8-02EF-DB91-90A5-C95B51D11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B8FF269-2EE6-3CFE-9255-04B6FE14B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A0A1F6-082F-2F42-BAC7-AF50D0E8B690}" type="datetimeFigureOut">
              <a:rPr lang="es-MX" smtClean="0"/>
              <a:t>06/02/2026</a:t>
            </a:fld>
            <a:endParaRPr lang="es-MX"/>
          </a:p>
        </p:txBody>
      </p:sp>
      <p:sp>
        <p:nvSpPr>
          <p:cNvPr id="5" name="Marcador de pie de página 4">
            <a:extLst>
              <a:ext uri="{FF2B5EF4-FFF2-40B4-BE49-F238E27FC236}">
                <a16:creationId xmlns:a16="http://schemas.microsoft.com/office/drawing/2014/main" id="{686B56A0-395A-D406-785F-A8213ADD0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5C78BF66-99C3-B4B8-1F4E-EC2532708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4BFCDE-1BB6-4749-8899-CB6ADC55F086}" type="slidenum">
              <a:rPr lang="es-MX" smtClean="0"/>
              <a:t>‹Nº›</a:t>
            </a:fld>
            <a:endParaRPr lang="es-MX"/>
          </a:p>
        </p:txBody>
      </p:sp>
    </p:spTree>
    <p:extLst>
      <p:ext uri="{BB962C8B-B14F-4D97-AF65-F5344CB8AC3E}">
        <p14:creationId xmlns:p14="http://schemas.microsoft.com/office/powerpoint/2010/main" val="1116972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9.svg"/><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sv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3.xml"/><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7.svg"/><Relationship Id="rId19"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slide" Target="slide2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3.xml"/><Relationship Id="rId1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30.png"/><Relationship Id="rId12" Type="http://schemas.openxmlformats.org/officeDocument/2006/relationships/image" Target="../media/image5.svg"/><Relationship Id="rId17"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4.png"/><Relationship Id="rId5" Type="http://schemas.openxmlformats.org/officeDocument/2006/relationships/image" Target="../media/image28.png"/><Relationship Id="rId15" Type="http://schemas.openxmlformats.org/officeDocument/2006/relationships/image" Target="../media/image9.svg"/><Relationship Id="rId10" Type="http://schemas.openxmlformats.org/officeDocument/2006/relationships/slide" Target="slide4.xml"/><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7.svg"/><Relationship Id="rId18"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3.png"/><Relationship Id="rId12" Type="http://schemas.openxmlformats.org/officeDocument/2006/relationships/image" Target="../media/image6.png"/><Relationship Id="rId17" Type="http://schemas.openxmlformats.org/officeDocument/2006/relationships/slide" Target="slide23.xml"/><Relationship Id="rId2" Type="http://schemas.openxmlformats.org/officeDocument/2006/relationships/notesSlide" Target="../notesSlides/notesSlide10.xml"/><Relationship Id="rId16" Type="http://schemas.openxmlformats.org/officeDocument/2006/relationships/image" Target="../media/image5.svg"/><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slide" Target="slide9.xml"/><Relationship Id="rId5" Type="http://schemas.openxmlformats.org/officeDocument/2006/relationships/image" Target="../media/image31.png"/><Relationship Id="rId15" Type="http://schemas.openxmlformats.org/officeDocument/2006/relationships/image" Target="../media/image4.png"/><Relationship Id="rId23" Type="http://schemas.openxmlformats.org/officeDocument/2006/relationships/image" Target="../media/image14.png"/><Relationship Id="rId10" Type="http://schemas.openxmlformats.org/officeDocument/2006/relationships/image" Target="../media/image36.png"/><Relationship Id="rId19"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slide" Target="slide4.xml"/><Relationship Id="rId22"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svg"/><Relationship Id="rId18"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8.png"/><Relationship Id="rId12" Type="http://schemas.openxmlformats.org/officeDocument/2006/relationships/image" Target="../media/image6.png"/><Relationship Id="rId17" Type="http://schemas.openxmlformats.org/officeDocument/2006/relationships/slide" Target="slide23.xml"/><Relationship Id="rId2" Type="http://schemas.openxmlformats.org/officeDocument/2006/relationships/notesSlide" Target="../notesSlides/notesSlide11.xml"/><Relationship Id="rId16" Type="http://schemas.openxmlformats.org/officeDocument/2006/relationships/image" Target="../media/image5.svg"/><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hyperlink" Target="https://pixabay.com/es/bot%C3%B3n-forma-c%C3%ADrculo-s%C3%ADmbolo-equipo-23947/" TargetMode="External"/><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png"/><Relationship Id="rId23" Type="http://schemas.openxmlformats.org/officeDocument/2006/relationships/image" Target="../media/image14.png"/><Relationship Id="rId10" Type="http://schemas.openxmlformats.org/officeDocument/2006/relationships/image" Target="../media/image41.png"/><Relationship Id="rId19"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40.png"/><Relationship Id="rId14" Type="http://schemas.openxmlformats.org/officeDocument/2006/relationships/slide" Target="slide4.xml"/><Relationship Id="rId22"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slide" Target="slide23.xml"/><Relationship Id="rId17" Type="http://schemas.openxmlformats.org/officeDocument/2006/relationships/image" Target="../media/image11.svg"/><Relationship Id="rId2" Type="http://schemas.openxmlformats.org/officeDocument/2006/relationships/notesSlide" Target="../notesSlides/notesSlide12.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5.svg"/><Relationship Id="rId5" Type="http://schemas.openxmlformats.org/officeDocument/2006/relationships/hyperlink" Target="https://repositorio.cab.unam.mx/productos-web/2025/potencias/numero_terminos_expresiones_algebraicas.html" TargetMode="External"/><Relationship Id="rId15" Type="http://schemas.openxmlformats.org/officeDocument/2006/relationships/slide" Target="slide22.xml"/><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 Target="slide4.xml"/><Relationship Id="rId1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es/bot%C3%B3n-forma-c%C3%ADrculo-s%C3%ADmbolo-equipo-23947/" TargetMode="External"/><Relationship Id="rId13" Type="http://schemas.openxmlformats.org/officeDocument/2006/relationships/image" Target="../media/image4.png"/><Relationship Id="rId18" Type="http://schemas.openxmlformats.org/officeDocument/2006/relationships/slide" Target="slide2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37.png"/><Relationship Id="rId12" Type="http://schemas.openxmlformats.org/officeDocument/2006/relationships/slide" Target="slide4.xml"/><Relationship Id="rId17" Type="http://schemas.openxmlformats.org/officeDocument/2006/relationships/image" Target="../media/image9.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7.svg"/><Relationship Id="rId5" Type="http://schemas.openxmlformats.org/officeDocument/2006/relationships/image" Target="../media/image2.png"/><Relationship Id="rId15" Type="http://schemas.openxmlformats.org/officeDocument/2006/relationships/slide" Target="slide23.xml"/><Relationship Id="rId10" Type="http://schemas.openxmlformats.org/officeDocument/2006/relationships/image" Target="../media/image6.png"/><Relationship Id="rId19" Type="http://schemas.openxmlformats.org/officeDocument/2006/relationships/image" Target="../media/image10.png"/><Relationship Id="rId4" Type="http://schemas.openxmlformats.org/officeDocument/2006/relationships/image" Target="../media/image43.png"/><Relationship Id="rId9" Type="http://schemas.openxmlformats.org/officeDocument/2006/relationships/slide" Target="slide16.xml"/><Relationship Id="rId1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svg"/><Relationship Id="rId18" Type="http://schemas.openxmlformats.org/officeDocument/2006/relationships/slide" Target="slide22.xml"/><Relationship Id="rId26" Type="http://schemas.openxmlformats.org/officeDocument/2006/relationships/image" Target="../media/image48.png"/><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hyperlink" Target="https://pixabay.com/es/bot%C3%B3n-forma-c%C3%ADrculo-s%C3%ADmbolo-equipo-23947/" TargetMode="External"/><Relationship Id="rId12" Type="http://schemas.openxmlformats.org/officeDocument/2006/relationships/image" Target="../media/image4.png"/><Relationship Id="rId17" Type="http://schemas.openxmlformats.org/officeDocument/2006/relationships/image" Target="../media/image9.svg"/><Relationship Id="rId25"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1.sv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slide" Target="slide4.xml"/><Relationship Id="rId24" Type="http://schemas.openxmlformats.org/officeDocument/2006/relationships/image" Target="../media/image46.png"/><Relationship Id="rId5" Type="http://schemas.microsoft.com/office/2007/relationships/hdphoto" Target="../media/hdphoto1.wdp"/><Relationship Id="rId15" Type="http://schemas.openxmlformats.org/officeDocument/2006/relationships/slide" Target="slide23.xml"/><Relationship Id="rId23" Type="http://schemas.openxmlformats.org/officeDocument/2006/relationships/image" Target="../media/image45.png"/><Relationship Id="rId28" Type="http://schemas.openxmlformats.org/officeDocument/2006/relationships/image" Target="../media/image51.png"/><Relationship Id="rId10" Type="http://schemas.openxmlformats.org/officeDocument/2006/relationships/image" Target="../media/image7.sv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slide" Target="slide17.xml"/><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image" Target="../media/image520.png"/><Relationship Id="rId18" Type="http://schemas.openxmlformats.org/officeDocument/2006/relationships/image" Target="../media/image57.png"/><Relationship Id="rId26" Type="http://schemas.openxmlformats.org/officeDocument/2006/relationships/image" Target="../media/image9.svg"/><Relationship Id="rId3" Type="http://schemas.openxmlformats.org/officeDocument/2006/relationships/image" Target="../media/image3.png"/><Relationship Id="rId21" Type="http://schemas.openxmlformats.org/officeDocument/2006/relationships/slide" Target="slide4.xml"/><Relationship Id="rId7" Type="http://schemas.openxmlformats.org/officeDocument/2006/relationships/image" Target="../media/image460.png"/><Relationship Id="rId12" Type="http://schemas.openxmlformats.org/officeDocument/2006/relationships/image" Target="../media/image510.png"/><Relationship Id="rId17" Type="http://schemas.openxmlformats.org/officeDocument/2006/relationships/image" Target="../media/image56.png"/><Relationship Id="rId25"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55.png"/><Relationship Id="rId20" Type="http://schemas.openxmlformats.org/officeDocument/2006/relationships/image" Target="../media/image7.svg"/><Relationship Id="rId29" Type="http://schemas.openxmlformats.org/officeDocument/2006/relationships/image" Target="../media/image11.svg"/><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53.png"/><Relationship Id="rId24" Type="http://schemas.openxmlformats.org/officeDocument/2006/relationships/slide" Target="slide23.xml"/><Relationship Id="rId5" Type="http://schemas.openxmlformats.org/officeDocument/2006/relationships/image" Target="../media/image440.png"/><Relationship Id="rId15" Type="http://schemas.openxmlformats.org/officeDocument/2006/relationships/image" Target="../media/image54.png"/><Relationship Id="rId23" Type="http://schemas.openxmlformats.org/officeDocument/2006/relationships/image" Target="../media/image5.svg"/><Relationship Id="rId28" Type="http://schemas.openxmlformats.org/officeDocument/2006/relationships/image" Target="../media/image10.png"/><Relationship Id="rId10" Type="http://schemas.openxmlformats.org/officeDocument/2006/relationships/image" Target="../media/image490.png"/><Relationship Id="rId19" Type="http://schemas.openxmlformats.org/officeDocument/2006/relationships/image" Target="../media/image6.png"/><Relationship Id="rId4" Type="http://schemas.openxmlformats.org/officeDocument/2006/relationships/hyperlink" Target="https://repositorio.cab.unam.mx/productos-web/2025/potencias/expresa_forma_desarrollada_ponencia.html" TargetMode="External"/><Relationship Id="rId9" Type="http://schemas.openxmlformats.org/officeDocument/2006/relationships/image" Target="../media/image480.png"/><Relationship Id="rId14" Type="http://schemas.openxmlformats.org/officeDocument/2006/relationships/image" Target="../media/image530.png"/><Relationship Id="rId22" Type="http://schemas.openxmlformats.org/officeDocument/2006/relationships/image" Target="../media/image4.png"/><Relationship Id="rId27" Type="http://schemas.openxmlformats.org/officeDocument/2006/relationships/slide" Target="slide22.xml"/><Relationship Id="rId30"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svg"/><Relationship Id="rId18" Type="http://schemas.openxmlformats.org/officeDocument/2006/relationships/image" Target="../media/image10.png"/><Relationship Id="rId3" Type="http://schemas.openxmlformats.org/officeDocument/2006/relationships/image" Target="../media/image58.png"/><Relationship Id="rId7" Type="http://schemas.microsoft.com/office/2007/relationships/hdphoto" Target="../media/hdphoto1.wdp"/><Relationship Id="rId12" Type="http://schemas.openxmlformats.org/officeDocument/2006/relationships/image" Target="../media/image4.png"/><Relationship Id="rId17" Type="http://schemas.openxmlformats.org/officeDocument/2006/relationships/slide" Target="slide22.xml"/><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slide" Target="slide4.xml"/><Relationship Id="rId5" Type="http://schemas.openxmlformats.org/officeDocument/2006/relationships/hyperlink" Target="https://repositorio.cab.unam.mx/productos-web/2025/potencias/simplificacion_n_factores_misma_base.html" TargetMode="External"/><Relationship Id="rId15" Type="http://schemas.openxmlformats.org/officeDocument/2006/relationships/image" Target="../media/image8.png"/><Relationship Id="rId10" Type="http://schemas.openxmlformats.org/officeDocument/2006/relationships/image" Target="../media/image7.svg"/><Relationship Id="rId19"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svg"/><Relationship Id="rId18" Type="http://schemas.openxmlformats.org/officeDocument/2006/relationships/image" Target="../media/image10.png"/><Relationship Id="rId3" Type="http://schemas.openxmlformats.org/officeDocument/2006/relationships/image" Target="../media/image60.png"/><Relationship Id="rId7" Type="http://schemas.microsoft.com/office/2007/relationships/hdphoto" Target="../media/hdphoto1.wdp"/><Relationship Id="rId12" Type="http://schemas.openxmlformats.org/officeDocument/2006/relationships/image" Target="../media/image4.png"/><Relationship Id="rId17" Type="http://schemas.openxmlformats.org/officeDocument/2006/relationships/slide" Target="slide22.xml"/><Relationship Id="rId2" Type="http://schemas.openxmlformats.org/officeDocument/2006/relationships/image" Target="../media/image1.png"/><Relationship Id="rId16" Type="http://schemas.openxmlformats.org/officeDocument/2006/relationships/image" Target="../media/image9.sv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slide" Target="slide4.xml"/><Relationship Id="rId5" Type="http://schemas.openxmlformats.org/officeDocument/2006/relationships/hyperlink" Target="https://repositorio.cab.unam.mx/productos-web/2025/potencias/simplificacion_n_factores_misma_potencia.html" TargetMode="External"/><Relationship Id="rId15" Type="http://schemas.openxmlformats.org/officeDocument/2006/relationships/image" Target="../media/image8.png"/><Relationship Id="rId10" Type="http://schemas.openxmlformats.org/officeDocument/2006/relationships/image" Target="../media/image7.svg"/><Relationship Id="rId19"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6.png"/><Relationship Id="rId26" Type="http://schemas.openxmlformats.org/officeDocument/2006/relationships/slide" Target="slide22.xml"/><Relationship Id="rId3" Type="http://schemas.openxmlformats.org/officeDocument/2006/relationships/image" Target="../media/image1.png"/><Relationship Id="rId21" Type="http://schemas.openxmlformats.org/officeDocument/2006/relationships/image" Target="../media/image4.png"/><Relationship Id="rId7" Type="http://schemas.openxmlformats.org/officeDocument/2006/relationships/image" Target="../media/image3.png"/><Relationship Id="rId12" Type="http://schemas.openxmlformats.org/officeDocument/2006/relationships/image" Target="../media/image67.png"/><Relationship Id="rId17" Type="http://schemas.openxmlformats.org/officeDocument/2006/relationships/image" Target="../media/image72.png"/><Relationship Id="rId25" Type="http://schemas.openxmlformats.org/officeDocument/2006/relationships/image" Target="../media/image9.svg"/><Relationship Id="rId2" Type="http://schemas.openxmlformats.org/officeDocument/2006/relationships/notesSlide" Target="../notesSlides/notesSlide13.xml"/><Relationship Id="rId16" Type="http://schemas.openxmlformats.org/officeDocument/2006/relationships/image" Target="../media/image71.png"/><Relationship Id="rId20" Type="http://schemas.openxmlformats.org/officeDocument/2006/relationships/slide" Target="slide4.xm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6.png"/><Relationship Id="rId24" Type="http://schemas.openxmlformats.org/officeDocument/2006/relationships/image" Target="../media/image8.png"/><Relationship Id="rId5" Type="http://schemas.microsoft.com/office/2007/relationships/hdphoto" Target="../media/hdphoto1.wdp"/><Relationship Id="rId15" Type="http://schemas.openxmlformats.org/officeDocument/2006/relationships/image" Target="../media/image70.png"/><Relationship Id="rId23" Type="http://schemas.openxmlformats.org/officeDocument/2006/relationships/slide" Target="slide23.xml"/><Relationship Id="rId28" Type="http://schemas.openxmlformats.org/officeDocument/2006/relationships/image" Target="../media/image11.svg"/><Relationship Id="rId10" Type="http://schemas.openxmlformats.org/officeDocument/2006/relationships/image" Target="../media/image65.png"/><Relationship Id="rId19"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5.svg"/><Relationship Id="rId27"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slide" Target="slide23.xml"/><Relationship Id="rId17" Type="http://schemas.openxmlformats.org/officeDocument/2006/relationships/image" Target="../media/image11.sv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svg"/><Relationship Id="rId5" Type="http://schemas.microsoft.com/office/2007/relationships/hdphoto" Target="../media/hdphoto1.wdp"/><Relationship Id="rId15" Type="http://schemas.openxmlformats.org/officeDocument/2006/relationships/slide" Target="slide22.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4.xml"/><Relationship Id="rId1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6.png"/><Relationship Id="rId26" Type="http://schemas.openxmlformats.org/officeDocument/2006/relationships/slide" Target="slide22.xml"/><Relationship Id="rId3" Type="http://schemas.openxmlformats.org/officeDocument/2006/relationships/image" Target="../media/image3.png"/><Relationship Id="rId21" Type="http://schemas.openxmlformats.org/officeDocument/2006/relationships/image" Target="../media/image4.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svg"/><Relationship Id="rId2" Type="http://schemas.openxmlformats.org/officeDocument/2006/relationships/image" Target="../media/image1.png"/><Relationship Id="rId16" Type="http://schemas.openxmlformats.org/officeDocument/2006/relationships/image" Target="../media/image84.png"/><Relationship Id="rId20" Type="http://schemas.openxmlformats.org/officeDocument/2006/relationships/slide" Target="slide4.xm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8.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slide" Target="slide23.xml"/><Relationship Id="rId28" Type="http://schemas.openxmlformats.org/officeDocument/2006/relationships/image" Target="../media/image11.svg"/><Relationship Id="rId10" Type="http://schemas.openxmlformats.org/officeDocument/2006/relationships/image" Target="../media/image78.png"/><Relationship Id="rId19" Type="http://schemas.openxmlformats.org/officeDocument/2006/relationships/image" Target="../media/image7.svg"/><Relationship Id="rId4" Type="http://schemas.openxmlformats.org/officeDocument/2006/relationships/hyperlink" Target="https://repositorio.cab.unam.mx/productos-web/2025/potencias/simplificacion_n_potencias_elevadas_a_otra.html" TargetMode="External"/><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5.svg"/><Relationship Id="rId27"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1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slide" Target="slide23.xml"/><Relationship Id="rId17"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repositorio.cab.unam.mx/productos-web/2025/potencias/evaluacion.html" TargetMode="External"/><Relationship Id="rId11" Type="http://schemas.openxmlformats.org/officeDocument/2006/relationships/image" Target="../media/image5.svg"/><Relationship Id="rId5" Type="http://schemas.microsoft.com/office/2007/relationships/hdphoto" Target="../media/hdphoto1.wdp"/><Relationship Id="rId15" Type="http://schemas.openxmlformats.org/officeDocument/2006/relationships/slide" Target="slide22.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4.xml"/><Relationship Id="rId1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hyperlink" Target="https://pixabay.com/users/lucustimotei-5287525/?utm_source=link-attribution&amp;utm_medium=referral&amp;utm_campaign=image&amp;utm_content=2400765" TargetMode="External"/><Relationship Id="rId18" Type="http://schemas.openxmlformats.org/officeDocument/2006/relationships/hyperlink" Target="https://pixabay.com/?utm_source=link-attribution&amp;utm_medium=referral&amp;utm_campaign=image&amp;utm_content=5171430" TargetMode="External"/><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4.png"/><Relationship Id="rId17" Type="http://schemas.openxmlformats.org/officeDocument/2006/relationships/hyperlink" Target="https://pixabay.com/users/gdj-1086657/?utm_source=link-attribution&amp;utm_medium=referral&amp;utm_campaign=image&amp;utm_content=5171430" TargetMode="External"/><Relationship Id="rId2" Type="http://schemas.openxmlformats.org/officeDocument/2006/relationships/image" Target="../media/image1.png"/><Relationship Id="rId16" Type="http://schemas.openxmlformats.org/officeDocument/2006/relationships/hyperlink" Target="https://pixabay.com/?utm_source=link-attribution&amp;utm_medium=referral&amp;utm_campaign=image&amp;utm_content=2709402" TargetMode="External"/><Relationship Id="rId20" Type="http://schemas.openxmlformats.org/officeDocument/2006/relationships/hyperlink" Target="https://pixabay.com/es/?utm_source=link-attribution&amp;utm_medium=referral&amp;utm_campaign=image&amp;utm_content=2437876" TargetMode="Externa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hyperlink" Target="https://pixabay.com/users/m94studio-5723187/?utm_source=link-attribution&amp;utm_medium=referral&amp;utm_campaign=image&amp;utm_content=2709402" TargetMode="External"/><Relationship Id="rId10" Type="http://schemas.openxmlformats.org/officeDocument/2006/relationships/image" Target="../media/image8.png"/><Relationship Id="rId19" Type="http://schemas.openxmlformats.org/officeDocument/2006/relationships/hyperlink" Target="https://pixabay.com/es/users/lumapoche-5415551/?utm_source=link-attribution&amp;utm_medium=referral&amp;utm_campaign=image&amp;utm_content=2437876" TargetMode="External"/><Relationship Id="rId4" Type="http://schemas.openxmlformats.org/officeDocument/2006/relationships/image" Target="../media/image6.png"/><Relationship Id="rId9" Type="http://schemas.openxmlformats.org/officeDocument/2006/relationships/slide" Target="slide23.xml"/><Relationship Id="rId14" Type="http://schemas.openxmlformats.org/officeDocument/2006/relationships/hyperlink" Target="https://pixabay.com/?utm_source=link-attribution&amp;utm_medium=referral&amp;utm_campaign=image&amp;utm_content=2400765"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hyperlink" Target="https://repositorio.cab.unam.mx/handle/123456789/134" TargetMode="External"/><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1.svg"/><Relationship Id="rId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slide" Target="slide2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slide" Target="slide23.xml"/><Relationship Id="rId17" Type="http://schemas.openxmlformats.org/officeDocument/2006/relationships/image" Target="../media/image11.sv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svg"/><Relationship Id="rId5" Type="http://schemas.microsoft.com/office/2007/relationships/hdphoto" Target="../media/hdphoto1.wdp"/><Relationship Id="rId15" Type="http://schemas.openxmlformats.org/officeDocument/2006/relationships/slide" Target="slide22.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4.xml"/><Relationship Id="rId1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21.xml"/><Relationship Id="rId18" Type="http://schemas.openxmlformats.org/officeDocument/2006/relationships/image" Target="../media/image5.svg"/><Relationship Id="rId3" Type="http://schemas.openxmlformats.org/officeDocument/2006/relationships/image" Target="../media/image1.png"/><Relationship Id="rId21" Type="http://schemas.openxmlformats.org/officeDocument/2006/relationships/image" Target="../media/image9.svg"/><Relationship Id="rId7" Type="http://schemas.openxmlformats.org/officeDocument/2006/relationships/slide" Target="slide5.xml"/><Relationship Id="rId12" Type="http://schemas.openxmlformats.org/officeDocument/2006/relationships/slide" Target="slide18.xml"/><Relationship Id="rId17" Type="http://schemas.openxmlformats.org/officeDocument/2006/relationships/image" Target="../media/image4.png"/><Relationship Id="rId25"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17.xml"/><Relationship Id="rId24" Type="http://schemas.openxmlformats.org/officeDocument/2006/relationships/image" Target="../media/image11.svg"/><Relationship Id="rId5" Type="http://schemas.microsoft.com/office/2007/relationships/hdphoto" Target="../media/hdphoto1.wdp"/><Relationship Id="rId15" Type="http://schemas.openxmlformats.org/officeDocument/2006/relationships/image" Target="../media/image7.svg"/><Relationship Id="rId23" Type="http://schemas.openxmlformats.org/officeDocument/2006/relationships/image" Target="../media/image10.png"/><Relationship Id="rId10" Type="http://schemas.openxmlformats.org/officeDocument/2006/relationships/slide" Target="slide14.xml"/><Relationship Id="rId19" Type="http://schemas.openxmlformats.org/officeDocument/2006/relationships/slide" Target="slide23.xml"/><Relationship Id="rId4" Type="http://schemas.openxmlformats.org/officeDocument/2006/relationships/image" Target="../media/image2.png"/><Relationship Id="rId9" Type="http://schemas.openxmlformats.org/officeDocument/2006/relationships/image" Target="../media/image16.svg"/><Relationship Id="rId14" Type="http://schemas.openxmlformats.org/officeDocument/2006/relationships/image" Target="../media/image6.png"/><Relationship Id="rId22"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4.xml"/><Relationship Id="rId12" Type="http://schemas.openxmlformats.org/officeDocument/2006/relationships/image" Target="../media/image9.sv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image" Target="../media/image11.svg"/><Relationship Id="rId10" Type="http://schemas.openxmlformats.org/officeDocument/2006/relationships/slide" Target="slide23.xml"/><Relationship Id="rId4" Type="http://schemas.openxmlformats.org/officeDocument/2006/relationships/image" Target="../media/image3.png"/><Relationship Id="rId9" Type="http://schemas.openxmlformats.org/officeDocument/2006/relationships/image" Target="../media/image5.sv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svg"/><Relationship Id="rId18"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slide" Target="slide11.xml"/><Relationship Id="rId12" Type="http://schemas.openxmlformats.org/officeDocument/2006/relationships/image" Target="../media/image6.png"/><Relationship Id="rId17" Type="http://schemas.openxmlformats.org/officeDocument/2006/relationships/slide" Target="slide23.xml"/><Relationship Id="rId25" Type="http://schemas.openxmlformats.org/officeDocument/2006/relationships/image" Target="../media/image21.svg"/><Relationship Id="rId2" Type="http://schemas.openxmlformats.org/officeDocument/2006/relationships/notesSlide" Target="../notesSlides/notesSlide5.xml"/><Relationship Id="rId16" Type="http://schemas.openxmlformats.org/officeDocument/2006/relationships/image" Target="../media/image5.svg"/><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image" Target="../media/image19.svg"/><Relationship Id="rId24" Type="http://schemas.openxmlformats.org/officeDocument/2006/relationships/image" Target="../media/image20.png"/><Relationship Id="rId5" Type="http://schemas.openxmlformats.org/officeDocument/2006/relationships/slide" Target="slide7.xml"/><Relationship Id="rId15" Type="http://schemas.openxmlformats.org/officeDocument/2006/relationships/image" Target="../media/image4.png"/><Relationship Id="rId23" Type="http://schemas.openxmlformats.org/officeDocument/2006/relationships/image" Target="../media/image14.png"/><Relationship Id="rId10" Type="http://schemas.openxmlformats.org/officeDocument/2006/relationships/image" Target="../media/image18.png"/><Relationship Id="rId19"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hyperlink" Target="https://pixabay.com/es/el-bot%C3%B3n-de-bot%C3%B3n-icono-p%C3%A1ginas-web-859350/" TargetMode="External"/><Relationship Id="rId14" Type="http://schemas.openxmlformats.org/officeDocument/2006/relationships/slide" Target="slide4.xml"/><Relationship Id="rId22"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slide" Target="slide23.xml"/><Relationship Id="rId1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slide" Target="slide9.xml"/><Relationship Id="rId17" Type="http://schemas.openxmlformats.org/officeDocument/2006/relationships/image" Target="../media/image10.png"/><Relationship Id="rId2" Type="http://schemas.openxmlformats.org/officeDocument/2006/relationships/notesSlide" Target="../notesSlides/notesSlide6.xml"/><Relationship Id="rId16"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hyperlink" Target="https://pixabay.com/es/el-bot%C3%B3n-de-bot%C3%B3n-icono-p%C3%A1ginas-web-859350/" TargetMode="External"/><Relationship Id="rId11" Type="http://schemas.openxmlformats.org/officeDocument/2006/relationships/image" Target="../media/image5.svg"/><Relationship Id="rId5" Type="http://schemas.openxmlformats.org/officeDocument/2006/relationships/image" Target="../media/image17.png"/><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slide" Target="slide4.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7.svg"/><Relationship Id="rId18"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22.png"/><Relationship Id="rId12" Type="http://schemas.openxmlformats.org/officeDocument/2006/relationships/image" Target="../media/image6.png"/><Relationship Id="rId17" Type="http://schemas.openxmlformats.org/officeDocument/2006/relationships/slide" Target="slide23.xml"/><Relationship Id="rId2" Type="http://schemas.openxmlformats.org/officeDocument/2006/relationships/notesSlide" Target="../notesSlides/notesSlide7.xml"/><Relationship Id="rId16" Type="http://schemas.openxmlformats.org/officeDocument/2006/relationships/image" Target="../media/image5.svg"/><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0.png"/><Relationship Id="rId15" Type="http://schemas.openxmlformats.org/officeDocument/2006/relationships/image" Target="../media/image4.png"/><Relationship Id="rId23" Type="http://schemas.openxmlformats.org/officeDocument/2006/relationships/image" Target="../media/image14.png"/><Relationship Id="rId10" Type="http://schemas.openxmlformats.org/officeDocument/2006/relationships/image" Target="../media/image25.png"/><Relationship Id="rId19"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24.svg"/><Relationship Id="rId14" Type="http://schemas.openxmlformats.org/officeDocument/2006/relationships/slide" Target="slide4.xml"/><Relationship Id="rId22"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png"/><Relationship Id="rId18" Type="http://schemas.openxmlformats.org/officeDocument/2006/relationships/image" Target="../media/image9.svg"/><Relationship Id="rId3" Type="http://schemas.openxmlformats.org/officeDocument/2006/relationships/image" Target="../media/image1.png"/><Relationship Id="rId21" Type="http://schemas.openxmlformats.org/officeDocument/2006/relationships/image" Target="../media/image11.svg"/><Relationship Id="rId7" Type="http://schemas.openxmlformats.org/officeDocument/2006/relationships/slide" Target="slide10.xml"/><Relationship Id="rId12" Type="http://schemas.openxmlformats.org/officeDocument/2006/relationships/slide" Target="slide4.xml"/><Relationship Id="rId17" Type="http://schemas.openxmlformats.org/officeDocument/2006/relationships/image" Target="../media/image8.png"/><Relationship Id="rId2" Type="http://schemas.openxmlformats.org/officeDocument/2006/relationships/notesSlide" Target="../notesSlides/notesSlide8.xml"/><Relationship Id="rId16" Type="http://schemas.openxmlformats.org/officeDocument/2006/relationships/slide" Target="slide23.xml"/><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pixabay.com/es/el-bot%C3%B3n-de-bot%C3%B3n-icono-p%C3%A1ginas-web-859350/" TargetMode="External"/><Relationship Id="rId11" Type="http://schemas.openxmlformats.org/officeDocument/2006/relationships/image" Target="../media/image7.svg"/><Relationship Id="rId5" Type="http://schemas.openxmlformats.org/officeDocument/2006/relationships/image" Target="../media/image17.png"/><Relationship Id="rId15" Type="http://schemas.openxmlformats.org/officeDocument/2006/relationships/slide" Target="slide11.xml"/><Relationship Id="rId10" Type="http://schemas.openxmlformats.org/officeDocument/2006/relationships/image" Target="../media/image6.png"/><Relationship Id="rId19" Type="http://schemas.openxmlformats.org/officeDocument/2006/relationships/slide" Target="slide22.xml"/><Relationship Id="rId4" Type="http://schemas.openxmlformats.org/officeDocument/2006/relationships/image" Target="../media/image3.png"/><Relationship Id="rId9" Type="http://schemas.openxmlformats.org/officeDocument/2006/relationships/slide" Target="slide7.xml"/><Relationship Id="rId14" Type="http://schemas.openxmlformats.org/officeDocument/2006/relationships/image" Target="../media/image5.svg"/><Relationship Id="rId2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9E4C9CDC-353A-927D-81D3-29653224BCA8}"/>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3270081D-B395-BDBA-3871-BC15DF31AA4C}"/>
              </a:ext>
            </a:extLst>
          </p:cNvPr>
          <p:cNvSpPr/>
          <p:nvPr/>
        </p:nvSpPr>
        <p:spPr>
          <a:xfrm rot="10800000">
            <a:off x="0" y="-5555"/>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a:extLst>
              <a:ext uri="{FF2B5EF4-FFF2-40B4-BE49-F238E27FC236}">
                <a16:creationId xmlns:a16="http://schemas.microsoft.com/office/drawing/2014/main" id="{7DE612EB-0D95-C64F-EE3D-3C584096E8CC}"/>
              </a:ext>
            </a:extLst>
          </p:cNvPr>
          <p:cNvSpPr>
            <a:spLocks noGrp="1"/>
          </p:cNvSpPr>
          <p:nvPr>
            <p:ph type="ctrTitle"/>
          </p:nvPr>
        </p:nvSpPr>
        <p:spPr>
          <a:xfrm>
            <a:off x="2768339" y="1315408"/>
            <a:ext cx="6655322" cy="1271730"/>
          </a:xfrm>
        </p:spPr>
        <p:txBody>
          <a:bodyPr>
            <a:normAutofit fontScale="90000"/>
          </a:bodyPr>
          <a:lstStyle/>
          <a:p>
            <a:pPr>
              <a:lnSpc>
                <a:spcPct val="120000"/>
              </a:lnSpc>
            </a:pPr>
            <a:r>
              <a:rPr lang="es-MX" sz="4000" b="1" dirty="0">
                <a:solidFill>
                  <a:schemeClr val="bg1"/>
                </a:solidFill>
                <a:latin typeface="Tahoma" panose="020B0604030504040204" pitchFamily="34" charset="0"/>
                <a:ea typeface="Tahoma" panose="020B0604030504040204" pitchFamily="34" charset="0"/>
                <a:cs typeface="Tahoma" panose="020B0604030504040204" pitchFamily="34" charset="0"/>
              </a:rPr>
              <a:t>Introducción al álgebra: Potencias enteras positivas</a:t>
            </a:r>
            <a:endParaRPr lang="es-MX" sz="4000" b="1" dirty="0">
              <a:solidFill>
                <a:schemeClr val="bg1"/>
              </a:solidFill>
              <a:ea typeface="Tahoma" panose="020B0604030504040204" pitchFamily="34" charset="0"/>
              <a:cs typeface="Tahoma" panose="020B0604030504040204" pitchFamily="34" charset="0"/>
            </a:endParaRPr>
          </a:p>
        </p:txBody>
      </p:sp>
      <p:pic>
        <p:nvPicPr>
          <p:cNvPr id="8" name="Imagen 7">
            <a:extLst>
              <a:ext uri="{FF2B5EF4-FFF2-40B4-BE49-F238E27FC236}">
                <a16:creationId xmlns:a16="http://schemas.microsoft.com/office/drawing/2014/main" id="{AB2F7619-F450-FC59-FAD0-3B29676681DF}"/>
              </a:ext>
            </a:extLst>
          </p:cNvPr>
          <p:cNvPicPr>
            <a:picLocks noChangeAspect="1"/>
          </p:cNvPicPr>
          <p:nvPr/>
        </p:nvPicPr>
        <p:blipFill rotWithShape="1">
          <a:blip r:embed="rId3">
            <a:duotone>
              <a:schemeClr val="accent2">
                <a:shade val="45000"/>
                <a:satMod val="135000"/>
              </a:schemeClr>
              <a:prstClr val="white"/>
            </a:duotone>
            <a:alphaModFix amt="61000"/>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b="50000"/>
          <a:stretch/>
        </p:blipFill>
        <p:spPr>
          <a:xfrm flipH="1">
            <a:off x="3330517" y="2419377"/>
            <a:ext cx="5562787" cy="3436471"/>
          </a:xfrm>
          <a:prstGeom prst="rect">
            <a:avLst/>
          </a:prstGeom>
        </p:spPr>
      </p:pic>
      <p:pic>
        <p:nvPicPr>
          <p:cNvPr id="26" name="Imagen 25">
            <a:extLst>
              <a:ext uri="{FF2B5EF4-FFF2-40B4-BE49-F238E27FC236}">
                <a16:creationId xmlns:a16="http://schemas.microsoft.com/office/drawing/2014/main" id="{A9BC2571-39A2-D978-9169-A9B7556F83FE}"/>
              </a:ext>
            </a:extLst>
          </p:cNvPr>
          <p:cNvPicPr>
            <a:picLocks noChangeAspect="1"/>
          </p:cNvPicPr>
          <p:nvPr/>
        </p:nvPicPr>
        <p:blipFill rotWithShape="1">
          <a:blip r:embed="rId5">
            <a:alphaModFix/>
          </a:blip>
          <a:srcRect t="60667"/>
          <a:stretch/>
        </p:blipFill>
        <p:spPr>
          <a:xfrm>
            <a:off x="0" y="3791554"/>
            <a:ext cx="12192000" cy="2697479"/>
          </a:xfrm>
          <a:prstGeom prst="rect">
            <a:avLst/>
          </a:prstGeom>
        </p:spPr>
      </p:pic>
      <p:grpSp>
        <p:nvGrpSpPr>
          <p:cNvPr id="10" name="Grupo 9">
            <a:extLst>
              <a:ext uri="{FF2B5EF4-FFF2-40B4-BE49-F238E27FC236}">
                <a16:creationId xmlns:a16="http://schemas.microsoft.com/office/drawing/2014/main" id="{E5B96899-ABC2-8878-3704-8291BD334187}"/>
              </a:ext>
            </a:extLst>
          </p:cNvPr>
          <p:cNvGrpSpPr/>
          <p:nvPr/>
        </p:nvGrpSpPr>
        <p:grpSpPr>
          <a:xfrm>
            <a:off x="7658791" y="5967763"/>
            <a:ext cx="709174" cy="762589"/>
            <a:chOff x="5538422" y="5846740"/>
            <a:chExt cx="709174" cy="762589"/>
          </a:xfrm>
        </p:grpSpPr>
        <p:pic>
          <p:nvPicPr>
            <p:cNvPr id="11" name="Gráfico 10" descr="Casa">
              <a:hlinkClick r:id="rId6" action="ppaction://hlinksldjump"/>
              <a:extLst>
                <a:ext uri="{FF2B5EF4-FFF2-40B4-BE49-F238E27FC236}">
                  <a16:creationId xmlns:a16="http://schemas.microsoft.com/office/drawing/2014/main" id="{55B156C8-D90F-3EEC-B52B-278D6AD253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12" name="CuadroTexto 11">
              <a:hlinkClick r:id="rId6" action="ppaction://hlinksldjump"/>
              <a:extLst>
                <a:ext uri="{FF2B5EF4-FFF2-40B4-BE49-F238E27FC236}">
                  <a16:creationId xmlns:a16="http://schemas.microsoft.com/office/drawing/2014/main" id="{6054BDB1-9828-D21E-9F0D-19437037EC33}"/>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16" name="Grupo 15">
            <a:extLst>
              <a:ext uri="{FF2B5EF4-FFF2-40B4-BE49-F238E27FC236}">
                <a16:creationId xmlns:a16="http://schemas.microsoft.com/office/drawing/2014/main" id="{90F996D3-3237-39BE-CD41-F4B763AEAEC2}"/>
              </a:ext>
            </a:extLst>
          </p:cNvPr>
          <p:cNvGrpSpPr/>
          <p:nvPr/>
        </p:nvGrpSpPr>
        <p:grpSpPr>
          <a:xfrm>
            <a:off x="8406226" y="5967763"/>
            <a:ext cx="1062346" cy="762589"/>
            <a:chOff x="7059518" y="5839689"/>
            <a:chExt cx="1341695" cy="963115"/>
          </a:xfrm>
        </p:grpSpPr>
        <p:pic>
          <p:nvPicPr>
            <p:cNvPr id="17" name="Gráfico 16" descr="Reproducir">
              <a:hlinkClick r:id="" action="ppaction://hlinkshowjump?jump=nextslide"/>
              <a:extLst>
                <a:ext uri="{FF2B5EF4-FFF2-40B4-BE49-F238E27FC236}">
                  <a16:creationId xmlns:a16="http://schemas.microsoft.com/office/drawing/2014/main" id="{D67CBAB4-DC37-35CC-DD58-422D8FE75A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18" name="CuadroTexto 17">
              <a:hlinkClick r:id="" action="ppaction://hlinkshowjump?jump=nextslide"/>
              <a:extLst>
                <a:ext uri="{FF2B5EF4-FFF2-40B4-BE49-F238E27FC236}">
                  <a16:creationId xmlns:a16="http://schemas.microsoft.com/office/drawing/2014/main" id="{B16C1FDC-1B30-60A6-8B4B-67BB73C04CDC}"/>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19" name="Grupo 18">
            <a:extLst>
              <a:ext uri="{FF2B5EF4-FFF2-40B4-BE49-F238E27FC236}">
                <a16:creationId xmlns:a16="http://schemas.microsoft.com/office/drawing/2014/main" id="{9A4D6190-8619-D326-77B9-46B28C0F3DD2}"/>
              </a:ext>
            </a:extLst>
          </p:cNvPr>
          <p:cNvGrpSpPr/>
          <p:nvPr/>
        </p:nvGrpSpPr>
        <p:grpSpPr>
          <a:xfrm>
            <a:off x="9468572" y="5965193"/>
            <a:ext cx="1269814" cy="762589"/>
            <a:chOff x="9512187" y="5839689"/>
            <a:chExt cx="1603718" cy="963115"/>
          </a:xfrm>
        </p:grpSpPr>
        <p:pic>
          <p:nvPicPr>
            <p:cNvPr id="20" name="Gráfico 19" descr="Cancha">
              <a:hlinkClick r:id="rId11" action="ppaction://hlinksldjump"/>
              <a:extLst>
                <a:ext uri="{FF2B5EF4-FFF2-40B4-BE49-F238E27FC236}">
                  <a16:creationId xmlns:a16="http://schemas.microsoft.com/office/drawing/2014/main" id="{07840C1E-2108-8A86-0185-5047FA9BA5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21" name="CuadroTexto 20">
              <a:hlinkClick r:id="rId11" action="ppaction://hlinksldjump"/>
              <a:extLst>
                <a:ext uri="{FF2B5EF4-FFF2-40B4-BE49-F238E27FC236}">
                  <a16:creationId xmlns:a16="http://schemas.microsoft.com/office/drawing/2014/main" id="{D38D0B14-B19D-A99E-5086-DDFBB009C4CB}"/>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22" name="Grupo 21">
            <a:extLst>
              <a:ext uri="{FF2B5EF4-FFF2-40B4-BE49-F238E27FC236}">
                <a16:creationId xmlns:a16="http://schemas.microsoft.com/office/drawing/2014/main" id="{CCEC614D-0D26-71C9-45B7-7AAC98A38D36}"/>
              </a:ext>
            </a:extLst>
          </p:cNvPr>
          <p:cNvGrpSpPr/>
          <p:nvPr/>
        </p:nvGrpSpPr>
        <p:grpSpPr>
          <a:xfrm>
            <a:off x="10722869" y="5962896"/>
            <a:ext cx="1317749" cy="762590"/>
            <a:chOff x="10684667" y="5839689"/>
            <a:chExt cx="1664258" cy="963116"/>
          </a:xfrm>
        </p:grpSpPr>
        <p:pic>
          <p:nvPicPr>
            <p:cNvPr id="23" name="Gráfico 22" descr="Libros en estantería">
              <a:hlinkClick r:id="rId14" action="ppaction://hlinksldjump"/>
              <a:extLst>
                <a:ext uri="{FF2B5EF4-FFF2-40B4-BE49-F238E27FC236}">
                  <a16:creationId xmlns:a16="http://schemas.microsoft.com/office/drawing/2014/main" id="{49582E00-8092-74F5-6A5E-CF7A2810A14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24" name="CuadroTexto 23">
              <a:hlinkClick r:id="rId14" action="ppaction://hlinksldjump"/>
              <a:extLst>
                <a:ext uri="{FF2B5EF4-FFF2-40B4-BE49-F238E27FC236}">
                  <a16:creationId xmlns:a16="http://schemas.microsoft.com/office/drawing/2014/main" id="{D058E804-50A3-CB8C-905B-E9FEA6815312}"/>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sp>
        <p:nvSpPr>
          <p:cNvPr id="3" name="Subtítulo 2">
            <a:extLst>
              <a:ext uri="{FF2B5EF4-FFF2-40B4-BE49-F238E27FC236}">
                <a16:creationId xmlns:a16="http://schemas.microsoft.com/office/drawing/2014/main" id="{A3F7C9A5-427D-1384-A8E6-C74593E2F782}"/>
              </a:ext>
            </a:extLst>
          </p:cNvPr>
          <p:cNvSpPr>
            <a:spLocks noGrp="1"/>
          </p:cNvSpPr>
          <p:nvPr>
            <p:ph type="subTitle" idx="1"/>
          </p:nvPr>
        </p:nvSpPr>
        <p:spPr>
          <a:xfrm>
            <a:off x="5506135" y="5466185"/>
            <a:ext cx="1269815" cy="612775"/>
          </a:xfrm>
        </p:spPr>
        <p:txBody>
          <a:bodyPr>
            <a:normAutofit/>
          </a:bodyPr>
          <a:lstStyle/>
          <a:p>
            <a:r>
              <a:rPr lang="es-MX" sz="1800" b="1" dirty="0">
                <a:solidFill>
                  <a:schemeClr val="bg1"/>
                </a:solidFill>
                <a:latin typeface="Tahoma" panose="020B0604030504040204" pitchFamily="34" charset="0"/>
                <a:ea typeface="Tahoma" panose="020B0604030504040204" pitchFamily="34" charset="0"/>
                <a:cs typeface="Tahoma" panose="020B0604030504040204" pitchFamily="34" charset="0"/>
              </a:rPr>
              <a:t>2024</a:t>
            </a:r>
          </a:p>
        </p:txBody>
      </p:sp>
      <p:sp>
        <p:nvSpPr>
          <p:cNvPr id="27" name="Google Shape;89;p1">
            <a:extLst>
              <a:ext uri="{FF2B5EF4-FFF2-40B4-BE49-F238E27FC236}">
                <a16:creationId xmlns:a16="http://schemas.microsoft.com/office/drawing/2014/main" id="{43ABCEF8-B925-AB53-FFA3-3AF3F138750F}"/>
              </a:ext>
            </a:extLst>
          </p:cNvPr>
          <p:cNvSpPr txBox="1">
            <a:spLocks/>
          </p:cNvSpPr>
          <p:nvPr/>
        </p:nvSpPr>
        <p:spPr>
          <a:xfrm>
            <a:off x="4014782" y="4393200"/>
            <a:ext cx="4187185" cy="4127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70000"/>
              </a:lnSpc>
              <a:spcBef>
                <a:spcPts val="0"/>
              </a:spcBef>
              <a:buClr>
                <a:schemeClr val="lt1"/>
              </a:buClr>
              <a:buSzPts val="1900"/>
              <a:buFont typeface="Arial"/>
              <a:buNone/>
              <a:defRPr/>
            </a:pPr>
            <a:r>
              <a:rPr lang="en-US" sz="1800" dirty="0">
                <a:solidFill>
                  <a:schemeClr val="lt1"/>
                </a:solidFill>
                <a:latin typeface="Arial" panose="020B0604020202020204" pitchFamily="34" charset="0"/>
                <a:ea typeface="Calibri"/>
                <a:cs typeface="Arial" panose="020B0604020202020204" pitchFamily="34" charset="0"/>
                <a:sym typeface="Calibri"/>
              </a:rPr>
              <a:t>Autora: Blanca Cecilia Cruz Salcedo</a:t>
            </a:r>
            <a:endParaRPr lang="en-US" sz="18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30" name="Google Shape;92;p1" descr="2° Congreso de Educación Ambiental en el Bachillerato para ...">
            <a:extLst>
              <a:ext uri="{FF2B5EF4-FFF2-40B4-BE49-F238E27FC236}">
                <a16:creationId xmlns:a16="http://schemas.microsoft.com/office/drawing/2014/main" id="{9249BD0B-C66E-1539-F8EC-797334D9AC26}"/>
              </a:ext>
            </a:extLst>
          </p:cNvPr>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43973" y="375189"/>
            <a:ext cx="913661" cy="91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oogle Shape;93;p1">
            <a:extLst>
              <a:ext uri="{FF2B5EF4-FFF2-40B4-BE49-F238E27FC236}">
                <a16:creationId xmlns:a16="http://schemas.microsoft.com/office/drawing/2014/main" id="{D6C4E7AB-B45C-B992-A84F-BE018C21D1F3}"/>
              </a:ext>
            </a:extLst>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76261" y="368967"/>
            <a:ext cx="839255" cy="91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oogle Shape;94;p1">
            <a:extLst>
              <a:ext uri="{FF2B5EF4-FFF2-40B4-BE49-F238E27FC236}">
                <a16:creationId xmlns:a16="http://schemas.microsoft.com/office/drawing/2014/main" id="{F9585F8B-763D-01D7-B7B9-62DC22E81ADB}"/>
              </a:ext>
            </a:extLst>
          </p:cNvPr>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Google Shape;102;p1">
            <a:extLst>
              <a:ext uri="{FF2B5EF4-FFF2-40B4-BE49-F238E27FC236}">
                <a16:creationId xmlns:a16="http://schemas.microsoft.com/office/drawing/2014/main" id="{38A8DCA4-760D-2D1A-8CE8-BAD82B03BEE4}"/>
              </a:ext>
            </a:extLst>
          </p:cNvPr>
          <p:cNvSpPr txBox="1">
            <a:spLocks noChangeArrowheads="1"/>
          </p:cNvSpPr>
          <p:nvPr/>
        </p:nvSpPr>
        <p:spPr bwMode="auto">
          <a:xfrm>
            <a:off x="3063910" y="3077445"/>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800"/>
              <a:buFont typeface="Calibri" panose="020F0502020204030204" pitchFamily="34" charset="0"/>
              <a:buNone/>
            </a:pPr>
            <a:r>
              <a:rPr lang="en-US" altLang="es-MX" sz="2000" dirty="0">
                <a:solidFill>
                  <a:srgbClr val="FFFFFF"/>
                </a:solidFill>
                <a:sym typeface="Calibri" panose="020F0502020204030204" pitchFamily="34" charset="0"/>
              </a:rPr>
              <a:t>Universidad Nacional Autónoma de México</a:t>
            </a:r>
            <a:endParaRPr lang="es-MX" altLang="es-MX" sz="2000" dirty="0">
              <a:solidFill>
                <a:srgbClr val="FFFFFF"/>
              </a:solidFill>
              <a:sym typeface="Calibri" panose="020F0502020204030204" pitchFamily="34" charset="0"/>
            </a:endParaRPr>
          </a:p>
          <a:p>
            <a:pPr algn="ctr" eaLnBrk="1" hangingPunct="1">
              <a:buClr>
                <a:srgbClr val="FFFFFF"/>
              </a:buClr>
              <a:buSzPts val="2800"/>
              <a:buFont typeface="Calibri" panose="020F0502020204030204" pitchFamily="34" charset="0"/>
              <a:buNone/>
            </a:pPr>
            <a:r>
              <a:rPr lang="en-US" altLang="es-MX" sz="2000" dirty="0">
                <a:solidFill>
                  <a:srgbClr val="FFFFFF"/>
                </a:solidFill>
                <a:sym typeface="Calibri" panose="020F0502020204030204" pitchFamily="34" charset="0"/>
              </a:rPr>
              <a:t>Colegio de Ciencias y Humanidades                Plantel Naucalpan</a:t>
            </a:r>
            <a:endParaRPr lang="es-MX" altLang="es-MX" sz="2000" dirty="0"/>
          </a:p>
        </p:txBody>
      </p:sp>
    </p:spTree>
    <p:extLst>
      <p:ext uri="{BB962C8B-B14F-4D97-AF65-F5344CB8AC3E}">
        <p14:creationId xmlns:p14="http://schemas.microsoft.com/office/powerpoint/2010/main" val="2256041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4EA61595-122C-C9CC-D9ED-54C40D15B03E}"/>
              </a:ext>
            </a:extLst>
          </p:cNvPr>
          <p:cNvSpPr/>
          <p:nvPr/>
        </p:nvSpPr>
        <p:spPr>
          <a:xfrm rot="10800000">
            <a:off x="0" y="0"/>
            <a:ext cx="12192000" cy="6858000"/>
          </a:xfrm>
          <a:prstGeom prst="rect">
            <a:avLst/>
          </a:prstGeom>
          <a:gradFill>
            <a:gsLst>
              <a:gs pos="57000">
                <a:schemeClr val="bg1">
                  <a:alpha val="25450"/>
                </a:schemeClr>
              </a:gs>
              <a:gs pos="0">
                <a:srgbClr val="3E4DC1">
                  <a:alpha val="17000"/>
                </a:srgb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4" name="Imagen 43">
            <a:extLst>
              <a:ext uri="{FF2B5EF4-FFF2-40B4-BE49-F238E27FC236}">
                <a16:creationId xmlns:a16="http://schemas.microsoft.com/office/drawing/2014/main" id="{F648DD13-A85E-7AE1-485B-1E2D71E804B7}"/>
              </a:ext>
            </a:extLst>
          </p:cNvPr>
          <p:cNvPicPr>
            <a:picLocks noChangeAspect="1"/>
          </p:cNvPicPr>
          <p:nvPr/>
        </p:nvPicPr>
        <p:blipFill rotWithShape="1">
          <a:blip r:embed="rId4">
            <a:alphaModFix/>
          </a:blip>
          <a:srcRect t="60667"/>
          <a:stretch/>
        </p:blipFill>
        <p:spPr>
          <a:xfrm>
            <a:off x="0" y="3959194"/>
            <a:ext cx="12192000" cy="2697479"/>
          </a:xfrm>
          <a:prstGeom prst="rect">
            <a:avLst/>
          </a:prstGeom>
        </p:spPr>
      </p:pic>
      <p:pic>
        <p:nvPicPr>
          <p:cNvPr id="74" name="Imagen 73">
            <a:extLst>
              <a:ext uri="{FF2B5EF4-FFF2-40B4-BE49-F238E27FC236}">
                <a16:creationId xmlns:a16="http://schemas.microsoft.com/office/drawing/2014/main" id="{A2D46329-ED2D-B115-B26D-857469E0AE1F}"/>
              </a:ext>
            </a:extLst>
          </p:cNvPr>
          <p:cNvPicPr>
            <a:picLocks noChangeAspect="1"/>
          </p:cNvPicPr>
          <p:nvPr/>
        </p:nvPicPr>
        <p:blipFill rotWithShape="1">
          <a:blip r:embed="rId4">
            <a:alphaModFix/>
          </a:blip>
          <a:srcRect t="60667"/>
          <a:stretch/>
        </p:blipFill>
        <p:spPr>
          <a:xfrm rot="10800000">
            <a:off x="0" y="-5722"/>
            <a:ext cx="12192000" cy="2697479"/>
          </a:xfrm>
          <a:prstGeom prst="rect">
            <a:avLst/>
          </a:prstGeom>
        </p:spPr>
      </p:pic>
      <p:sp>
        <p:nvSpPr>
          <p:cNvPr id="75" name="Rectángulo redondeado 74">
            <a:extLst>
              <a:ext uri="{FF2B5EF4-FFF2-40B4-BE49-F238E27FC236}">
                <a16:creationId xmlns:a16="http://schemas.microsoft.com/office/drawing/2014/main" id="{B25F2122-7F8B-CC56-46F9-B64D189608FE}"/>
              </a:ext>
            </a:extLst>
          </p:cNvPr>
          <p:cNvSpPr/>
          <p:nvPr/>
        </p:nvSpPr>
        <p:spPr>
          <a:xfrm>
            <a:off x="2185660" y="0"/>
            <a:ext cx="7820327" cy="5546801"/>
          </a:xfrm>
          <a:prstGeom prst="roundRect">
            <a:avLst>
              <a:gd name="adj" fmla="val 3028"/>
            </a:avLst>
          </a:prstGeom>
          <a:solidFill>
            <a:schemeClr val="bg1">
              <a:alpha val="60000"/>
            </a:schemeClr>
          </a:solidFill>
          <a:ln>
            <a:noFill/>
          </a:ln>
          <a:scene3d>
            <a:camera prst="orthographicFront"/>
            <a:lightRig rig="threePt" dir="t">
              <a:rot lat="0" lon="0" rev="6600000"/>
            </a:lightRig>
          </a:scene3d>
          <a:sp3d>
            <a:bevelT w="133350" prst="relaxedInset"/>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5B6F9CAF-6E9B-C6C0-9329-01CBE71F604A}"/>
              </a:ext>
            </a:extLst>
          </p:cNvPr>
          <p:cNvSpPr txBox="1"/>
          <p:nvPr/>
        </p:nvSpPr>
        <p:spPr>
          <a:xfrm>
            <a:off x="2239276" y="402080"/>
            <a:ext cx="7281647" cy="793230"/>
          </a:xfrm>
          <a:prstGeom prst="rect">
            <a:avLst/>
          </a:prstGeom>
          <a:noFill/>
        </p:spPr>
        <p:txBody>
          <a:bodyPr wrap="square">
            <a:spAutoFit/>
          </a:bodyPr>
          <a:lstStyle/>
          <a:p>
            <a:pPr algn="ctr">
              <a:lnSpc>
                <a:spcPct val="150000"/>
              </a:lnSpc>
            </a:pP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Tomemos las expresiones algebraicas anteriores para determinar cuántos términos tienen, da clic en cada una.</a:t>
            </a:r>
            <a:endParaRPr lang="es-MX" sz="1600" b="1"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p:txBody>
      </p:sp>
      <p:grpSp>
        <p:nvGrpSpPr>
          <p:cNvPr id="28" name="Grupo 27">
            <a:extLst>
              <a:ext uri="{FF2B5EF4-FFF2-40B4-BE49-F238E27FC236}">
                <a16:creationId xmlns:a16="http://schemas.microsoft.com/office/drawing/2014/main" id="{AEA9C5F5-4C98-F96C-44BC-0ABF8D752798}"/>
              </a:ext>
            </a:extLst>
          </p:cNvPr>
          <p:cNvGrpSpPr/>
          <p:nvPr/>
        </p:nvGrpSpPr>
        <p:grpSpPr>
          <a:xfrm>
            <a:off x="3302899" y="2102355"/>
            <a:ext cx="6417601" cy="588371"/>
            <a:chOff x="3226699" y="2559555"/>
            <a:chExt cx="6417601" cy="588371"/>
          </a:xfrm>
        </p:grpSpPr>
        <p:sp>
          <p:nvSpPr>
            <p:cNvPr id="8" name="CuadroTexto 7">
              <a:extLst>
                <a:ext uri="{FF2B5EF4-FFF2-40B4-BE49-F238E27FC236}">
                  <a16:creationId xmlns:a16="http://schemas.microsoft.com/office/drawing/2014/main" id="{2697B0F0-4099-52AD-EAAA-A02C6D3EAF15}"/>
                </a:ext>
              </a:extLst>
            </p:cNvPr>
            <p:cNvSpPr txBox="1"/>
            <p:nvPr/>
          </p:nvSpPr>
          <p:spPr>
            <a:xfrm>
              <a:off x="5570196" y="2559555"/>
              <a:ext cx="4074104" cy="496931"/>
            </a:xfrm>
            <a:prstGeom prst="rect">
              <a:avLst/>
            </a:prstGeom>
            <a:noFill/>
          </p:spPr>
          <p:txBody>
            <a:bodyPr wrap="square">
              <a:spAutoFit/>
            </a:bodyPr>
            <a:lstStyle/>
            <a:p>
              <a:pPr>
                <a:lnSpc>
                  <a:spcPct val="150000"/>
                </a:lnSpc>
              </a:pPr>
              <a:r>
                <a:rPr lang="es-ES" sz="2000" kern="100" dirty="0">
                  <a:solidFill>
                    <a:srgbClr val="002060"/>
                  </a:solidFill>
                  <a:latin typeface="Arial" panose="020B0604020202020204" pitchFamily="34" charset="0"/>
                  <a:ea typeface="Times New Roman" panose="02020603050405020304" pitchFamily="18" charset="0"/>
                  <a:cs typeface="Arial" panose="020B0604020202020204" pitchFamily="34" charset="0"/>
                </a:rPr>
                <a:t>1 término y lo llamamos monomio</a:t>
              </a:r>
              <a:endParaRPr lang="es-MX" sz="2000" kern="10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sp>
          <p:nvSpPr>
            <p:cNvPr id="26" name="Rectángulo redondeado 25">
              <a:extLst>
                <a:ext uri="{FF2B5EF4-FFF2-40B4-BE49-F238E27FC236}">
                  <a16:creationId xmlns:a16="http://schemas.microsoft.com/office/drawing/2014/main" id="{8501CE40-DEA7-3479-4BDC-FCB8AF19D76D}"/>
                </a:ext>
              </a:extLst>
            </p:cNvPr>
            <p:cNvSpPr/>
            <p:nvPr/>
          </p:nvSpPr>
          <p:spPr>
            <a:xfrm>
              <a:off x="3226699" y="2590035"/>
              <a:ext cx="823167" cy="557891"/>
            </a:xfrm>
            <a:prstGeom prst="roundRect">
              <a:avLst/>
            </a:prstGeom>
            <a:solidFill>
              <a:srgbClr val="FFFF00">
                <a:alpha val="352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76" name="Grupo 75">
            <a:extLst>
              <a:ext uri="{FF2B5EF4-FFF2-40B4-BE49-F238E27FC236}">
                <a16:creationId xmlns:a16="http://schemas.microsoft.com/office/drawing/2014/main" id="{25F080E7-C373-B02E-399B-BA771A97614C}"/>
              </a:ext>
            </a:extLst>
          </p:cNvPr>
          <p:cNvGrpSpPr/>
          <p:nvPr/>
        </p:nvGrpSpPr>
        <p:grpSpPr>
          <a:xfrm>
            <a:off x="2605717" y="3263935"/>
            <a:ext cx="5663349" cy="620824"/>
            <a:chOff x="2742877" y="3263935"/>
            <a:chExt cx="5663349" cy="620824"/>
          </a:xfrm>
        </p:grpSpPr>
        <p:sp>
          <p:nvSpPr>
            <p:cNvPr id="23" name="CuadroTexto 22">
              <a:extLst>
                <a:ext uri="{FF2B5EF4-FFF2-40B4-BE49-F238E27FC236}">
                  <a16:creationId xmlns:a16="http://schemas.microsoft.com/office/drawing/2014/main" id="{4A8BD0EE-7CE7-9C1D-E0BB-268F04F02B87}"/>
                </a:ext>
              </a:extLst>
            </p:cNvPr>
            <p:cNvSpPr txBox="1"/>
            <p:nvPr/>
          </p:nvSpPr>
          <p:spPr>
            <a:xfrm>
              <a:off x="5783556" y="3263935"/>
              <a:ext cx="2622670" cy="496931"/>
            </a:xfrm>
            <a:prstGeom prst="rect">
              <a:avLst/>
            </a:prstGeom>
            <a:noFill/>
          </p:spPr>
          <p:txBody>
            <a:bodyPr wrap="square">
              <a:spAutoFit/>
            </a:bodyPr>
            <a:lstStyle/>
            <a:p>
              <a:pPr>
                <a:lnSpc>
                  <a:spcPct val="150000"/>
                </a:lnSpc>
              </a:pPr>
              <a:r>
                <a:rPr lang="es-ES" sz="2000" kern="100" dirty="0">
                  <a:solidFill>
                    <a:srgbClr val="002060"/>
                  </a:solidFill>
                  <a:latin typeface="Arial" panose="020B0604020202020204" pitchFamily="34" charset="0"/>
                  <a:ea typeface="Times New Roman" panose="02020603050405020304" pitchFamily="18" charset="0"/>
                  <a:cs typeface="Arial" panose="020B0604020202020204" pitchFamily="34" charset="0"/>
                </a:rPr>
                <a:t>3 términos o trinomio</a:t>
              </a:r>
              <a:endParaRPr lang="es-MX" sz="2000" kern="10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sp>
          <p:nvSpPr>
            <p:cNvPr id="30" name="Rectángulo redondeado 29">
              <a:extLst>
                <a:ext uri="{FF2B5EF4-FFF2-40B4-BE49-F238E27FC236}">
                  <a16:creationId xmlns:a16="http://schemas.microsoft.com/office/drawing/2014/main" id="{43A9774B-7B56-14DA-7D99-B270D6BD50BD}"/>
                </a:ext>
              </a:extLst>
            </p:cNvPr>
            <p:cNvSpPr/>
            <p:nvPr/>
          </p:nvSpPr>
          <p:spPr>
            <a:xfrm>
              <a:off x="2742877" y="3301429"/>
              <a:ext cx="789008" cy="581128"/>
            </a:xfrm>
            <a:prstGeom prst="roundRect">
              <a:avLst/>
            </a:prstGeom>
            <a:solidFill>
              <a:srgbClr val="FFFF00">
                <a:alpha val="3467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Rectángulo redondeado 37">
              <a:extLst>
                <a:ext uri="{FF2B5EF4-FFF2-40B4-BE49-F238E27FC236}">
                  <a16:creationId xmlns:a16="http://schemas.microsoft.com/office/drawing/2014/main" id="{8ED7DA6E-7A17-91E1-2D20-D82E50565100}"/>
                </a:ext>
              </a:extLst>
            </p:cNvPr>
            <p:cNvSpPr/>
            <p:nvPr/>
          </p:nvSpPr>
          <p:spPr>
            <a:xfrm>
              <a:off x="3558057" y="3301429"/>
              <a:ext cx="808534" cy="576036"/>
            </a:xfrm>
            <a:prstGeom prst="roundRect">
              <a:avLst/>
            </a:prstGeom>
            <a:solidFill>
              <a:schemeClr val="accent2">
                <a:lumMod val="60000"/>
                <a:lumOff val="40000"/>
                <a:alpha val="4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redondeado 40">
              <a:extLst>
                <a:ext uri="{FF2B5EF4-FFF2-40B4-BE49-F238E27FC236}">
                  <a16:creationId xmlns:a16="http://schemas.microsoft.com/office/drawing/2014/main" id="{0E344C99-6192-6E95-92D2-86BA3FABAEE2}"/>
                </a:ext>
              </a:extLst>
            </p:cNvPr>
            <p:cNvSpPr/>
            <p:nvPr/>
          </p:nvSpPr>
          <p:spPr>
            <a:xfrm>
              <a:off x="4392761" y="3303631"/>
              <a:ext cx="830331" cy="581128"/>
            </a:xfrm>
            <a:prstGeom prst="roundRect">
              <a:avLst/>
            </a:prstGeom>
            <a:solidFill>
              <a:schemeClr val="accent5">
                <a:lumMod val="60000"/>
                <a:lumOff val="40000"/>
                <a:alpha val="4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77" name="Grupo 76">
            <a:extLst>
              <a:ext uri="{FF2B5EF4-FFF2-40B4-BE49-F238E27FC236}">
                <a16:creationId xmlns:a16="http://schemas.microsoft.com/office/drawing/2014/main" id="{5C8A9DB8-22AA-880C-B1D8-B81BB074F425}"/>
              </a:ext>
            </a:extLst>
          </p:cNvPr>
          <p:cNvGrpSpPr/>
          <p:nvPr/>
        </p:nvGrpSpPr>
        <p:grpSpPr>
          <a:xfrm>
            <a:off x="3040084" y="4432242"/>
            <a:ext cx="5228982" cy="569324"/>
            <a:chOff x="3177244" y="4432242"/>
            <a:chExt cx="5228982" cy="569324"/>
          </a:xfrm>
        </p:grpSpPr>
        <p:sp>
          <p:nvSpPr>
            <p:cNvPr id="21" name="CuadroTexto 20">
              <a:extLst>
                <a:ext uri="{FF2B5EF4-FFF2-40B4-BE49-F238E27FC236}">
                  <a16:creationId xmlns:a16="http://schemas.microsoft.com/office/drawing/2014/main" id="{FCF9F7E0-CF9C-2B6A-62B6-46F1AF6D8BB0}"/>
                </a:ext>
              </a:extLst>
            </p:cNvPr>
            <p:cNvSpPr txBox="1"/>
            <p:nvPr/>
          </p:nvSpPr>
          <p:spPr>
            <a:xfrm>
              <a:off x="5816214" y="4432242"/>
              <a:ext cx="2590012" cy="496931"/>
            </a:xfrm>
            <a:prstGeom prst="rect">
              <a:avLst/>
            </a:prstGeom>
            <a:noFill/>
          </p:spPr>
          <p:txBody>
            <a:bodyPr wrap="square">
              <a:spAutoFit/>
            </a:bodyPr>
            <a:lstStyle/>
            <a:p>
              <a:pPr>
                <a:lnSpc>
                  <a:spcPct val="150000"/>
                </a:lnSpc>
              </a:pPr>
              <a:r>
                <a:rPr lang="es-ES" sz="2000" kern="100" dirty="0">
                  <a:solidFill>
                    <a:srgbClr val="002060"/>
                  </a:solidFill>
                  <a:latin typeface="Arial" panose="020B0604020202020204" pitchFamily="34" charset="0"/>
                  <a:ea typeface="Times New Roman" panose="02020603050405020304" pitchFamily="18" charset="0"/>
                  <a:cs typeface="Arial" panose="020B0604020202020204" pitchFamily="34" charset="0"/>
                </a:rPr>
                <a:t>2 términos o binomio</a:t>
              </a:r>
              <a:endParaRPr lang="es-MX" sz="2000" kern="100"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sp>
          <p:nvSpPr>
            <p:cNvPr id="47" name="Rectángulo redondeado 46">
              <a:extLst>
                <a:ext uri="{FF2B5EF4-FFF2-40B4-BE49-F238E27FC236}">
                  <a16:creationId xmlns:a16="http://schemas.microsoft.com/office/drawing/2014/main" id="{0C1C97C0-C83B-ADD4-EF5F-BD0F6D4981B2}"/>
                </a:ext>
              </a:extLst>
            </p:cNvPr>
            <p:cNvSpPr/>
            <p:nvPr/>
          </p:nvSpPr>
          <p:spPr>
            <a:xfrm>
              <a:off x="3177244" y="4445567"/>
              <a:ext cx="790504" cy="555998"/>
            </a:xfrm>
            <a:prstGeom prst="round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redondeado 50">
              <a:extLst>
                <a:ext uri="{FF2B5EF4-FFF2-40B4-BE49-F238E27FC236}">
                  <a16:creationId xmlns:a16="http://schemas.microsoft.com/office/drawing/2014/main" id="{8C3B3488-CC3B-7D7D-9759-0F37FF597B0F}"/>
                </a:ext>
              </a:extLst>
            </p:cNvPr>
            <p:cNvSpPr/>
            <p:nvPr/>
          </p:nvSpPr>
          <p:spPr>
            <a:xfrm>
              <a:off x="3967747" y="4445568"/>
              <a:ext cx="656043" cy="555998"/>
            </a:xfrm>
            <a:prstGeom prst="roundRect">
              <a:avLst/>
            </a:prstGeom>
            <a:solidFill>
              <a:schemeClr val="accent2">
                <a:lumMod val="60000"/>
                <a:lumOff val="40000"/>
                <a:alpha val="4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6D3811A3-7FA3-F839-323E-16D5D200C568}"/>
                  </a:ext>
                </a:extLst>
              </p:cNvPr>
              <p:cNvSpPr txBox="1"/>
              <p:nvPr/>
            </p:nvSpPr>
            <p:spPr>
              <a:xfrm>
                <a:off x="3395142" y="1984869"/>
                <a:ext cx="619648" cy="738664"/>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5</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oMath>
                  </m:oMathPara>
                </a14:m>
                <a:endParaRPr lang="es-MX" sz="28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6D3811A3-7FA3-F839-323E-16D5D200C568}"/>
                  </a:ext>
                </a:extLst>
              </p:cNvPr>
              <p:cNvSpPr txBox="1">
                <a:spLocks noRot="1" noChangeAspect="1" noMove="1" noResize="1" noEditPoints="1" noAdjustHandles="1" noChangeArrowheads="1" noChangeShapeType="1" noTextEdit="1"/>
              </p:cNvSpPr>
              <p:nvPr/>
            </p:nvSpPr>
            <p:spPr>
              <a:xfrm>
                <a:off x="3395142" y="1984869"/>
                <a:ext cx="619648" cy="738664"/>
              </a:xfrm>
              <a:prstGeom prst="rect">
                <a:avLst/>
              </a:prstGeom>
              <a:blipFill>
                <a:blip r:embed="rId5"/>
                <a:stretch>
                  <a:fillRect l="-6000" r="-14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55A5F74C-31B4-DD93-47E7-56B2B30F22AB}"/>
                  </a:ext>
                </a:extLst>
              </p:cNvPr>
              <p:cNvSpPr txBox="1"/>
              <p:nvPr/>
            </p:nvSpPr>
            <p:spPr>
              <a:xfrm>
                <a:off x="1966576" y="3210892"/>
                <a:ext cx="3653649" cy="738664"/>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s-MX" sz="2800" i="1" kern="100" smtClean="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  </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2</m:t>
                          </m:r>
                        </m:sup>
                      </m:sSup>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𝑦</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−4</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+7</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𝑦</m:t>
                      </m:r>
                    </m:oMath>
                  </m:oMathPara>
                </a14:m>
                <a:endParaRPr lang="es-MX" sz="28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55A5F74C-31B4-DD93-47E7-56B2B30F22AB}"/>
                  </a:ext>
                </a:extLst>
              </p:cNvPr>
              <p:cNvSpPr txBox="1">
                <a:spLocks noRot="1" noChangeAspect="1" noMove="1" noResize="1" noEditPoints="1" noAdjustHandles="1" noChangeArrowheads="1" noChangeShapeType="1" noTextEdit="1"/>
              </p:cNvSpPr>
              <p:nvPr/>
            </p:nvSpPr>
            <p:spPr>
              <a:xfrm>
                <a:off x="1966576" y="3210892"/>
                <a:ext cx="3653649" cy="738664"/>
              </a:xfrm>
              <a:prstGeom prst="rect">
                <a:avLst/>
              </a:prstGeom>
              <a:blipFill>
                <a:blip r:embed="rId6"/>
                <a:stretch>
                  <a:fillRect b="-508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2DE9C55-7497-3C22-ADEB-C2ED2478857D}"/>
                  </a:ext>
                </a:extLst>
              </p:cNvPr>
              <p:cNvSpPr txBox="1"/>
              <p:nvPr/>
            </p:nvSpPr>
            <p:spPr>
              <a:xfrm>
                <a:off x="2533677" y="4323253"/>
                <a:ext cx="2413434" cy="738664"/>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−3</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𝑧</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+4</m:t>
                      </m:r>
                    </m:oMath>
                  </m:oMathPara>
                </a14:m>
                <a:endParaRPr lang="es-ES" sz="28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9" name="CuadroTexto 8">
                <a:extLst>
                  <a:ext uri="{FF2B5EF4-FFF2-40B4-BE49-F238E27FC236}">
                    <a16:creationId xmlns:a16="http://schemas.microsoft.com/office/drawing/2014/main" id="{22DE9C55-7497-3C22-ADEB-C2ED2478857D}"/>
                  </a:ext>
                </a:extLst>
              </p:cNvPr>
              <p:cNvSpPr txBox="1">
                <a:spLocks noRot="1" noChangeAspect="1" noMove="1" noResize="1" noEditPoints="1" noAdjustHandles="1" noChangeArrowheads="1" noChangeShapeType="1" noTextEdit="1"/>
              </p:cNvSpPr>
              <p:nvPr/>
            </p:nvSpPr>
            <p:spPr>
              <a:xfrm>
                <a:off x="2533677" y="4323253"/>
                <a:ext cx="2413434" cy="738664"/>
              </a:xfrm>
              <a:prstGeom prst="rect">
                <a:avLst/>
              </a:prstGeom>
              <a:blipFill>
                <a:blip r:embed="rId7"/>
                <a:stretch>
                  <a:fillRect/>
                </a:stretch>
              </a:blipFill>
            </p:spPr>
            <p:txBody>
              <a:bodyPr/>
              <a:lstStyle/>
              <a:p>
                <a:r>
                  <a:rPr lang="es-MX">
                    <a:noFill/>
                  </a:rPr>
                  <a:t> </a:t>
                </a:r>
              </a:p>
            </p:txBody>
          </p:sp>
        </mc:Fallback>
      </mc:AlternateContent>
      <p:grpSp>
        <p:nvGrpSpPr>
          <p:cNvPr id="78" name="Grupo 77">
            <a:extLst>
              <a:ext uri="{FF2B5EF4-FFF2-40B4-BE49-F238E27FC236}">
                <a16:creationId xmlns:a16="http://schemas.microsoft.com/office/drawing/2014/main" id="{BF50C18D-9D83-41A2-87E7-B6ADBA74A6A5}"/>
              </a:ext>
            </a:extLst>
          </p:cNvPr>
          <p:cNvGrpSpPr/>
          <p:nvPr/>
        </p:nvGrpSpPr>
        <p:grpSpPr>
          <a:xfrm>
            <a:off x="7224292" y="5971006"/>
            <a:ext cx="1143151" cy="767107"/>
            <a:chOff x="7338596" y="5956718"/>
            <a:chExt cx="1143151" cy="767107"/>
          </a:xfrm>
        </p:grpSpPr>
        <p:pic>
          <p:nvPicPr>
            <p:cNvPr id="79" name="Gráfico 78" descr="Reproducir">
              <a:hlinkClick r:id="" action="ppaction://hlinkshowjump?jump=previousslide"/>
              <a:extLst>
                <a:ext uri="{FF2B5EF4-FFF2-40B4-BE49-F238E27FC236}">
                  <a16:creationId xmlns:a16="http://schemas.microsoft.com/office/drawing/2014/main" id="{D2460DFC-95E3-C3A3-7B38-2514A2C5CF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80" name="CuadroTexto 79">
              <a:hlinkClick r:id="" action="ppaction://hlinkshowjump?jump=previousslide"/>
              <a:extLst>
                <a:ext uri="{FF2B5EF4-FFF2-40B4-BE49-F238E27FC236}">
                  <a16:creationId xmlns:a16="http://schemas.microsoft.com/office/drawing/2014/main" id="{29CDF640-9BBC-C36B-9609-04E2590BA537}"/>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81" name="Grupo 80">
            <a:extLst>
              <a:ext uri="{FF2B5EF4-FFF2-40B4-BE49-F238E27FC236}">
                <a16:creationId xmlns:a16="http://schemas.microsoft.com/office/drawing/2014/main" id="{61EAA716-B514-92E0-9C28-6991540A7100}"/>
              </a:ext>
            </a:extLst>
          </p:cNvPr>
          <p:cNvGrpSpPr/>
          <p:nvPr/>
        </p:nvGrpSpPr>
        <p:grpSpPr>
          <a:xfrm>
            <a:off x="6432587" y="5967763"/>
            <a:ext cx="709174" cy="762589"/>
            <a:chOff x="5538422" y="5846740"/>
            <a:chExt cx="709174" cy="762589"/>
          </a:xfrm>
        </p:grpSpPr>
        <p:pic>
          <p:nvPicPr>
            <p:cNvPr id="82" name="Gráfico 81" descr="Casa">
              <a:hlinkClick r:id="rId10" action="ppaction://hlinksldjump"/>
              <a:extLst>
                <a:ext uri="{FF2B5EF4-FFF2-40B4-BE49-F238E27FC236}">
                  <a16:creationId xmlns:a16="http://schemas.microsoft.com/office/drawing/2014/main" id="{9054EF29-7CB9-5A4D-5A39-3DB8F4F288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83" name="CuadroTexto 82">
              <a:hlinkClick r:id="rId10" action="ppaction://hlinksldjump"/>
              <a:extLst>
                <a:ext uri="{FF2B5EF4-FFF2-40B4-BE49-F238E27FC236}">
                  <a16:creationId xmlns:a16="http://schemas.microsoft.com/office/drawing/2014/main" id="{8F5E8A09-D649-16C6-7848-BABFE867B71D}"/>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84" name="Grupo 83">
            <a:extLst>
              <a:ext uri="{FF2B5EF4-FFF2-40B4-BE49-F238E27FC236}">
                <a16:creationId xmlns:a16="http://schemas.microsoft.com/office/drawing/2014/main" id="{14D4A9BF-75BD-0B3A-0747-FFAF670026EA}"/>
              </a:ext>
            </a:extLst>
          </p:cNvPr>
          <p:cNvGrpSpPr/>
          <p:nvPr/>
        </p:nvGrpSpPr>
        <p:grpSpPr>
          <a:xfrm>
            <a:off x="8406226" y="5967763"/>
            <a:ext cx="1062346" cy="762589"/>
            <a:chOff x="7059518" y="5839689"/>
            <a:chExt cx="1341695" cy="963115"/>
          </a:xfrm>
        </p:grpSpPr>
        <p:pic>
          <p:nvPicPr>
            <p:cNvPr id="85" name="Gráfico 84" descr="Reproducir">
              <a:hlinkClick r:id="" action="ppaction://hlinkshowjump?jump=nextslide"/>
              <a:extLst>
                <a:ext uri="{FF2B5EF4-FFF2-40B4-BE49-F238E27FC236}">
                  <a16:creationId xmlns:a16="http://schemas.microsoft.com/office/drawing/2014/main" id="{BF2D06CB-9827-8AE7-BCD7-E5DA50A0C2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86" name="CuadroTexto 85">
              <a:hlinkClick r:id="" action="ppaction://hlinkshowjump?jump=nextslide"/>
              <a:extLst>
                <a:ext uri="{FF2B5EF4-FFF2-40B4-BE49-F238E27FC236}">
                  <a16:creationId xmlns:a16="http://schemas.microsoft.com/office/drawing/2014/main" id="{3DB85435-7120-AC23-8F3F-7AB19167ED8C}"/>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87" name="Grupo 86">
            <a:extLst>
              <a:ext uri="{FF2B5EF4-FFF2-40B4-BE49-F238E27FC236}">
                <a16:creationId xmlns:a16="http://schemas.microsoft.com/office/drawing/2014/main" id="{E615885B-7CB7-5FA0-77ED-62122E376856}"/>
              </a:ext>
            </a:extLst>
          </p:cNvPr>
          <p:cNvGrpSpPr/>
          <p:nvPr/>
        </p:nvGrpSpPr>
        <p:grpSpPr>
          <a:xfrm>
            <a:off x="9468572" y="5965193"/>
            <a:ext cx="1269814" cy="762589"/>
            <a:chOff x="9512187" y="5839689"/>
            <a:chExt cx="1603718" cy="963115"/>
          </a:xfrm>
        </p:grpSpPr>
        <p:pic>
          <p:nvPicPr>
            <p:cNvPr id="88" name="Gráfico 87" descr="Cancha">
              <a:hlinkClick r:id="rId13" action="ppaction://hlinksldjump"/>
              <a:extLst>
                <a:ext uri="{FF2B5EF4-FFF2-40B4-BE49-F238E27FC236}">
                  <a16:creationId xmlns:a16="http://schemas.microsoft.com/office/drawing/2014/main" id="{CF617850-BA67-7498-EDA8-8EF825E3AF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89" name="CuadroTexto 88">
              <a:hlinkClick r:id="rId13" action="ppaction://hlinksldjump"/>
              <a:extLst>
                <a:ext uri="{FF2B5EF4-FFF2-40B4-BE49-F238E27FC236}">
                  <a16:creationId xmlns:a16="http://schemas.microsoft.com/office/drawing/2014/main" id="{76527902-63EF-7227-A285-E8CD0F891306}"/>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90" name="Grupo 89">
            <a:extLst>
              <a:ext uri="{FF2B5EF4-FFF2-40B4-BE49-F238E27FC236}">
                <a16:creationId xmlns:a16="http://schemas.microsoft.com/office/drawing/2014/main" id="{CF4E3AD7-6A3F-7C9F-8D61-8ECCA7019299}"/>
              </a:ext>
            </a:extLst>
          </p:cNvPr>
          <p:cNvGrpSpPr/>
          <p:nvPr/>
        </p:nvGrpSpPr>
        <p:grpSpPr>
          <a:xfrm>
            <a:off x="10737157" y="5962896"/>
            <a:ext cx="1317749" cy="762590"/>
            <a:chOff x="10684667" y="5839689"/>
            <a:chExt cx="1664258" cy="963116"/>
          </a:xfrm>
        </p:grpSpPr>
        <p:pic>
          <p:nvPicPr>
            <p:cNvPr id="91" name="Gráfico 90" descr="Libros en estantería">
              <a:hlinkClick r:id="rId16" action="ppaction://hlinksldjump"/>
              <a:extLst>
                <a:ext uri="{FF2B5EF4-FFF2-40B4-BE49-F238E27FC236}">
                  <a16:creationId xmlns:a16="http://schemas.microsoft.com/office/drawing/2014/main" id="{6DDA4E6D-62E7-4355-A695-2A651888EA0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92" name="CuadroTexto 91">
              <a:hlinkClick r:id="rId16" action="ppaction://hlinksldjump"/>
              <a:extLst>
                <a:ext uri="{FF2B5EF4-FFF2-40B4-BE49-F238E27FC236}">
                  <a16:creationId xmlns:a16="http://schemas.microsoft.com/office/drawing/2014/main" id="{F9EFDE03-B77E-34E9-EC21-ACD3DF2B8B2D}"/>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93" name="Google Shape;94;p1">
            <a:extLst>
              <a:ext uri="{FF2B5EF4-FFF2-40B4-BE49-F238E27FC236}">
                <a16:creationId xmlns:a16="http://schemas.microsoft.com/office/drawing/2014/main" id="{FF7946CD-155D-20A0-AC6E-06AC3F52396C}"/>
              </a:ext>
            </a:extLst>
          </p:cNvPr>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712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pic>
        <p:nvPicPr>
          <p:cNvPr id="44" name="Imagen 43">
            <a:extLst>
              <a:ext uri="{FF2B5EF4-FFF2-40B4-BE49-F238E27FC236}">
                <a16:creationId xmlns:a16="http://schemas.microsoft.com/office/drawing/2014/main" id="{F648DD13-A85E-7AE1-485B-1E2D71E804B7}"/>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sp>
        <p:nvSpPr>
          <p:cNvPr id="71" name="Rectángulo redondeado 70">
            <a:extLst>
              <a:ext uri="{FF2B5EF4-FFF2-40B4-BE49-F238E27FC236}">
                <a16:creationId xmlns:a16="http://schemas.microsoft.com/office/drawing/2014/main" id="{DFB78C5A-6836-8F77-D63A-F05B68E9AA1A}"/>
              </a:ext>
            </a:extLst>
          </p:cNvPr>
          <p:cNvSpPr/>
          <p:nvPr/>
        </p:nvSpPr>
        <p:spPr>
          <a:xfrm>
            <a:off x="1540500" y="2248629"/>
            <a:ext cx="9141477" cy="3596476"/>
          </a:xfrm>
          <a:prstGeom prst="roundRect">
            <a:avLst>
              <a:gd name="adj" fmla="val 3028"/>
            </a:avLst>
          </a:prstGeom>
          <a:solidFill>
            <a:schemeClr val="bg1">
              <a:alpha val="60000"/>
            </a:schemeClr>
          </a:solidFill>
          <a:ln>
            <a:noFill/>
          </a:ln>
          <a:scene3d>
            <a:camera prst="orthographicFront"/>
            <a:lightRig rig="threePt" dir="t">
              <a:rot lat="0" lon="0" rev="6600000"/>
            </a:lightRig>
          </a:scene3d>
          <a:sp3d>
            <a:bevelT w="133350" prst="relaxedInset"/>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3EDAF456-DC79-3B53-D208-2CB0CFFD61F5}"/>
                  </a:ext>
                </a:extLst>
              </p:cNvPr>
              <p:cNvSpPr txBox="1"/>
              <p:nvPr/>
            </p:nvSpPr>
            <p:spPr>
              <a:xfrm>
                <a:off x="2444765" y="2662794"/>
                <a:ext cx="984071" cy="738664"/>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5</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oMath>
                  </m:oMathPara>
                </a14:m>
                <a:endParaRPr lang="es-MX" sz="28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4" name="CuadroTexto 53">
                <a:extLst>
                  <a:ext uri="{FF2B5EF4-FFF2-40B4-BE49-F238E27FC236}">
                    <a16:creationId xmlns:a16="http://schemas.microsoft.com/office/drawing/2014/main" id="{3EDAF456-DC79-3B53-D208-2CB0CFFD61F5}"/>
                  </a:ext>
                </a:extLst>
              </p:cNvPr>
              <p:cNvSpPr txBox="1">
                <a:spLocks noRot="1" noChangeAspect="1" noMove="1" noResize="1" noEditPoints="1" noAdjustHandles="1" noChangeArrowheads="1" noChangeShapeType="1" noTextEdit="1"/>
              </p:cNvSpPr>
              <p:nvPr/>
            </p:nvSpPr>
            <p:spPr>
              <a:xfrm>
                <a:off x="2444765" y="2662794"/>
                <a:ext cx="984071" cy="738664"/>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5" name="CuadroTexto 54">
                <a:extLst>
                  <a:ext uri="{FF2B5EF4-FFF2-40B4-BE49-F238E27FC236}">
                    <a16:creationId xmlns:a16="http://schemas.microsoft.com/office/drawing/2014/main" id="{812EED9C-5B61-D163-C0EC-165F0A6BA3AA}"/>
                  </a:ext>
                </a:extLst>
              </p:cNvPr>
              <p:cNvSpPr txBox="1"/>
              <p:nvPr/>
            </p:nvSpPr>
            <p:spPr>
              <a:xfrm>
                <a:off x="1104763" y="3684697"/>
                <a:ext cx="3653649" cy="738664"/>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s-MX" sz="2800" i="1" kern="100" smtClean="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  </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2</m:t>
                          </m:r>
                        </m:sup>
                      </m:sSup>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𝑦</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−4</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+7</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𝑦</m:t>
                      </m:r>
                    </m:oMath>
                  </m:oMathPara>
                </a14:m>
                <a:endParaRPr lang="es-MX" sz="28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5" name="CuadroTexto 54">
                <a:extLst>
                  <a:ext uri="{FF2B5EF4-FFF2-40B4-BE49-F238E27FC236}">
                    <a16:creationId xmlns:a16="http://schemas.microsoft.com/office/drawing/2014/main" id="{812EED9C-5B61-D163-C0EC-165F0A6BA3AA}"/>
                  </a:ext>
                </a:extLst>
              </p:cNvPr>
              <p:cNvSpPr txBox="1">
                <a:spLocks noRot="1" noChangeAspect="1" noMove="1" noResize="1" noEditPoints="1" noAdjustHandles="1" noChangeArrowheads="1" noChangeShapeType="1" noTextEdit="1"/>
              </p:cNvSpPr>
              <p:nvPr/>
            </p:nvSpPr>
            <p:spPr>
              <a:xfrm>
                <a:off x="1104763" y="3684697"/>
                <a:ext cx="3653649" cy="738664"/>
              </a:xfrm>
              <a:prstGeom prst="rect">
                <a:avLst/>
              </a:prstGeom>
              <a:blipFill>
                <a:blip r:embed="rId6"/>
                <a:stretch>
                  <a:fillRect b="-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AF0D2FF9-5B34-ED49-363A-ECFF59B7C333}"/>
                  </a:ext>
                </a:extLst>
              </p:cNvPr>
              <p:cNvSpPr txBox="1"/>
              <p:nvPr/>
            </p:nvSpPr>
            <p:spPr>
              <a:xfrm>
                <a:off x="1846790" y="4941872"/>
                <a:ext cx="2413434" cy="738664"/>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−3</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𝑧</m:t>
                      </m:r>
                      <m:r>
                        <a:rPr lang="es-ES" sz="2800" i="1" kern="100">
                          <a:solidFill>
                            <a:srgbClr val="002060"/>
                          </a:solidFill>
                          <a:latin typeface="Cambria Math" panose="02040503050406030204" pitchFamily="18" charset="0"/>
                          <a:ea typeface="Aptos" panose="020B0004020202020204" pitchFamily="34" charset="0"/>
                          <a:cs typeface="Arial" panose="020B0604020202020204" pitchFamily="34" charset="0"/>
                        </a:rPr>
                        <m:t>+4</m:t>
                      </m:r>
                    </m:oMath>
                  </m:oMathPara>
                </a14:m>
                <a:endParaRPr lang="es-ES" sz="28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6" name="CuadroTexto 55">
                <a:extLst>
                  <a:ext uri="{FF2B5EF4-FFF2-40B4-BE49-F238E27FC236}">
                    <a16:creationId xmlns:a16="http://schemas.microsoft.com/office/drawing/2014/main" id="{AF0D2FF9-5B34-ED49-363A-ECFF59B7C333}"/>
                  </a:ext>
                </a:extLst>
              </p:cNvPr>
              <p:cNvSpPr txBox="1">
                <a:spLocks noRot="1" noChangeAspect="1" noMove="1" noResize="1" noEditPoints="1" noAdjustHandles="1" noChangeArrowheads="1" noChangeShapeType="1" noTextEdit="1"/>
              </p:cNvSpPr>
              <p:nvPr/>
            </p:nvSpPr>
            <p:spPr>
              <a:xfrm>
                <a:off x="1846790" y="4941872"/>
                <a:ext cx="2413434" cy="738664"/>
              </a:xfrm>
              <a:prstGeom prst="rect">
                <a:avLst/>
              </a:prstGeom>
              <a:blipFill>
                <a:blip r:embed="rId7"/>
                <a:stretch>
                  <a:fillRect/>
                </a:stretch>
              </a:blipFill>
            </p:spPr>
            <p:txBody>
              <a:bodyPr/>
              <a:lstStyle/>
              <a:p>
                <a:r>
                  <a:rPr lang="es-MX">
                    <a:noFill/>
                  </a:rPr>
                  <a:t> </a:t>
                </a:r>
              </a:p>
            </p:txBody>
          </p:sp>
        </mc:Fallback>
      </mc:AlternateContent>
      <p:grpSp>
        <p:nvGrpSpPr>
          <p:cNvPr id="74" name="Grupo 73">
            <a:extLst>
              <a:ext uri="{FF2B5EF4-FFF2-40B4-BE49-F238E27FC236}">
                <a16:creationId xmlns:a16="http://schemas.microsoft.com/office/drawing/2014/main" id="{67371B70-9B35-8A84-61F5-FB035A3DAE11}"/>
              </a:ext>
            </a:extLst>
          </p:cNvPr>
          <p:cNvGrpSpPr/>
          <p:nvPr/>
        </p:nvGrpSpPr>
        <p:grpSpPr>
          <a:xfrm>
            <a:off x="2578945" y="2778948"/>
            <a:ext cx="7929172" cy="766564"/>
            <a:chOff x="2779297" y="2600532"/>
            <a:chExt cx="7929172" cy="766564"/>
          </a:xfrm>
        </p:grpSpPr>
        <mc:AlternateContent xmlns:mc="http://schemas.openxmlformats.org/markup-compatibility/2006" xmlns:a14="http://schemas.microsoft.com/office/drawing/2010/main">
          <mc:Choice Requires="a14">
            <p:sp>
              <p:nvSpPr>
                <p:cNvPr id="58" name="Marcador de contenido 7">
                  <a:extLst>
                    <a:ext uri="{FF2B5EF4-FFF2-40B4-BE49-F238E27FC236}">
                      <a16:creationId xmlns:a16="http://schemas.microsoft.com/office/drawing/2014/main" id="{791C3A12-D5BC-7B1E-23A4-9718B4B6169B}"/>
                    </a:ext>
                  </a:extLst>
                </p:cNvPr>
                <p:cNvSpPr txBox="1">
                  <a:spLocks/>
                </p:cNvSpPr>
                <p:nvPr/>
              </p:nvSpPr>
              <p:spPr>
                <a:xfrm>
                  <a:off x="4668666" y="2600532"/>
                  <a:ext cx="6039803" cy="7665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s-ES" sz="1500" b="1" i="1"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5</a:t>
                  </a:r>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es el coeficiente numérico e indica que </a:t>
                  </a:r>
                  <a:r>
                    <a:rPr lang="es-ES" sz="1500" b="1" i="1"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m</a:t>
                  </a:r>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se debe sumar 5 veces.</a:t>
                  </a:r>
                  <a:r>
                    <a:rPr lang="es-MX" sz="15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5</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𝑚</m:t>
                      </m:r>
                    </m:oMath>
                  </a14:m>
                  <a:endParaRPr lang="es-MX" sz="15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8" name="Marcador de contenido 7">
                  <a:extLst>
                    <a:ext uri="{FF2B5EF4-FFF2-40B4-BE49-F238E27FC236}">
                      <a16:creationId xmlns:a16="http://schemas.microsoft.com/office/drawing/2014/main" id="{791C3A12-D5BC-7B1E-23A4-9718B4B6169B}"/>
                    </a:ext>
                  </a:extLst>
                </p:cNvPr>
                <p:cNvSpPr txBox="1">
                  <a:spLocks noRot="1" noChangeAspect="1" noMove="1" noResize="1" noEditPoints="1" noAdjustHandles="1" noChangeArrowheads="1" noChangeShapeType="1" noTextEdit="1"/>
                </p:cNvSpPr>
                <p:nvPr/>
              </p:nvSpPr>
              <p:spPr>
                <a:xfrm>
                  <a:off x="4668666" y="2600532"/>
                  <a:ext cx="6039803" cy="766564"/>
                </a:xfrm>
                <a:prstGeom prst="rect">
                  <a:avLst/>
                </a:prstGeom>
                <a:blipFill>
                  <a:blip r:embed="rId8"/>
                  <a:stretch>
                    <a:fillRect l="-419"/>
                  </a:stretch>
                </a:blipFill>
              </p:spPr>
              <p:txBody>
                <a:bodyPr/>
                <a:lstStyle/>
                <a:p>
                  <a:r>
                    <a:rPr lang="es-MX">
                      <a:noFill/>
                    </a:rPr>
                    <a:t> </a:t>
                  </a:r>
                </a:p>
              </p:txBody>
            </p:sp>
          </mc:Fallback>
        </mc:AlternateContent>
        <p:sp>
          <p:nvSpPr>
            <p:cNvPr id="59" name="Rectángulo redondeado 58">
              <a:extLst>
                <a:ext uri="{FF2B5EF4-FFF2-40B4-BE49-F238E27FC236}">
                  <a16:creationId xmlns:a16="http://schemas.microsoft.com/office/drawing/2014/main" id="{30F96CE1-72A6-3506-B347-7EA96507109B}"/>
                </a:ext>
              </a:extLst>
            </p:cNvPr>
            <p:cNvSpPr/>
            <p:nvPr/>
          </p:nvSpPr>
          <p:spPr>
            <a:xfrm>
              <a:off x="2779297" y="2628771"/>
              <a:ext cx="304800" cy="514055"/>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77" name="Grupo 76">
            <a:extLst>
              <a:ext uri="{FF2B5EF4-FFF2-40B4-BE49-F238E27FC236}">
                <a16:creationId xmlns:a16="http://schemas.microsoft.com/office/drawing/2014/main" id="{1BBFCF98-5BE8-9CDA-CF39-B235B82437A5}"/>
              </a:ext>
            </a:extLst>
          </p:cNvPr>
          <p:cNvGrpSpPr/>
          <p:nvPr/>
        </p:nvGrpSpPr>
        <p:grpSpPr>
          <a:xfrm>
            <a:off x="2433613" y="5067206"/>
            <a:ext cx="7387090" cy="566588"/>
            <a:chOff x="2633965" y="4888790"/>
            <a:chExt cx="7387090" cy="566588"/>
          </a:xfrm>
        </p:grpSpPr>
        <mc:AlternateContent xmlns:mc="http://schemas.openxmlformats.org/markup-compatibility/2006" xmlns:a14="http://schemas.microsoft.com/office/drawing/2010/main">
          <mc:Choice Requires="a14">
            <p:sp>
              <p:nvSpPr>
                <p:cNvPr id="61" name="Marcador de contenido 7">
                  <a:extLst>
                    <a:ext uri="{FF2B5EF4-FFF2-40B4-BE49-F238E27FC236}">
                      <a16:creationId xmlns:a16="http://schemas.microsoft.com/office/drawing/2014/main" id="{E1819831-6865-4C40-97B6-761813730415}"/>
                    </a:ext>
                  </a:extLst>
                </p:cNvPr>
                <p:cNvSpPr txBox="1">
                  <a:spLocks/>
                </p:cNvSpPr>
                <p:nvPr/>
              </p:nvSpPr>
              <p:spPr>
                <a:xfrm>
                  <a:off x="4662428" y="4888790"/>
                  <a:ext cx="5358627" cy="5665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ES" sz="1500"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Para el término </a:t>
                  </a:r>
                  <a14:m>
                    <m:oMath xmlns:m="http://schemas.openxmlformats.org/officeDocument/2006/math">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−3</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𝑧</m:t>
                      </m:r>
                    </m:oMath>
                  </a14:m>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el coeficiente es -3 y </a:t>
                  </a:r>
                </a:p>
                <a:p>
                  <a:pPr algn="l">
                    <a:lnSpc>
                      <a:spcPct val="100000"/>
                    </a:lnSpc>
                  </a:pPr>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el segundo término es una constante, +4.</a:t>
                  </a:r>
                  <a:endParaRPr lang="es-MX" sz="15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es-MX" sz="1500" dirty="0">
                    <a:solidFill>
                      <a:srgbClr val="002060"/>
                    </a:solidFill>
                  </a:endParaRPr>
                </a:p>
              </p:txBody>
            </p:sp>
          </mc:Choice>
          <mc:Fallback xmlns="">
            <p:sp>
              <p:nvSpPr>
                <p:cNvPr id="61" name="Marcador de contenido 7">
                  <a:extLst>
                    <a:ext uri="{FF2B5EF4-FFF2-40B4-BE49-F238E27FC236}">
                      <a16:creationId xmlns:a16="http://schemas.microsoft.com/office/drawing/2014/main" id="{E1819831-6865-4C40-97B6-761813730415}"/>
                    </a:ext>
                  </a:extLst>
                </p:cNvPr>
                <p:cNvSpPr txBox="1">
                  <a:spLocks noRot="1" noChangeAspect="1" noMove="1" noResize="1" noEditPoints="1" noAdjustHandles="1" noChangeArrowheads="1" noChangeShapeType="1" noTextEdit="1"/>
                </p:cNvSpPr>
                <p:nvPr/>
              </p:nvSpPr>
              <p:spPr>
                <a:xfrm>
                  <a:off x="4662428" y="4888790"/>
                  <a:ext cx="5358627" cy="566588"/>
                </a:xfrm>
                <a:prstGeom prst="rect">
                  <a:avLst/>
                </a:prstGeom>
                <a:blipFill>
                  <a:blip r:embed="rId9"/>
                  <a:stretch>
                    <a:fillRect l="-473" t="-2174" b="-28261"/>
                  </a:stretch>
                </a:blipFill>
              </p:spPr>
              <p:txBody>
                <a:bodyPr/>
                <a:lstStyle/>
                <a:p>
                  <a:r>
                    <a:rPr lang="es-MX">
                      <a:noFill/>
                    </a:rPr>
                    <a:t> </a:t>
                  </a:r>
                </a:p>
              </p:txBody>
            </p:sp>
          </mc:Fallback>
        </mc:AlternateContent>
        <p:sp>
          <p:nvSpPr>
            <p:cNvPr id="62" name="Rectángulo redondeado 61">
              <a:extLst>
                <a:ext uri="{FF2B5EF4-FFF2-40B4-BE49-F238E27FC236}">
                  <a16:creationId xmlns:a16="http://schemas.microsoft.com/office/drawing/2014/main" id="{57F8272E-8BA0-5A82-5993-D5B1B392C4DE}"/>
                </a:ext>
              </a:extLst>
            </p:cNvPr>
            <p:cNvSpPr/>
            <p:nvPr/>
          </p:nvSpPr>
          <p:spPr>
            <a:xfrm>
              <a:off x="2633965" y="4934482"/>
              <a:ext cx="431464" cy="489084"/>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Rectángulo redondeado 62">
              <a:extLst>
                <a:ext uri="{FF2B5EF4-FFF2-40B4-BE49-F238E27FC236}">
                  <a16:creationId xmlns:a16="http://schemas.microsoft.com/office/drawing/2014/main" id="{CD396FDD-6B33-29EB-874B-5EFCAB40A707}"/>
                </a:ext>
              </a:extLst>
            </p:cNvPr>
            <p:cNvSpPr/>
            <p:nvPr/>
          </p:nvSpPr>
          <p:spPr>
            <a:xfrm>
              <a:off x="3335299" y="4934482"/>
              <a:ext cx="599344" cy="489083"/>
            </a:xfrm>
            <a:prstGeom prst="roundRect">
              <a:avLst/>
            </a:prstGeom>
            <a:noFill/>
            <a:ln>
              <a:solidFill>
                <a:srgbClr val="DD1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76" name="Grupo 75">
            <a:extLst>
              <a:ext uri="{FF2B5EF4-FFF2-40B4-BE49-F238E27FC236}">
                <a16:creationId xmlns:a16="http://schemas.microsoft.com/office/drawing/2014/main" id="{A3B87002-B365-B5C5-E677-E48BF31C0B93}"/>
              </a:ext>
            </a:extLst>
          </p:cNvPr>
          <p:cNvGrpSpPr/>
          <p:nvPr/>
        </p:nvGrpSpPr>
        <p:grpSpPr>
          <a:xfrm>
            <a:off x="1852557" y="3754268"/>
            <a:ext cx="8247960" cy="1071674"/>
            <a:chOff x="2052909" y="3575852"/>
            <a:chExt cx="8247960" cy="1071674"/>
          </a:xfrm>
        </p:grpSpPr>
        <mc:AlternateContent xmlns:mc="http://schemas.openxmlformats.org/markup-compatibility/2006" xmlns:a14="http://schemas.microsoft.com/office/drawing/2010/main">
          <mc:Choice Requires="a14">
            <p:sp>
              <p:nvSpPr>
                <p:cNvPr id="67" name="Marcador de contenido 7">
                  <a:extLst>
                    <a:ext uri="{FF2B5EF4-FFF2-40B4-BE49-F238E27FC236}">
                      <a16:creationId xmlns:a16="http://schemas.microsoft.com/office/drawing/2014/main" id="{A69EB36C-7296-A345-9AE2-EA46628A9833}"/>
                    </a:ext>
                  </a:extLst>
                </p:cNvPr>
                <p:cNvSpPr txBox="1">
                  <a:spLocks/>
                </p:cNvSpPr>
                <p:nvPr/>
              </p:nvSpPr>
              <p:spPr>
                <a:xfrm>
                  <a:off x="4662428" y="3575852"/>
                  <a:ext cx="5638441" cy="10716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ES" sz="1500"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Aquí tenemos 3 términos:</a:t>
                  </a:r>
                </a:p>
                <a:p>
                  <a:pPr algn="l">
                    <a:lnSpc>
                      <a:spcPct val="100000"/>
                    </a:lnSpc>
                  </a:pPr>
                  <a:r>
                    <a:rPr lang="es-ES" sz="1500"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En </a:t>
                  </a:r>
                  <a14:m>
                    <m:oMath xmlns:m="http://schemas.openxmlformats.org/officeDocument/2006/math">
                      <m:sSup>
                        <m:sSupPr>
                          <m:ctrlPr>
                            <a:rPr lang="es-MX"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  </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2</m:t>
                          </m:r>
                        </m:sup>
                      </m:sSup>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𝑦</m:t>
                      </m:r>
                    </m:oMath>
                  </a14:m>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el coeficiente está implícito y es +1. </a:t>
                  </a:r>
                  <a:r>
                    <a:rPr lang="es-ES" sz="1500"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 </a:t>
                  </a:r>
                </a:p>
                <a:p>
                  <a:pPr algn="l">
                    <a:lnSpc>
                      <a:spcPct val="100000"/>
                    </a:lnSpc>
                  </a:pPr>
                  <a:r>
                    <a:rPr lang="es-ES" sz="1500"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En </a:t>
                  </a:r>
                  <a14:m>
                    <m:oMath xmlns:m="http://schemas.openxmlformats.org/officeDocument/2006/math">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−4</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oMath>
                  </a14:m>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el coeficiente es </a:t>
                  </a:r>
                  <a14:m>
                    <m:oMath xmlns:m="http://schemas.openxmlformats.org/officeDocument/2006/math">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−4</m:t>
                      </m:r>
                    </m:oMath>
                  </a14:m>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y en </a:t>
                  </a:r>
                  <a14:m>
                    <m:oMath xmlns:m="http://schemas.openxmlformats.org/officeDocument/2006/math">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+7</m:t>
                      </m:r>
                      <m:r>
                        <a:rPr lang="es-ES" sz="1500" i="1" kern="100">
                          <a:solidFill>
                            <a:srgbClr val="002060"/>
                          </a:solidFill>
                          <a:latin typeface="Cambria Math" panose="02040503050406030204" pitchFamily="18" charset="0"/>
                          <a:ea typeface="Aptos" panose="020B0004020202020204" pitchFamily="34" charset="0"/>
                          <a:cs typeface="Arial" panose="020B0604020202020204" pitchFamily="34" charset="0"/>
                        </a:rPr>
                        <m:t>𝑦</m:t>
                      </m:r>
                    </m:oMath>
                  </a14:m>
                  <a:r>
                    <a:rPr lang="es-ES" sz="1500"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el coeficiente es +7.</a:t>
                  </a:r>
                  <a:endParaRPr lang="es-MX" sz="15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es-MX" sz="1500" dirty="0">
                    <a:solidFill>
                      <a:srgbClr val="002060"/>
                    </a:solidFill>
                  </a:endParaRPr>
                </a:p>
              </p:txBody>
            </p:sp>
          </mc:Choice>
          <mc:Fallback xmlns="">
            <p:sp>
              <p:nvSpPr>
                <p:cNvPr id="67" name="Marcador de contenido 7">
                  <a:extLst>
                    <a:ext uri="{FF2B5EF4-FFF2-40B4-BE49-F238E27FC236}">
                      <a16:creationId xmlns:a16="http://schemas.microsoft.com/office/drawing/2014/main" id="{A69EB36C-7296-A345-9AE2-EA46628A9833}"/>
                    </a:ext>
                  </a:extLst>
                </p:cNvPr>
                <p:cNvSpPr txBox="1">
                  <a:spLocks noRot="1" noChangeAspect="1" noMove="1" noResize="1" noEditPoints="1" noAdjustHandles="1" noChangeArrowheads="1" noChangeShapeType="1" noTextEdit="1"/>
                </p:cNvSpPr>
                <p:nvPr/>
              </p:nvSpPr>
              <p:spPr>
                <a:xfrm>
                  <a:off x="4662428" y="3575852"/>
                  <a:ext cx="5638441" cy="1071674"/>
                </a:xfrm>
                <a:prstGeom prst="rect">
                  <a:avLst/>
                </a:prstGeom>
                <a:blipFill>
                  <a:blip r:embed="rId10"/>
                  <a:stretch>
                    <a:fillRect l="-449" t="-1163" b="-1163"/>
                  </a:stretch>
                </a:blipFill>
              </p:spPr>
              <p:txBody>
                <a:bodyPr/>
                <a:lstStyle/>
                <a:p>
                  <a:r>
                    <a:rPr lang="es-MX">
                      <a:noFill/>
                    </a:rPr>
                    <a:t> </a:t>
                  </a:r>
                </a:p>
              </p:txBody>
            </p:sp>
          </mc:Fallback>
        </mc:AlternateContent>
        <p:sp>
          <p:nvSpPr>
            <p:cNvPr id="68" name="Rectángulo redondeado 67">
              <a:extLst>
                <a:ext uri="{FF2B5EF4-FFF2-40B4-BE49-F238E27FC236}">
                  <a16:creationId xmlns:a16="http://schemas.microsoft.com/office/drawing/2014/main" id="{66D3A36B-8186-D8B3-995A-F6678FE1CABA}"/>
                </a:ext>
              </a:extLst>
            </p:cNvPr>
            <p:cNvSpPr/>
            <p:nvPr/>
          </p:nvSpPr>
          <p:spPr>
            <a:xfrm>
              <a:off x="2764755" y="3671858"/>
              <a:ext cx="536743" cy="524761"/>
            </a:xfrm>
            <a:prstGeom prst="roundRect">
              <a:avLst/>
            </a:prstGeom>
            <a:noFill/>
            <a:ln>
              <a:solidFill>
                <a:srgbClr val="DD1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redondeado 68">
              <a:extLst>
                <a:ext uri="{FF2B5EF4-FFF2-40B4-BE49-F238E27FC236}">
                  <a16:creationId xmlns:a16="http://schemas.microsoft.com/office/drawing/2014/main" id="{1A76F319-FD8E-01E9-C3EA-1C727496093C}"/>
                </a:ext>
              </a:extLst>
            </p:cNvPr>
            <p:cNvSpPr/>
            <p:nvPr/>
          </p:nvSpPr>
          <p:spPr>
            <a:xfrm>
              <a:off x="3537836" y="3671858"/>
              <a:ext cx="588865" cy="524761"/>
            </a:xfrm>
            <a:prstGeom prst="roundRect">
              <a:avLst/>
            </a:prstGeom>
            <a:noFill/>
            <a:ln w="22225">
              <a:solidFill>
                <a:srgbClr val="60F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redondeado 65">
              <a:extLst>
                <a:ext uri="{FF2B5EF4-FFF2-40B4-BE49-F238E27FC236}">
                  <a16:creationId xmlns:a16="http://schemas.microsoft.com/office/drawing/2014/main" id="{00F2D5F1-AC64-AC44-DB9D-139DD9248790}"/>
                </a:ext>
              </a:extLst>
            </p:cNvPr>
            <p:cNvSpPr/>
            <p:nvPr/>
          </p:nvSpPr>
          <p:spPr>
            <a:xfrm>
              <a:off x="2052909" y="3671858"/>
              <a:ext cx="650066" cy="524761"/>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Marcador de contenido 2">
            <a:extLst>
              <a:ext uri="{FF2B5EF4-FFF2-40B4-BE49-F238E27FC236}">
                <a16:creationId xmlns:a16="http://schemas.microsoft.com/office/drawing/2014/main" id="{E77B57D7-3501-51B3-CA72-DCA4515610B4}"/>
              </a:ext>
            </a:extLst>
          </p:cNvPr>
          <p:cNvSpPr txBox="1">
            <a:spLocks/>
          </p:cNvSpPr>
          <p:nvPr/>
        </p:nvSpPr>
        <p:spPr>
          <a:xfrm>
            <a:off x="2224715" y="1359079"/>
            <a:ext cx="7321914" cy="7221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Le llamamos </a:t>
            </a:r>
            <a:r>
              <a:rPr lang="es-ES" sz="2000" b="1"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coeficiente</a:t>
            </a:r>
            <a:r>
              <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 al factor numérico que multiplica a una variable dentro de un término algebraico. </a:t>
            </a:r>
          </a:p>
        </p:txBody>
      </p:sp>
      <p:sp>
        <p:nvSpPr>
          <p:cNvPr id="73" name="CuadroTexto 72">
            <a:extLst>
              <a:ext uri="{FF2B5EF4-FFF2-40B4-BE49-F238E27FC236}">
                <a16:creationId xmlns:a16="http://schemas.microsoft.com/office/drawing/2014/main" id="{66D1FC62-C6B7-1083-6A36-A2BAF262A4F1}"/>
              </a:ext>
            </a:extLst>
          </p:cNvPr>
          <p:cNvSpPr txBox="1"/>
          <p:nvPr/>
        </p:nvSpPr>
        <p:spPr>
          <a:xfrm>
            <a:off x="4265918" y="2307799"/>
            <a:ext cx="3690643" cy="336352"/>
          </a:xfrm>
          <a:prstGeom prst="rect">
            <a:avLst/>
          </a:prstGeom>
          <a:noFill/>
        </p:spPr>
        <p:txBody>
          <a:bodyPr wrap="square">
            <a:spAutoFit/>
          </a:bodyPr>
          <a:lstStyle/>
          <a:p>
            <a:pPr>
              <a:lnSpc>
                <a:spcPct val="100000"/>
              </a:lnSpc>
            </a:pP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De nuestros ejemplos tenemos que:</a:t>
            </a:r>
          </a:p>
        </p:txBody>
      </p:sp>
      <p:grpSp>
        <p:nvGrpSpPr>
          <p:cNvPr id="78" name="Grupo 77">
            <a:extLst>
              <a:ext uri="{FF2B5EF4-FFF2-40B4-BE49-F238E27FC236}">
                <a16:creationId xmlns:a16="http://schemas.microsoft.com/office/drawing/2014/main" id="{3CDD5AA2-6366-EBE9-6FDC-80CEDB4AC135}"/>
              </a:ext>
            </a:extLst>
          </p:cNvPr>
          <p:cNvGrpSpPr/>
          <p:nvPr/>
        </p:nvGrpSpPr>
        <p:grpSpPr>
          <a:xfrm>
            <a:off x="7224292" y="5971006"/>
            <a:ext cx="1143151" cy="767107"/>
            <a:chOff x="7338596" y="5956718"/>
            <a:chExt cx="1143151" cy="767107"/>
          </a:xfrm>
        </p:grpSpPr>
        <p:pic>
          <p:nvPicPr>
            <p:cNvPr id="79" name="Gráfico 78" descr="Reproducir">
              <a:hlinkClick r:id="rId11" action="ppaction://hlinksldjump"/>
              <a:extLst>
                <a:ext uri="{FF2B5EF4-FFF2-40B4-BE49-F238E27FC236}">
                  <a16:creationId xmlns:a16="http://schemas.microsoft.com/office/drawing/2014/main" id="{9508AA9C-EA00-A28A-7D85-2C799EE26D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80" name="CuadroTexto 79">
              <a:hlinkClick r:id="rId11" action="ppaction://hlinksldjump"/>
              <a:extLst>
                <a:ext uri="{FF2B5EF4-FFF2-40B4-BE49-F238E27FC236}">
                  <a16:creationId xmlns:a16="http://schemas.microsoft.com/office/drawing/2014/main" id="{5DB88778-BE97-173C-9DA8-EEDF3F8F8B6E}"/>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81" name="Grupo 80">
            <a:extLst>
              <a:ext uri="{FF2B5EF4-FFF2-40B4-BE49-F238E27FC236}">
                <a16:creationId xmlns:a16="http://schemas.microsoft.com/office/drawing/2014/main" id="{BEE27DF2-D865-032C-0D97-6700D138C097}"/>
              </a:ext>
            </a:extLst>
          </p:cNvPr>
          <p:cNvGrpSpPr/>
          <p:nvPr/>
        </p:nvGrpSpPr>
        <p:grpSpPr>
          <a:xfrm>
            <a:off x="6432587" y="5967763"/>
            <a:ext cx="709174" cy="762589"/>
            <a:chOff x="5538422" y="5846740"/>
            <a:chExt cx="709174" cy="762589"/>
          </a:xfrm>
        </p:grpSpPr>
        <p:pic>
          <p:nvPicPr>
            <p:cNvPr id="82" name="Gráfico 81" descr="Casa">
              <a:hlinkClick r:id="rId14" action="ppaction://hlinksldjump"/>
              <a:extLst>
                <a:ext uri="{FF2B5EF4-FFF2-40B4-BE49-F238E27FC236}">
                  <a16:creationId xmlns:a16="http://schemas.microsoft.com/office/drawing/2014/main" id="{6E80F2EC-29E7-2D57-046E-050E9F326DC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83" name="CuadroTexto 82">
              <a:hlinkClick r:id="rId14" action="ppaction://hlinksldjump"/>
              <a:extLst>
                <a:ext uri="{FF2B5EF4-FFF2-40B4-BE49-F238E27FC236}">
                  <a16:creationId xmlns:a16="http://schemas.microsoft.com/office/drawing/2014/main" id="{46AF1395-C535-CF79-5A86-B1CAA7C720D2}"/>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84" name="Grupo 83">
            <a:extLst>
              <a:ext uri="{FF2B5EF4-FFF2-40B4-BE49-F238E27FC236}">
                <a16:creationId xmlns:a16="http://schemas.microsoft.com/office/drawing/2014/main" id="{C7B0A107-E06B-AD3E-D308-CFE56C6C6F4E}"/>
              </a:ext>
            </a:extLst>
          </p:cNvPr>
          <p:cNvGrpSpPr/>
          <p:nvPr/>
        </p:nvGrpSpPr>
        <p:grpSpPr>
          <a:xfrm>
            <a:off x="8406226" y="5967763"/>
            <a:ext cx="1062346" cy="762589"/>
            <a:chOff x="7059518" y="5839689"/>
            <a:chExt cx="1341695" cy="963115"/>
          </a:xfrm>
        </p:grpSpPr>
        <p:pic>
          <p:nvPicPr>
            <p:cNvPr id="85" name="Gráfico 84" descr="Reproducir">
              <a:hlinkClick r:id="" action="ppaction://hlinkshowjump?jump=nextslide"/>
              <a:extLst>
                <a:ext uri="{FF2B5EF4-FFF2-40B4-BE49-F238E27FC236}">
                  <a16:creationId xmlns:a16="http://schemas.microsoft.com/office/drawing/2014/main" id="{CE18BB03-EAB6-9127-44EE-FE143C19F1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86" name="CuadroTexto 85">
              <a:hlinkClick r:id="" action="ppaction://hlinkshowjump?jump=nextslide"/>
              <a:extLst>
                <a:ext uri="{FF2B5EF4-FFF2-40B4-BE49-F238E27FC236}">
                  <a16:creationId xmlns:a16="http://schemas.microsoft.com/office/drawing/2014/main" id="{930DCD25-FB93-C0D1-C772-8F9737F09F57}"/>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87" name="Grupo 86">
            <a:extLst>
              <a:ext uri="{FF2B5EF4-FFF2-40B4-BE49-F238E27FC236}">
                <a16:creationId xmlns:a16="http://schemas.microsoft.com/office/drawing/2014/main" id="{FD76E235-65A7-D913-E550-3DF57D8A0598}"/>
              </a:ext>
            </a:extLst>
          </p:cNvPr>
          <p:cNvGrpSpPr/>
          <p:nvPr/>
        </p:nvGrpSpPr>
        <p:grpSpPr>
          <a:xfrm>
            <a:off x="9468572" y="5965193"/>
            <a:ext cx="1269814" cy="762589"/>
            <a:chOff x="9512187" y="5839689"/>
            <a:chExt cx="1603718" cy="963115"/>
          </a:xfrm>
        </p:grpSpPr>
        <p:pic>
          <p:nvPicPr>
            <p:cNvPr id="88" name="Gráfico 87" descr="Cancha">
              <a:hlinkClick r:id="rId17" action="ppaction://hlinksldjump"/>
              <a:extLst>
                <a:ext uri="{FF2B5EF4-FFF2-40B4-BE49-F238E27FC236}">
                  <a16:creationId xmlns:a16="http://schemas.microsoft.com/office/drawing/2014/main" id="{714B3410-BBF4-D986-8A17-E085C0B8977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89" name="CuadroTexto 88">
              <a:hlinkClick r:id="rId17" action="ppaction://hlinksldjump"/>
              <a:extLst>
                <a:ext uri="{FF2B5EF4-FFF2-40B4-BE49-F238E27FC236}">
                  <a16:creationId xmlns:a16="http://schemas.microsoft.com/office/drawing/2014/main" id="{333DB301-D947-B5E5-0C43-79424B4AF0B9}"/>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90" name="Grupo 89">
            <a:extLst>
              <a:ext uri="{FF2B5EF4-FFF2-40B4-BE49-F238E27FC236}">
                <a16:creationId xmlns:a16="http://schemas.microsoft.com/office/drawing/2014/main" id="{F599D048-9F6D-9353-265B-628B4FB0EFB0}"/>
              </a:ext>
            </a:extLst>
          </p:cNvPr>
          <p:cNvGrpSpPr/>
          <p:nvPr/>
        </p:nvGrpSpPr>
        <p:grpSpPr>
          <a:xfrm>
            <a:off x="10737157" y="5962896"/>
            <a:ext cx="1317749" cy="762590"/>
            <a:chOff x="10684667" y="5839689"/>
            <a:chExt cx="1664258" cy="963116"/>
          </a:xfrm>
        </p:grpSpPr>
        <p:pic>
          <p:nvPicPr>
            <p:cNvPr id="91" name="Gráfico 90" descr="Libros en estantería">
              <a:hlinkClick r:id="rId20" action="ppaction://hlinksldjump"/>
              <a:extLst>
                <a:ext uri="{FF2B5EF4-FFF2-40B4-BE49-F238E27FC236}">
                  <a16:creationId xmlns:a16="http://schemas.microsoft.com/office/drawing/2014/main" id="{30FB173F-5482-1FB5-CBBA-BD963C4F6C6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92" name="CuadroTexto 91">
              <a:hlinkClick r:id="rId20" action="ppaction://hlinksldjump"/>
              <a:extLst>
                <a:ext uri="{FF2B5EF4-FFF2-40B4-BE49-F238E27FC236}">
                  <a16:creationId xmlns:a16="http://schemas.microsoft.com/office/drawing/2014/main" id="{6E01F946-976B-02F5-A6DB-A7AC1CF19FF8}"/>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93" name="Google Shape;94;p1">
            <a:extLst>
              <a:ext uri="{FF2B5EF4-FFF2-40B4-BE49-F238E27FC236}">
                <a16:creationId xmlns:a16="http://schemas.microsoft.com/office/drawing/2014/main" id="{84815704-C14E-4602-330F-7240BAE9A8B1}"/>
              </a:ext>
            </a:extLst>
          </p:cNvPr>
          <p:cNvPicPr preferRelativeResize="0">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Esquina doblada 38">
            <a:extLst>
              <a:ext uri="{FF2B5EF4-FFF2-40B4-BE49-F238E27FC236}">
                <a16:creationId xmlns:a16="http://schemas.microsoft.com/office/drawing/2014/main" id="{464099C4-4A56-F546-AD5B-8447C1B213E5}"/>
              </a:ext>
            </a:extLst>
          </p:cNvPr>
          <p:cNvSpPr/>
          <p:nvPr/>
        </p:nvSpPr>
        <p:spPr>
          <a:xfrm>
            <a:off x="1486505" y="-3398"/>
            <a:ext cx="2773719" cy="1231467"/>
          </a:xfrm>
          <a:prstGeom prst="foldedCorner">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dondear rectángulo de esquina diagonal 39">
            <a:extLst>
              <a:ext uri="{FF2B5EF4-FFF2-40B4-BE49-F238E27FC236}">
                <a16:creationId xmlns:a16="http://schemas.microsoft.com/office/drawing/2014/main" id="{7A8F3F26-C9E7-DB4D-9706-2C9A15E169CA}"/>
              </a:ext>
            </a:extLst>
          </p:cNvPr>
          <p:cNvSpPr/>
          <p:nvPr/>
        </p:nvSpPr>
        <p:spPr>
          <a:xfrm>
            <a:off x="917438" y="-3398"/>
            <a:ext cx="2992128" cy="651962"/>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Título 1">
            <a:extLst>
              <a:ext uri="{FF2B5EF4-FFF2-40B4-BE49-F238E27FC236}">
                <a16:creationId xmlns:a16="http://schemas.microsoft.com/office/drawing/2014/main" id="{F290DF70-B57B-244F-8686-F977B0807A29}"/>
              </a:ext>
            </a:extLst>
          </p:cNvPr>
          <p:cNvSpPr txBox="1">
            <a:spLocks/>
          </p:cNvSpPr>
          <p:nvPr/>
        </p:nvSpPr>
        <p:spPr>
          <a:xfrm>
            <a:off x="1588962" y="-146554"/>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1. Notación</a:t>
            </a:r>
          </a:p>
        </p:txBody>
      </p:sp>
      <p:sp>
        <p:nvSpPr>
          <p:cNvPr id="42" name="CuadroTexto 41">
            <a:extLst>
              <a:ext uri="{FF2B5EF4-FFF2-40B4-BE49-F238E27FC236}">
                <a16:creationId xmlns:a16="http://schemas.microsoft.com/office/drawing/2014/main" id="{2CBA1F78-9081-484B-8080-2257234F8DC3}"/>
              </a:ext>
            </a:extLst>
          </p:cNvPr>
          <p:cNvSpPr txBox="1"/>
          <p:nvPr/>
        </p:nvSpPr>
        <p:spPr>
          <a:xfrm>
            <a:off x="1486507" y="690678"/>
            <a:ext cx="2423060" cy="537391"/>
          </a:xfrm>
          <a:prstGeom prst="rect">
            <a:avLst/>
          </a:prstGeom>
          <a:noFill/>
        </p:spPr>
        <p:txBody>
          <a:bodyPr wrap="square">
            <a:spAutoFit/>
          </a:bodyPr>
          <a:lstStyle/>
          <a:p>
            <a:pPr algn="ctr">
              <a:lnSpc>
                <a:spcPct val="150000"/>
              </a:lnSpc>
            </a:pPr>
            <a:r>
              <a:rPr lang="es-ES" sz="22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Coeficiente:</a:t>
            </a:r>
          </a:p>
        </p:txBody>
      </p:sp>
    </p:spTree>
    <p:extLst>
      <p:ext uri="{BB962C8B-B14F-4D97-AF65-F5344CB8AC3E}">
        <p14:creationId xmlns:p14="http://schemas.microsoft.com/office/powerpoint/2010/main" val="819311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7" restart="whenNotActive" fill="hold" evtFilter="cancelBubble" nodeType="interactiveSeq">
                <p:stCondLst>
                  <p:cond evt="onClick" delay="0">
                    <p:tgtEl>
                      <p:spTgt spid="5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12" restart="whenNotActive" fill="hold" evtFilter="cancelBubble" nodeType="interactiveSeq">
                <p:stCondLst>
                  <p:cond evt="onClick" delay="0">
                    <p:tgtEl>
                      <p:spTgt spid="5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pic>
        <p:nvPicPr>
          <p:cNvPr id="44" name="Imagen 43">
            <a:extLst>
              <a:ext uri="{FF2B5EF4-FFF2-40B4-BE49-F238E27FC236}">
                <a16:creationId xmlns:a16="http://schemas.microsoft.com/office/drawing/2014/main" id="{F648DD13-A85E-7AE1-485B-1E2D71E804B7}"/>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sp>
        <p:nvSpPr>
          <p:cNvPr id="8" name="CuadroTexto 7">
            <a:extLst>
              <a:ext uri="{FF2B5EF4-FFF2-40B4-BE49-F238E27FC236}">
                <a16:creationId xmlns:a16="http://schemas.microsoft.com/office/drawing/2014/main" id="{8C7CEC07-2AD3-54F5-3C9F-2F6B86F8CB37}"/>
              </a:ext>
            </a:extLst>
          </p:cNvPr>
          <p:cNvSpPr txBox="1"/>
          <p:nvPr/>
        </p:nvSpPr>
        <p:spPr>
          <a:xfrm>
            <a:off x="2012804" y="1661358"/>
            <a:ext cx="8184269" cy="506742"/>
          </a:xfrm>
          <a:prstGeom prst="rect">
            <a:avLst/>
          </a:prstGeom>
          <a:noFill/>
        </p:spPr>
        <p:txBody>
          <a:bodyPr wrap="square">
            <a:spAutoFit/>
          </a:bodyPr>
          <a:lstStyle/>
          <a:p>
            <a:pPr>
              <a:lnSpc>
                <a:spcPct val="150000"/>
              </a:lnSpc>
            </a:pPr>
            <a:r>
              <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E</a:t>
            </a:r>
            <a:r>
              <a:rPr lang="es-E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 el mayor exponente de la variable de dicho polinomio. Por ejemplo: </a:t>
            </a:r>
            <a:endParaRPr lang="es-MX"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95" name="Grupo 94">
            <a:extLst>
              <a:ext uri="{FF2B5EF4-FFF2-40B4-BE49-F238E27FC236}">
                <a16:creationId xmlns:a16="http://schemas.microsoft.com/office/drawing/2014/main" id="{C00DCBB3-19AD-0444-BC0A-F2D909A497E3}"/>
              </a:ext>
            </a:extLst>
          </p:cNvPr>
          <p:cNvGrpSpPr/>
          <p:nvPr/>
        </p:nvGrpSpPr>
        <p:grpSpPr>
          <a:xfrm>
            <a:off x="2288040" y="2333188"/>
            <a:ext cx="2176010" cy="456535"/>
            <a:chOff x="2288040" y="2333188"/>
            <a:chExt cx="2176010" cy="456535"/>
          </a:xfrm>
        </p:grpSpPr>
        <p:sp>
          <p:nvSpPr>
            <p:cNvPr id="4" name="CuadroTexto 3">
              <a:extLst>
                <a:ext uri="{FF2B5EF4-FFF2-40B4-BE49-F238E27FC236}">
                  <a16:creationId xmlns:a16="http://schemas.microsoft.com/office/drawing/2014/main" id="{AD4585D0-7E5C-596B-689C-3B15A8020714}"/>
                </a:ext>
              </a:extLst>
            </p:cNvPr>
            <p:cNvSpPr txBox="1"/>
            <p:nvPr/>
          </p:nvSpPr>
          <p:spPr>
            <a:xfrm>
              <a:off x="2769147" y="2333188"/>
              <a:ext cx="1694903" cy="456535"/>
            </a:xfrm>
            <a:prstGeom prst="rect">
              <a:avLst/>
            </a:prstGeom>
            <a:noFill/>
          </p:spPr>
          <p:txBody>
            <a:bodyPr wrap="square" rtlCol="0">
              <a:spAutoFit/>
            </a:bodyPr>
            <a:lstStyle/>
            <a:p>
              <a:pPr lvl="0">
                <a:lnSpc>
                  <a:spcPct val="150000"/>
                </a:lnSpc>
              </a:pP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De </a:t>
              </a:r>
              <a:r>
                <a:rPr lang="es-ES"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grado cero</a:t>
              </a: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p:txBody>
        </p:sp>
        <p:pic>
          <p:nvPicPr>
            <p:cNvPr id="28" name="Imagen 27">
              <a:extLst>
                <a:ext uri="{FF2B5EF4-FFF2-40B4-BE49-F238E27FC236}">
                  <a16:creationId xmlns:a16="http://schemas.microsoft.com/office/drawing/2014/main" id="{A20CCFE3-C57F-2C58-101D-D30085CBE7A8}"/>
                </a:ext>
              </a:extLst>
            </p:cNvPr>
            <p:cNvPicPr>
              <a:picLocks noChangeAspect="1"/>
            </p:cNvPicPr>
            <p:nvPr/>
          </p:nvPicPr>
          <p:blipFill>
            <a:blip r:embed="rId5">
              <a:duotone>
                <a:schemeClr val="accent2">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2288040" y="2414951"/>
              <a:ext cx="344627" cy="344627"/>
            </a:xfrm>
            <a:prstGeom prst="rect">
              <a:avLst/>
            </a:prstGeom>
            <a:effectLst>
              <a:outerShdw blurRad="50800" dist="38100" dir="2700000" algn="tl" rotWithShape="0">
                <a:prstClr val="black">
                  <a:alpha val="40000"/>
                </a:prstClr>
              </a:outerShdw>
            </a:effectLst>
          </p:spPr>
        </p:pic>
      </p:grpSp>
      <p:grpSp>
        <p:nvGrpSpPr>
          <p:cNvPr id="96" name="Grupo 95">
            <a:extLst>
              <a:ext uri="{FF2B5EF4-FFF2-40B4-BE49-F238E27FC236}">
                <a16:creationId xmlns:a16="http://schemas.microsoft.com/office/drawing/2014/main" id="{FA188784-FDAE-4327-C44C-15D2A1FC71C1}"/>
              </a:ext>
            </a:extLst>
          </p:cNvPr>
          <p:cNvGrpSpPr/>
          <p:nvPr/>
        </p:nvGrpSpPr>
        <p:grpSpPr>
          <a:xfrm>
            <a:off x="2288040" y="3002090"/>
            <a:ext cx="2393688" cy="456535"/>
            <a:chOff x="2288040" y="3002090"/>
            <a:chExt cx="2393688" cy="456535"/>
          </a:xfrm>
        </p:grpSpPr>
        <p:sp>
          <p:nvSpPr>
            <p:cNvPr id="19" name="CuadroTexto 18">
              <a:extLst>
                <a:ext uri="{FF2B5EF4-FFF2-40B4-BE49-F238E27FC236}">
                  <a16:creationId xmlns:a16="http://schemas.microsoft.com/office/drawing/2014/main" id="{F17625BD-4F78-F48B-13A1-60E24B85F4A9}"/>
                </a:ext>
              </a:extLst>
            </p:cNvPr>
            <p:cNvSpPr txBox="1"/>
            <p:nvPr/>
          </p:nvSpPr>
          <p:spPr>
            <a:xfrm>
              <a:off x="2769147" y="3002090"/>
              <a:ext cx="1912581" cy="456535"/>
            </a:xfrm>
            <a:prstGeom prst="rect">
              <a:avLst/>
            </a:prstGeom>
            <a:noFill/>
          </p:spPr>
          <p:txBody>
            <a:bodyPr wrap="square" rtlCol="0">
              <a:spAutoFit/>
            </a:bodyPr>
            <a:lstStyle/>
            <a:p>
              <a:pPr lvl="0">
                <a:lnSpc>
                  <a:spcPct val="150000"/>
                </a:lnSpc>
              </a:pP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De </a:t>
              </a:r>
              <a:r>
                <a:rPr lang="es-ES"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primer grado</a:t>
              </a: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p:txBody>
        </p:sp>
        <p:pic>
          <p:nvPicPr>
            <p:cNvPr id="29" name="Imagen 28">
              <a:extLst>
                <a:ext uri="{FF2B5EF4-FFF2-40B4-BE49-F238E27FC236}">
                  <a16:creationId xmlns:a16="http://schemas.microsoft.com/office/drawing/2014/main" id="{CAA5FC25-B66A-DE54-D894-BDD2E51651BF}"/>
                </a:ext>
              </a:extLst>
            </p:cNvPr>
            <p:cNvPicPr>
              <a:picLocks noChangeAspect="1"/>
            </p:cNvPicPr>
            <p:nvPr/>
          </p:nvPicPr>
          <p:blipFill>
            <a:blip r:embed="rId5">
              <a:duotone>
                <a:schemeClr val="accent2">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2288040" y="3058044"/>
              <a:ext cx="344627" cy="344627"/>
            </a:xfrm>
            <a:prstGeom prst="rect">
              <a:avLst/>
            </a:prstGeom>
            <a:effectLst>
              <a:outerShdw blurRad="50800" dist="38100" dir="2700000" algn="tl" rotWithShape="0">
                <a:prstClr val="black">
                  <a:alpha val="40000"/>
                </a:prstClr>
              </a:outerShdw>
            </a:effectLst>
          </p:spPr>
        </p:pic>
      </p:grpSp>
      <p:grpSp>
        <p:nvGrpSpPr>
          <p:cNvPr id="97" name="Grupo 96">
            <a:extLst>
              <a:ext uri="{FF2B5EF4-FFF2-40B4-BE49-F238E27FC236}">
                <a16:creationId xmlns:a16="http://schemas.microsoft.com/office/drawing/2014/main" id="{D7BD5567-E343-EDF3-371A-2742C5234E44}"/>
              </a:ext>
            </a:extLst>
          </p:cNvPr>
          <p:cNvGrpSpPr/>
          <p:nvPr/>
        </p:nvGrpSpPr>
        <p:grpSpPr>
          <a:xfrm>
            <a:off x="2288040" y="3623996"/>
            <a:ext cx="2572256" cy="465384"/>
            <a:chOff x="2288040" y="3623996"/>
            <a:chExt cx="2572256" cy="465384"/>
          </a:xfrm>
        </p:grpSpPr>
        <p:sp>
          <p:nvSpPr>
            <p:cNvPr id="20" name="CuadroTexto 19">
              <a:extLst>
                <a:ext uri="{FF2B5EF4-FFF2-40B4-BE49-F238E27FC236}">
                  <a16:creationId xmlns:a16="http://schemas.microsoft.com/office/drawing/2014/main" id="{1FFA9066-25D2-6AB6-F315-9C2E5894C221}"/>
                </a:ext>
              </a:extLst>
            </p:cNvPr>
            <p:cNvSpPr txBox="1"/>
            <p:nvPr/>
          </p:nvSpPr>
          <p:spPr>
            <a:xfrm>
              <a:off x="2769147" y="3623996"/>
              <a:ext cx="2091149" cy="465384"/>
            </a:xfrm>
            <a:prstGeom prst="rect">
              <a:avLst/>
            </a:prstGeom>
            <a:noFill/>
          </p:spPr>
          <p:txBody>
            <a:bodyPr wrap="square" rtlCol="0">
              <a:spAutoFit/>
            </a:bodyPr>
            <a:lstStyle/>
            <a:p>
              <a:pPr lvl="0">
                <a:lnSpc>
                  <a:spcPct val="150000"/>
                </a:lnSpc>
              </a:pP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De </a:t>
              </a:r>
              <a:r>
                <a:rPr lang="es-ES"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segundo grado</a:t>
              </a:r>
              <a:endParaRPr lang="es-MX"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2" name="Imagen 31">
              <a:extLst>
                <a:ext uri="{FF2B5EF4-FFF2-40B4-BE49-F238E27FC236}">
                  <a16:creationId xmlns:a16="http://schemas.microsoft.com/office/drawing/2014/main" id="{B340BB4E-AF7A-3003-958E-6F1284217F50}"/>
                </a:ext>
              </a:extLst>
            </p:cNvPr>
            <p:cNvPicPr>
              <a:picLocks noChangeAspect="1"/>
            </p:cNvPicPr>
            <p:nvPr/>
          </p:nvPicPr>
          <p:blipFill>
            <a:blip r:embed="rId5">
              <a:duotone>
                <a:schemeClr val="accent2">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2288040" y="3684375"/>
              <a:ext cx="344627" cy="344627"/>
            </a:xfrm>
            <a:prstGeom prst="rect">
              <a:avLst/>
            </a:prstGeom>
            <a:effectLst>
              <a:outerShdw blurRad="50800" dist="38100" dir="2700000" algn="tl" rotWithShape="0">
                <a:prstClr val="black">
                  <a:alpha val="40000"/>
                </a:prstClr>
              </a:outerShdw>
            </a:effectLst>
          </p:spPr>
        </p:pic>
      </p:grpSp>
      <p:grpSp>
        <p:nvGrpSpPr>
          <p:cNvPr id="98" name="Grupo 97">
            <a:extLst>
              <a:ext uri="{FF2B5EF4-FFF2-40B4-BE49-F238E27FC236}">
                <a16:creationId xmlns:a16="http://schemas.microsoft.com/office/drawing/2014/main" id="{8A56BB8B-342C-7FD0-2779-34E39DAB8C1A}"/>
              </a:ext>
            </a:extLst>
          </p:cNvPr>
          <p:cNvGrpSpPr/>
          <p:nvPr/>
        </p:nvGrpSpPr>
        <p:grpSpPr>
          <a:xfrm>
            <a:off x="2288040" y="4256827"/>
            <a:ext cx="2306060" cy="456535"/>
            <a:chOff x="2288040" y="4256827"/>
            <a:chExt cx="2306060" cy="456535"/>
          </a:xfrm>
        </p:grpSpPr>
        <p:sp>
          <p:nvSpPr>
            <p:cNvPr id="24" name="CuadroTexto 23">
              <a:extLst>
                <a:ext uri="{FF2B5EF4-FFF2-40B4-BE49-F238E27FC236}">
                  <a16:creationId xmlns:a16="http://schemas.microsoft.com/office/drawing/2014/main" id="{95AB35B6-8D73-EF73-30A6-1524ABA1BFE4}"/>
                </a:ext>
              </a:extLst>
            </p:cNvPr>
            <p:cNvSpPr txBox="1"/>
            <p:nvPr/>
          </p:nvSpPr>
          <p:spPr>
            <a:xfrm>
              <a:off x="2769148" y="4256827"/>
              <a:ext cx="1824952" cy="456535"/>
            </a:xfrm>
            <a:prstGeom prst="rect">
              <a:avLst/>
            </a:prstGeom>
            <a:noFill/>
          </p:spPr>
          <p:txBody>
            <a:bodyPr wrap="square" rtlCol="0">
              <a:spAutoFit/>
            </a:bodyPr>
            <a:lstStyle/>
            <a:p>
              <a:pPr lvl="0">
                <a:lnSpc>
                  <a:spcPct val="150000"/>
                </a:lnSpc>
              </a:pP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De </a:t>
              </a:r>
              <a:r>
                <a:rPr lang="es-ES"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tercer grado</a:t>
              </a: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p:txBody>
        </p:sp>
        <p:pic>
          <p:nvPicPr>
            <p:cNvPr id="35" name="Imagen 34">
              <a:extLst>
                <a:ext uri="{FF2B5EF4-FFF2-40B4-BE49-F238E27FC236}">
                  <a16:creationId xmlns:a16="http://schemas.microsoft.com/office/drawing/2014/main" id="{F4393657-8DD4-8CCE-518D-DD13D3873106}"/>
                </a:ext>
              </a:extLst>
            </p:cNvPr>
            <p:cNvPicPr>
              <a:picLocks noChangeAspect="1"/>
            </p:cNvPicPr>
            <p:nvPr/>
          </p:nvPicPr>
          <p:blipFill>
            <a:blip r:embed="rId5">
              <a:duotone>
                <a:schemeClr val="accent2">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2288040" y="4312781"/>
              <a:ext cx="344627" cy="344627"/>
            </a:xfrm>
            <a:prstGeom prst="rect">
              <a:avLst/>
            </a:prstGeom>
            <a:effectLst>
              <a:outerShdw blurRad="50800" dist="38100" dir="2700000" algn="tl" rotWithShape="0">
                <a:prstClr val="black">
                  <a:alpha val="40000"/>
                </a:prstClr>
              </a:outerShdw>
            </a:effectLst>
          </p:spPr>
        </p:pic>
      </p:grpSp>
      <p:grpSp>
        <p:nvGrpSpPr>
          <p:cNvPr id="99" name="Grupo 98">
            <a:extLst>
              <a:ext uri="{FF2B5EF4-FFF2-40B4-BE49-F238E27FC236}">
                <a16:creationId xmlns:a16="http://schemas.microsoft.com/office/drawing/2014/main" id="{58E6123F-7225-6AC3-E1E1-96F1A0FBE31C}"/>
              </a:ext>
            </a:extLst>
          </p:cNvPr>
          <p:cNvGrpSpPr/>
          <p:nvPr/>
        </p:nvGrpSpPr>
        <p:grpSpPr>
          <a:xfrm>
            <a:off x="2288040" y="4841704"/>
            <a:ext cx="2296936" cy="465384"/>
            <a:chOff x="2288040" y="4841704"/>
            <a:chExt cx="2296936" cy="465384"/>
          </a:xfrm>
        </p:grpSpPr>
        <p:sp>
          <p:nvSpPr>
            <p:cNvPr id="26" name="CuadroTexto 25">
              <a:extLst>
                <a:ext uri="{FF2B5EF4-FFF2-40B4-BE49-F238E27FC236}">
                  <a16:creationId xmlns:a16="http://schemas.microsoft.com/office/drawing/2014/main" id="{F3E50976-CDF2-8DDC-C589-79C095788AAA}"/>
                </a:ext>
              </a:extLst>
            </p:cNvPr>
            <p:cNvSpPr txBox="1"/>
            <p:nvPr/>
          </p:nvSpPr>
          <p:spPr>
            <a:xfrm>
              <a:off x="2769148" y="4841704"/>
              <a:ext cx="1815828" cy="465384"/>
            </a:xfrm>
            <a:prstGeom prst="rect">
              <a:avLst/>
            </a:prstGeom>
            <a:noFill/>
          </p:spPr>
          <p:txBody>
            <a:bodyPr wrap="square" rtlCol="0">
              <a:spAutoFit/>
            </a:bodyPr>
            <a:lstStyle/>
            <a:p>
              <a:pPr lvl="0">
                <a:lnSpc>
                  <a:spcPct val="150000"/>
                </a:lnSpc>
              </a:pPr>
              <a:r>
                <a:rPr lang="es-ES"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De </a:t>
              </a:r>
              <a:r>
                <a:rPr lang="es-ES"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grado cinco</a:t>
              </a:r>
              <a:endParaRPr lang="es-MX"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8" name="Imagen 37">
              <a:extLst>
                <a:ext uri="{FF2B5EF4-FFF2-40B4-BE49-F238E27FC236}">
                  <a16:creationId xmlns:a16="http://schemas.microsoft.com/office/drawing/2014/main" id="{38E9FF6D-9E7E-4515-A54B-092596567555}"/>
                </a:ext>
              </a:extLst>
            </p:cNvPr>
            <p:cNvPicPr>
              <a:picLocks noChangeAspect="1"/>
            </p:cNvPicPr>
            <p:nvPr/>
          </p:nvPicPr>
          <p:blipFill>
            <a:blip r:embed="rId5">
              <a:duotone>
                <a:schemeClr val="accent2">
                  <a:shade val="45000"/>
                  <a:satMod val="135000"/>
                </a:schemeClr>
                <a:prstClr val="white"/>
              </a:duotone>
              <a:extLst>
                <a:ext uri="{837473B0-CC2E-450A-ABE3-18F120FF3D39}">
                  <a1611:picAttrSrcUrl xmlns:a1611="http://schemas.microsoft.com/office/drawing/2016/11/main" r:id="rId6"/>
                </a:ext>
              </a:extLst>
            </a:blip>
            <a:stretch>
              <a:fillRect/>
            </a:stretch>
          </p:blipFill>
          <p:spPr>
            <a:xfrm>
              <a:off x="2288040" y="4902083"/>
              <a:ext cx="344627" cy="344627"/>
            </a:xfrm>
            <a:prstGeom prst="rect">
              <a:avLst/>
            </a:prstGeom>
            <a:effectLst>
              <a:outerShdw blurRad="50800" dist="38100" dir="2700000" algn="tl" rotWithShape="0">
                <a:prstClr val="black">
                  <a:alpha val="40000"/>
                </a:prstClr>
              </a:outerShdw>
            </a:effectLst>
          </p:spPr>
        </p:pic>
      </p:grpSp>
      <p:grpSp>
        <p:nvGrpSpPr>
          <p:cNvPr id="90" name="Grupo 89">
            <a:extLst>
              <a:ext uri="{FF2B5EF4-FFF2-40B4-BE49-F238E27FC236}">
                <a16:creationId xmlns:a16="http://schemas.microsoft.com/office/drawing/2014/main" id="{B5BC5812-230D-7968-416C-FFB885DB6AB0}"/>
              </a:ext>
            </a:extLst>
          </p:cNvPr>
          <p:cNvGrpSpPr/>
          <p:nvPr/>
        </p:nvGrpSpPr>
        <p:grpSpPr>
          <a:xfrm>
            <a:off x="5519856" y="2528888"/>
            <a:ext cx="5875786" cy="2778442"/>
            <a:chOff x="5401814" y="2398243"/>
            <a:chExt cx="5875786" cy="2778442"/>
          </a:xfrm>
        </p:grpSpPr>
        <p:sp>
          <p:nvSpPr>
            <p:cNvPr id="47" name="Rectángulo redondeado 46">
              <a:extLst>
                <a:ext uri="{FF2B5EF4-FFF2-40B4-BE49-F238E27FC236}">
                  <a16:creationId xmlns:a16="http://schemas.microsoft.com/office/drawing/2014/main" id="{520ED04D-A4A6-E422-F1A4-B258FEAD641A}"/>
                </a:ext>
              </a:extLst>
            </p:cNvPr>
            <p:cNvSpPr/>
            <p:nvPr/>
          </p:nvSpPr>
          <p:spPr>
            <a:xfrm>
              <a:off x="5401814" y="2398243"/>
              <a:ext cx="5875786" cy="2778442"/>
            </a:xfrm>
            <a:prstGeom prst="roundRect">
              <a:avLst>
                <a:gd name="adj" fmla="val 7137"/>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17488825-0A34-D961-6232-BAD4AC481CF0}"/>
                    </a:ext>
                  </a:extLst>
                </p:cNvPr>
                <p:cNvSpPr txBox="1"/>
                <p:nvPr/>
              </p:nvSpPr>
              <p:spPr>
                <a:xfrm>
                  <a:off x="5677135" y="3014457"/>
                  <a:ext cx="5325144" cy="1828321"/>
                </a:xfrm>
                <a:prstGeom prst="rect">
                  <a:avLst/>
                </a:prstGeom>
                <a:noFill/>
              </p:spPr>
              <p:txBody>
                <a:bodyPr wrap="square" rtlCol="0">
                  <a:spAutoFit/>
                </a:bodyPr>
                <a:lstStyle/>
                <a:p>
                  <a:pPr lvl="0" algn="ctr">
                    <a:lnSpc>
                      <a:spcPct val="150000"/>
                    </a:lnSpc>
                  </a:pPr>
                  <a14:m>
                    <m:oMathPara xmlns:m="http://schemas.openxmlformats.org/officeDocument/2006/math">
                      <m:oMathParaPr>
                        <m:jc m:val="centerGroup"/>
                      </m:oMathParaPr>
                      <m:oMath xmlns:m="http://schemas.openxmlformats.org/officeDocument/2006/math">
                        <m:sSup>
                          <m:sSupPr>
                            <m:ctrlPr>
                              <a:rPr lang="es-MX"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𝟓</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𝟑</m:t>
                            </m:r>
                          </m:sup>
                        </m:sSup>
                        <m:sSup>
                          <m:sSupPr>
                            <m:ctrlPr>
                              <a:rPr lang="es-MX"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𝟐</m:t>
                            </m:r>
                          </m:sup>
                        </m:s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𝟒</m:t>
                        </m:r>
                        <m:sSup>
                          <m:sSupPr>
                            <m:ctrlPr>
                              <a:rPr lang="es-MX"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𝟑</m:t>
                            </m:r>
                          </m:sup>
                        </m:s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𝟐</m:t>
                        </m:r>
                      </m:oMath>
                    </m:oMathPara>
                  </a14:m>
                  <a:endParaRPr lang="es-ES"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50000"/>
                    </a:lnSpc>
                  </a:pPr>
                  <a:r>
                    <a:rPr lang="es-ES"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El término  </a:t>
                  </a:r>
                  <a14:m>
                    <m:oMath xmlns:m="http://schemas.openxmlformats.org/officeDocument/2006/math">
                      <m:sSup>
                        <m:sSupPr>
                          <m:ctrlPr>
                            <a:rPr lang="es-MX" i="1" kern="10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5</m:t>
                          </m:r>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3</m:t>
                          </m:r>
                        </m:sup>
                      </m:sSup>
                      <m:sSup>
                        <m:sSupPr>
                          <m:ctrlPr>
                            <a:rPr lang="es-MX" i="1" kern="10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2</m:t>
                          </m:r>
                        </m:sup>
                      </m:sSup>
                    </m:oMath>
                  </a14:m>
                  <a:r>
                    <a:rPr lang="es-ES"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tiene la variable x con mayor exponente: </a:t>
                  </a:r>
                  <a14:m>
                    <m:oMath xmlns:m="http://schemas.openxmlformats.org/officeDocument/2006/math">
                      <m:sSup>
                        <m:sSupPr>
                          <m:ctrlPr>
                            <a:rPr lang="es-MX" i="1" kern="10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3</m:t>
                          </m:r>
                        </m:sup>
                      </m:sSup>
                      <m:sSup>
                        <m:sSupPr>
                          <m:ctrlPr>
                            <a:rPr lang="es-MX" i="1" kern="10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2</m:t>
                          </m:r>
                        </m:sup>
                      </m:sSup>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m:t>
                      </m:r>
                      <m:sSup>
                        <m:sSupPr>
                          <m:ctrlPr>
                            <a:rPr lang="es-MX" i="1" kern="10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5</m:t>
                          </m:r>
                        </m:sup>
                      </m:sSup>
                    </m:oMath>
                  </a14:m>
                  <a:r>
                    <a:rPr lang="es-ES"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por lo que es de grado 5.</a:t>
                  </a:r>
                  <a:endParaRPr lang="es-MX"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7" name="CuadroTexto 16">
                  <a:extLst>
                    <a:ext uri="{FF2B5EF4-FFF2-40B4-BE49-F238E27FC236}">
                      <a16:creationId xmlns:a16="http://schemas.microsoft.com/office/drawing/2014/main" id="{17488825-0A34-D961-6232-BAD4AC481CF0}"/>
                    </a:ext>
                  </a:extLst>
                </p:cNvPr>
                <p:cNvSpPr txBox="1">
                  <a:spLocks noRot="1" noChangeAspect="1" noMove="1" noResize="1" noEditPoints="1" noAdjustHandles="1" noChangeArrowheads="1" noChangeShapeType="1" noTextEdit="1"/>
                </p:cNvSpPr>
                <p:nvPr/>
              </p:nvSpPr>
              <p:spPr>
                <a:xfrm>
                  <a:off x="5677135" y="3014457"/>
                  <a:ext cx="5325144" cy="1828321"/>
                </a:xfrm>
                <a:prstGeom prst="rect">
                  <a:avLst/>
                </a:prstGeom>
                <a:blipFill>
                  <a:blip r:embed="rId7"/>
                  <a:stretch>
                    <a:fillRect b="-4138"/>
                  </a:stretch>
                </a:blipFill>
              </p:spPr>
              <p:txBody>
                <a:bodyPr/>
                <a:lstStyle/>
                <a:p>
                  <a:r>
                    <a:rPr lang="es-MX">
                      <a:noFill/>
                    </a:rPr>
                    <a:t> </a:t>
                  </a:r>
                </a:p>
              </p:txBody>
            </p:sp>
          </mc:Fallback>
        </mc:AlternateContent>
        <p:sp>
          <p:nvSpPr>
            <p:cNvPr id="48" name="CuadroTexto 47">
              <a:extLst>
                <a:ext uri="{FF2B5EF4-FFF2-40B4-BE49-F238E27FC236}">
                  <a16:creationId xmlns:a16="http://schemas.microsoft.com/office/drawing/2014/main" id="{39110839-D5F9-6BE9-CE14-3E74589206DB}"/>
                </a:ext>
              </a:extLst>
            </p:cNvPr>
            <p:cNvSpPr txBox="1"/>
            <p:nvPr/>
          </p:nvSpPr>
          <p:spPr>
            <a:xfrm>
              <a:off x="7548274" y="2578651"/>
              <a:ext cx="1569204" cy="307777"/>
            </a:xfrm>
            <a:prstGeom prst="rect">
              <a:avLst/>
            </a:prstGeom>
            <a:noFill/>
          </p:spPr>
          <p:txBody>
            <a:bodyPr wrap="square" rtlCol="0">
              <a:spAutoFit/>
            </a:bodyPr>
            <a:lstStyle/>
            <a:p>
              <a:r>
                <a:rPr lang="es-MX" sz="1400" b="1" i="1" kern="100" dirty="0">
                  <a:solidFill>
                    <a:srgbClr val="002060"/>
                  </a:solidFill>
                  <a:latin typeface="Arial" panose="020B0604020202020204" pitchFamily="34" charset="0"/>
                  <a:cs typeface="Times New Roman" panose="02020603050405020304" pitchFamily="18" charset="0"/>
                </a:rPr>
                <a:t>Grado cinco</a:t>
              </a:r>
            </a:p>
          </p:txBody>
        </p:sp>
        <p:cxnSp>
          <p:nvCxnSpPr>
            <p:cNvPr id="51" name="Conector recto 50">
              <a:extLst>
                <a:ext uri="{FF2B5EF4-FFF2-40B4-BE49-F238E27FC236}">
                  <a16:creationId xmlns:a16="http://schemas.microsoft.com/office/drawing/2014/main" id="{B81152CC-E4CA-47B8-4900-EA34B0D58F22}"/>
                </a:ext>
              </a:extLst>
            </p:cNvPr>
            <p:cNvCxnSpPr>
              <a:cxnSpLocks/>
            </p:cNvCxnSpPr>
            <p:nvPr/>
          </p:nvCxnSpPr>
          <p:spPr>
            <a:xfrm>
              <a:off x="6233401" y="2898749"/>
              <a:ext cx="4212612" cy="0"/>
            </a:xfrm>
            <a:prstGeom prst="line">
              <a:avLst/>
            </a:prstGeom>
            <a:ln w="6350">
              <a:solidFill>
                <a:srgbClr val="EA7033"/>
              </a:solidFill>
            </a:ln>
          </p:spPr>
          <p:style>
            <a:lnRef idx="2">
              <a:schemeClr val="accent1"/>
            </a:lnRef>
            <a:fillRef idx="0">
              <a:schemeClr val="accent1"/>
            </a:fillRef>
            <a:effectRef idx="1">
              <a:schemeClr val="accent1"/>
            </a:effectRef>
            <a:fontRef idx="minor">
              <a:schemeClr val="tx1"/>
            </a:fontRef>
          </p:style>
        </p:cxnSp>
      </p:grpSp>
      <p:grpSp>
        <p:nvGrpSpPr>
          <p:cNvPr id="85" name="Grupo 84">
            <a:extLst>
              <a:ext uri="{FF2B5EF4-FFF2-40B4-BE49-F238E27FC236}">
                <a16:creationId xmlns:a16="http://schemas.microsoft.com/office/drawing/2014/main" id="{204A4D4E-1E2B-8FE6-4B08-2CBE710A15FD}"/>
              </a:ext>
            </a:extLst>
          </p:cNvPr>
          <p:cNvGrpSpPr/>
          <p:nvPr/>
        </p:nvGrpSpPr>
        <p:grpSpPr>
          <a:xfrm>
            <a:off x="5523671" y="2548118"/>
            <a:ext cx="5875786" cy="2778442"/>
            <a:chOff x="5401814" y="2398243"/>
            <a:chExt cx="5875786" cy="2778442"/>
          </a:xfrm>
        </p:grpSpPr>
        <p:sp>
          <p:nvSpPr>
            <p:cNvPr id="86" name="Rectángulo redondeado 85">
              <a:extLst>
                <a:ext uri="{FF2B5EF4-FFF2-40B4-BE49-F238E27FC236}">
                  <a16:creationId xmlns:a16="http://schemas.microsoft.com/office/drawing/2014/main" id="{2DF88B4A-E56E-A24A-C971-C561FAE9AF34}"/>
                </a:ext>
              </a:extLst>
            </p:cNvPr>
            <p:cNvSpPr/>
            <p:nvPr/>
          </p:nvSpPr>
          <p:spPr>
            <a:xfrm>
              <a:off x="5401814" y="2398243"/>
              <a:ext cx="5875786" cy="2778442"/>
            </a:xfrm>
            <a:prstGeom prst="roundRect">
              <a:avLst>
                <a:gd name="adj" fmla="val 7137"/>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87" name="CuadroTexto 86">
                  <a:extLst>
                    <a:ext uri="{FF2B5EF4-FFF2-40B4-BE49-F238E27FC236}">
                      <a16:creationId xmlns:a16="http://schemas.microsoft.com/office/drawing/2014/main" id="{79E202C7-0C47-DA36-17C1-D0071F1A0E30}"/>
                    </a:ext>
                  </a:extLst>
                </p:cNvPr>
                <p:cNvSpPr txBox="1"/>
                <p:nvPr/>
              </p:nvSpPr>
              <p:spPr>
                <a:xfrm>
                  <a:off x="5677135" y="3014457"/>
                  <a:ext cx="5325144" cy="1825115"/>
                </a:xfrm>
                <a:prstGeom prst="rect">
                  <a:avLst/>
                </a:prstGeom>
                <a:noFill/>
              </p:spPr>
              <p:txBody>
                <a:bodyPr wrap="square" rtlCol="0">
                  <a:spAutoFit/>
                </a:bodyPr>
                <a:lstStyle/>
                <a:p>
                  <a:pPr lvl="0" algn="ctr">
                    <a:lnSpc>
                      <a:spcPct val="150000"/>
                    </a:lnSpc>
                  </a:pPr>
                  <a14:m>
                    <m:oMathPara xmlns:m="http://schemas.openxmlformats.org/officeDocument/2006/math">
                      <m:oMathParaPr>
                        <m:jc m:val="centerGroup"/>
                      </m:oMathParaPr>
                      <m:oMath xmlns:m="http://schemas.openxmlformats.org/officeDocument/2006/math">
                        <m:sSup>
                          <m:sSupPr>
                            <m:ctrlPr>
                              <a:rPr lang="es-MX"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𝟓</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𝟑</m:t>
                            </m:r>
                          </m:sup>
                        </m:s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𝟖</m:t>
                        </m:r>
                        <m:sSup>
                          <m:sSupPr>
                            <m:ctrlPr>
                              <a:rPr lang="es-MX"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𝟐</m:t>
                            </m:r>
                          </m:sup>
                        </m:s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𝟑</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𝟐</m:t>
                        </m:r>
                      </m:oMath>
                    </m:oMathPara>
                  </a14:m>
                  <a:endParaRPr lang="es-ES" b="1" kern="100" dirty="0">
                    <a:solidFill>
                      <a:srgbClr val="0070C0"/>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50000"/>
                    </a:lnSpc>
                  </a:pPr>
                  <a:r>
                    <a:rPr lang="es-ES"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En esta expresión, el término  </a:t>
                  </a:r>
                  <a14:m>
                    <m:oMath xmlns:m="http://schemas.openxmlformats.org/officeDocument/2006/math">
                      <m:sSup>
                        <m:sSupPr>
                          <m:ctrlPr>
                            <a:rPr lang="es-MX" i="1" kern="100">
                              <a:solidFill>
                                <a:srgbClr val="002060"/>
                              </a:solidFill>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−5</m:t>
                          </m:r>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latin typeface="Cambria Math" panose="02040503050406030204" pitchFamily="18" charset="0"/>
                              <a:ea typeface="Aptos" panose="020B0004020202020204" pitchFamily="34" charset="0"/>
                              <a:cs typeface="Arial" panose="020B0604020202020204" pitchFamily="34" charset="0"/>
                            </a:rPr>
                            <m:t>3</m:t>
                          </m:r>
                        </m:sup>
                      </m:sSup>
                    </m:oMath>
                  </a14:m>
                  <a:r>
                    <a:rPr lang="es-ES" kern="1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tiene la variable x con mayor exponente: 3.</a:t>
                  </a:r>
                  <a:endParaRPr lang="es-MX"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87" name="CuadroTexto 86">
                  <a:extLst>
                    <a:ext uri="{FF2B5EF4-FFF2-40B4-BE49-F238E27FC236}">
                      <a16:creationId xmlns:a16="http://schemas.microsoft.com/office/drawing/2014/main" id="{79E202C7-0C47-DA36-17C1-D0071F1A0E30}"/>
                    </a:ext>
                  </a:extLst>
                </p:cNvPr>
                <p:cNvSpPr txBox="1">
                  <a:spLocks noRot="1" noChangeAspect="1" noMove="1" noResize="1" noEditPoints="1" noAdjustHandles="1" noChangeArrowheads="1" noChangeShapeType="1" noTextEdit="1"/>
                </p:cNvSpPr>
                <p:nvPr/>
              </p:nvSpPr>
              <p:spPr>
                <a:xfrm>
                  <a:off x="5677135" y="3014457"/>
                  <a:ext cx="5325144" cy="1825115"/>
                </a:xfrm>
                <a:prstGeom prst="rect">
                  <a:avLst/>
                </a:prstGeom>
                <a:blipFill>
                  <a:blip r:embed="rId8"/>
                  <a:stretch>
                    <a:fillRect b="-3472"/>
                  </a:stretch>
                </a:blipFill>
              </p:spPr>
              <p:txBody>
                <a:bodyPr/>
                <a:lstStyle/>
                <a:p>
                  <a:r>
                    <a:rPr lang="es-MX">
                      <a:noFill/>
                    </a:rPr>
                    <a:t> </a:t>
                  </a:r>
                </a:p>
              </p:txBody>
            </p:sp>
          </mc:Fallback>
        </mc:AlternateContent>
        <p:sp>
          <p:nvSpPr>
            <p:cNvPr id="88" name="CuadroTexto 87">
              <a:extLst>
                <a:ext uri="{FF2B5EF4-FFF2-40B4-BE49-F238E27FC236}">
                  <a16:creationId xmlns:a16="http://schemas.microsoft.com/office/drawing/2014/main" id="{82988B63-5C4B-490F-F086-F71EC9DA578A}"/>
                </a:ext>
              </a:extLst>
            </p:cNvPr>
            <p:cNvSpPr txBox="1"/>
            <p:nvPr/>
          </p:nvSpPr>
          <p:spPr>
            <a:xfrm>
              <a:off x="7548274" y="2578651"/>
              <a:ext cx="1569204" cy="307777"/>
            </a:xfrm>
            <a:prstGeom prst="rect">
              <a:avLst/>
            </a:prstGeom>
            <a:noFill/>
          </p:spPr>
          <p:txBody>
            <a:bodyPr wrap="square" rtlCol="0">
              <a:spAutoFit/>
            </a:bodyPr>
            <a:lstStyle/>
            <a:p>
              <a:r>
                <a:rPr lang="es-MX" sz="1400" b="1" i="1" kern="100" dirty="0">
                  <a:solidFill>
                    <a:srgbClr val="002060"/>
                  </a:solidFill>
                  <a:latin typeface="Arial" panose="020B0604020202020204" pitchFamily="34" charset="0"/>
                  <a:cs typeface="Times New Roman" panose="02020603050405020304" pitchFamily="18" charset="0"/>
                </a:rPr>
                <a:t>Tercer grado</a:t>
              </a:r>
            </a:p>
          </p:txBody>
        </p:sp>
        <p:cxnSp>
          <p:nvCxnSpPr>
            <p:cNvPr id="89" name="Conector recto 88">
              <a:extLst>
                <a:ext uri="{FF2B5EF4-FFF2-40B4-BE49-F238E27FC236}">
                  <a16:creationId xmlns:a16="http://schemas.microsoft.com/office/drawing/2014/main" id="{63B4AA61-3DD0-601E-65F6-9272AD1E6FD1}"/>
                </a:ext>
              </a:extLst>
            </p:cNvPr>
            <p:cNvCxnSpPr>
              <a:cxnSpLocks/>
            </p:cNvCxnSpPr>
            <p:nvPr/>
          </p:nvCxnSpPr>
          <p:spPr>
            <a:xfrm>
              <a:off x="6233401" y="2898749"/>
              <a:ext cx="4212612" cy="0"/>
            </a:xfrm>
            <a:prstGeom prst="line">
              <a:avLst/>
            </a:prstGeom>
            <a:ln w="6350">
              <a:solidFill>
                <a:srgbClr val="EA7033"/>
              </a:solidFill>
            </a:ln>
          </p:spPr>
          <p:style>
            <a:lnRef idx="2">
              <a:schemeClr val="accent1"/>
            </a:lnRef>
            <a:fillRef idx="0">
              <a:schemeClr val="accent1"/>
            </a:fillRef>
            <a:effectRef idx="1">
              <a:schemeClr val="accent1"/>
            </a:effectRef>
            <a:fontRef idx="minor">
              <a:schemeClr val="tx1"/>
            </a:fontRef>
          </p:style>
        </p:cxnSp>
      </p:grpSp>
      <p:grpSp>
        <p:nvGrpSpPr>
          <p:cNvPr id="65" name="Grupo 64">
            <a:extLst>
              <a:ext uri="{FF2B5EF4-FFF2-40B4-BE49-F238E27FC236}">
                <a16:creationId xmlns:a16="http://schemas.microsoft.com/office/drawing/2014/main" id="{99BA7F03-FCE9-4093-842A-4BFDDF19B559}"/>
              </a:ext>
            </a:extLst>
          </p:cNvPr>
          <p:cNvGrpSpPr/>
          <p:nvPr/>
        </p:nvGrpSpPr>
        <p:grpSpPr>
          <a:xfrm>
            <a:off x="5516040" y="2536016"/>
            <a:ext cx="5875786" cy="2916179"/>
            <a:chOff x="5401814" y="2398243"/>
            <a:chExt cx="5875786" cy="2916179"/>
          </a:xfrm>
        </p:grpSpPr>
        <p:sp>
          <p:nvSpPr>
            <p:cNvPr id="66" name="Rectángulo redondeado 65">
              <a:extLst>
                <a:ext uri="{FF2B5EF4-FFF2-40B4-BE49-F238E27FC236}">
                  <a16:creationId xmlns:a16="http://schemas.microsoft.com/office/drawing/2014/main" id="{609AAC97-EC3B-0219-BF22-6CACCB9BD382}"/>
                </a:ext>
              </a:extLst>
            </p:cNvPr>
            <p:cNvSpPr/>
            <p:nvPr/>
          </p:nvSpPr>
          <p:spPr>
            <a:xfrm>
              <a:off x="5401814" y="2398243"/>
              <a:ext cx="5875786" cy="2778442"/>
            </a:xfrm>
            <a:prstGeom prst="roundRect">
              <a:avLst>
                <a:gd name="adj" fmla="val 7137"/>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67" name="CuadroTexto 66">
                  <a:extLst>
                    <a:ext uri="{FF2B5EF4-FFF2-40B4-BE49-F238E27FC236}">
                      <a16:creationId xmlns:a16="http://schemas.microsoft.com/office/drawing/2014/main" id="{E590EC33-E502-15E4-E6FD-B7A688B32ED9}"/>
                    </a:ext>
                  </a:extLst>
                </p:cNvPr>
                <p:cNvSpPr txBox="1"/>
                <p:nvPr/>
              </p:nvSpPr>
              <p:spPr>
                <a:xfrm>
                  <a:off x="6218653" y="3071307"/>
                  <a:ext cx="4242108" cy="2243115"/>
                </a:xfrm>
                <a:prstGeom prst="rect">
                  <a:avLst/>
                </a:prstGeom>
                <a:noFill/>
              </p:spPr>
              <p:txBody>
                <a:bodyPr wrap="square" rtlCol="0">
                  <a:spAutoFit/>
                </a:bodyPr>
                <a:lstStyle/>
                <a:p>
                  <a:pPr lvl="0" algn="ctr">
                    <a:lnSpc>
                      <a:spcPct val="150000"/>
                    </a:lnSpc>
                  </a:pPr>
                  <a14:m>
                    <m:oMathPara xmlns:m="http://schemas.openxmlformats.org/officeDocument/2006/math">
                      <m:oMathParaPr>
                        <m:jc m:val="centerGroup"/>
                      </m:oMathParaPr>
                      <m:oMath xmlns:m="http://schemas.openxmlformats.org/officeDocument/2006/math">
                        <m:sSup>
                          <m:sSupPr>
                            <m:ctrlPr>
                              <a:rPr lang="es-MX"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𝟑</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𝟐</m:t>
                            </m:r>
                          </m:sup>
                        </m:s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𝟓</m:t>
                        </m:r>
                      </m:oMath>
                    </m:oMathPara>
                  </a14:m>
                  <a:endParaRPr lang="es-ES" b="1" kern="100" dirty="0">
                    <a:solidFill>
                      <a:srgbClr val="0070C0"/>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lvl="0" algn="ctr">
                    <a:lnSpc>
                      <a:spcPct val="150000"/>
                    </a:lnSpc>
                  </a:pPr>
                  <a:r>
                    <a:rPr lang="es-ES" kern="1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El término </a:t>
                  </a:r>
                  <a14:m>
                    <m:oMath xmlns:m="http://schemas.openxmlformats.org/officeDocument/2006/math">
                      <m:sSup>
                        <m:sSupPr>
                          <m:ctrlPr>
                            <a:rPr lang="es-MX" i="1"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3</m:t>
                          </m:r>
                          <m:r>
                            <a:rPr lang="es-ES" i="1"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s-ES"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s-ES" kern="1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es el que tiene la variable con el mayor exponente: 2.</a:t>
                  </a:r>
                  <a:endParaRPr lang="es-MX"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pPr>
                  <a:endParaRPr lang="es-MX"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67" name="CuadroTexto 66">
                  <a:extLst>
                    <a:ext uri="{FF2B5EF4-FFF2-40B4-BE49-F238E27FC236}">
                      <a16:creationId xmlns:a16="http://schemas.microsoft.com/office/drawing/2014/main" id="{E590EC33-E502-15E4-E6FD-B7A688B32ED9}"/>
                    </a:ext>
                  </a:extLst>
                </p:cNvPr>
                <p:cNvSpPr txBox="1">
                  <a:spLocks noRot="1" noChangeAspect="1" noMove="1" noResize="1" noEditPoints="1" noAdjustHandles="1" noChangeArrowheads="1" noChangeShapeType="1" noTextEdit="1"/>
                </p:cNvSpPr>
                <p:nvPr/>
              </p:nvSpPr>
              <p:spPr>
                <a:xfrm>
                  <a:off x="6218653" y="3071307"/>
                  <a:ext cx="4242108" cy="2243115"/>
                </a:xfrm>
                <a:prstGeom prst="rect">
                  <a:avLst/>
                </a:prstGeom>
                <a:blipFill>
                  <a:blip r:embed="rId9"/>
                  <a:stretch>
                    <a:fillRect/>
                  </a:stretch>
                </a:blipFill>
              </p:spPr>
              <p:txBody>
                <a:bodyPr/>
                <a:lstStyle/>
                <a:p>
                  <a:r>
                    <a:rPr lang="es-MX">
                      <a:noFill/>
                    </a:rPr>
                    <a:t> </a:t>
                  </a:r>
                </a:p>
              </p:txBody>
            </p:sp>
          </mc:Fallback>
        </mc:AlternateContent>
        <p:sp>
          <p:nvSpPr>
            <p:cNvPr id="68" name="CuadroTexto 67">
              <a:extLst>
                <a:ext uri="{FF2B5EF4-FFF2-40B4-BE49-F238E27FC236}">
                  <a16:creationId xmlns:a16="http://schemas.microsoft.com/office/drawing/2014/main" id="{25927967-E6A2-EB63-FEE4-588F4B3917C7}"/>
                </a:ext>
              </a:extLst>
            </p:cNvPr>
            <p:cNvSpPr txBox="1"/>
            <p:nvPr/>
          </p:nvSpPr>
          <p:spPr>
            <a:xfrm>
              <a:off x="7548274" y="2578651"/>
              <a:ext cx="1569204" cy="307777"/>
            </a:xfrm>
            <a:prstGeom prst="rect">
              <a:avLst/>
            </a:prstGeom>
            <a:noFill/>
          </p:spPr>
          <p:txBody>
            <a:bodyPr wrap="square" rtlCol="0">
              <a:spAutoFit/>
            </a:bodyPr>
            <a:lstStyle/>
            <a:p>
              <a:r>
                <a:rPr lang="es-MX" sz="1400" b="1" i="1" kern="100" dirty="0">
                  <a:solidFill>
                    <a:srgbClr val="002060"/>
                  </a:solidFill>
                  <a:latin typeface="Arial" panose="020B0604020202020204" pitchFamily="34" charset="0"/>
                  <a:cs typeface="Times New Roman" panose="02020603050405020304" pitchFamily="18" charset="0"/>
                </a:rPr>
                <a:t>Segundo grado</a:t>
              </a:r>
            </a:p>
          </p:txBody>
        </p:sp>
        <p:cxnSp>
          <p:nvCxnSpPr>
            <p:cNvPr id="69" name="Conector recto 68">
              <a:extLst>
                <a:ext uri="{FF2B5EF4-FFF2-40B4-BE49-F238E27FC236}">
                  <a16:creationId xmlns:a16="http://schemas.microsoft.com/office/drawing/2014/main" id="{D54CF525-05C0-FAE0-D28F-E214E41BE0A3}"/>
                </a:ext>
              </a:extLst>
            </p:cNvPr>
            <p:cNvCxnSpPr>
              <a:cxnSpLocks/>
            </p:cNvCxnSpPr>
            <p:nvPr/>
          </p:nvCxnSpPr>
          <p:spPr>
            <a:xfrm>
              <a:off x="6233401" y="2898749"/>
              <a:ext cx="4212612" cy="0"/>
            </a:xfrm>
            <a:prstGeom prst="line">
              <a:avLst/>
            </a:prstGeom>
            <a:ln w="6350">
              <a:solidFill>
                <a:srgbClr val="EA7033"/>
              </a:solidFill>
            </a:ln>
          </p:spPr>
          <p:style>
            <a:lnRef idx="2">
              <a:schemeClr val="accent1"/>
            </a:lnRef>
            <a:fillRef idx="0">
              <a:schemeClr val="accent1"/>
            </a:fillRef>
            <a:effectRef idx="1">
              <a:schemeClr val="accent1"/>
            </a:effectRef>
            <a:fontRef idx="minor">
              <a:schemeClr val="tx1"/>
            </a:fontRef>
          </p:style>
        </p:cxnSp>
      </p:grpSp>
      <p:grpSp>
        <p:nvGrpSpPr>
          <p:cNvPr id="91" name="Grupo 90">
            <a:extLst>
              <a:ext uri="{FF2B5EF4-FFF2-40B4-BE49-F238E27FC236}">
                <a16:creationId xmlns:a16="http://schemas.microsoft.com/office/drawing/2014/main" id="{B29299D8-986E-E9EF-CC42-E71454321E7A}"/>
              </a:ext>
            </a:extLst>
          </p:cNvPr>
          <p:cNvGrpSpPr/>
          <p:nvPr/>
        </p:nvGrpSpPr>
        <p:grpSpPr>
          <a:xfrm>
            <a:off x="5488243" y="2540833"/>
            <a:ext cx="5875786" cy="2778442"/>
            <a:chOff x="11097272" y="-4829160"/>
            <a:chExt cx="5875786" cy="2778442"/>
          </a:xfrm>
        </p:grpSpPr>
        <p:sp>
          <p:nvSpPr>
            <p:cNvPr id="79" name="Rectángulo redondeado 78">
              <a:extLst>
                <a:ext uri="{FF2B5EF4-FFF2-40B4-BE49-F238E27FC236}">
                  <a16:creationId xmlns:a16="http://schemas.microsoft.com/office/drawing/2014/main" id="{6FEC424F-1DBB-5E9E-8743-8090D34189E7}"/>
                </a:ext>
              </a:extLst>
            </p:cNvPr>
            <p:cNvSpPr/>
            <p:nvPr/>
          </p:nvSpPr>
          <p:spPr>
            <a:xfrm>
              <a:off x="11097272" y="-4829160"/>
              <a:ext cx="5875786" cy="2778442"/>
            </a:xfrm>
            <a:prstGeom prst="roundRect">
              <a:avLst>
                <a:gd name="adj" fmla="val 7137"/>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80" name="CuadroTexto 79">
                  <a:extLst>
                    <a:ext uri="{FF2B5EF4-FFF2-40B4-BE49-F238E27FC236}">
                      <a16:creationId xmlns:a16="http://schemas.microsoft.com/office/drawing/2014/main" id="{0A79CED5-BBBD-5228-5D1C-3D5B62F5FB0C}"/>
                    </a:ext>
                  </a:extLst>
                </p:cNvPr>
                <p:cNvSpPr txBox="1"/>
                <p:nvPr/>
              </p:nvSpPr>
              <p:spPr>
                <a:xfrm>
                  <a:off x="11914111" y="-4082356"/>
                  <a:ext cx="4242108" cy="1806713"/>
                </a:xfrm>
                <a:prstGeom prst="rect">
                  <a:avLst/>
                </a:prstGeom>
                <a:noFill/>
              </p:spPr>
              <p:txBody>
                <a:bodyPr wrap="square" rtlCol="0">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es-ES"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2</m:t>
                        </m:r>
                        <m:r>
                          <a:rPr lang="es-ES"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r>
                          <a:rPr lang="es-ES"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𝟑</m:t>
                        </m:r>
                      </m:oMath>
                    </m:oMathPara>
                  </a14:m>
                  <a:endParaRPr lang="es-ES" sz="4000" b="1" kern="100" dirty="0">
                    <a:solidFill>
                      <a:srgbClr val="0070C0"/>
                    </a:solidFill>
                    <a:effectLst>
                      <a:outerShdw blurRad="50800" dist="38100" dir="2700000" algn="tl" rotWithShape="0">
                        <a:prstClr val="black">
                          <a:alpha val="40000"/>
                        </a:prstClr>
                      </a:outerShdw>
                    </a:effectLst>
                    <a:latin typeface="Arial" panose="020B0604020202020204" pitchFamily="34" charset="0"/>
                    <a:ea typeface="Aptos" panose="020B0004020202020204" pitchFamily="34" charset="0"/>
                    <a:cs typeface="Times New Roman" panose="02020603050405020304" pitchFamily="18" charset="0"/>
                  </a:endParaRPr>
                </a:p>
                <a:p>
                  <a:pPr lvl="0" algn="ctr">
                    <a:lnSpc>
                      <a:spcPct val="150000"/>
                    </a:lnSpc>
                  </a:pPr>
                  <a:r>
                    <a:rPr lang="es-ES" kern="1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El exponente de la variable x es 1</a:t>
                  </a:r>
                  <a:endParaRPr lang="es-MX"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pPr>
                  <a:endParaRPr lang="es-MX"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80" name="CuadroTexto 79">
                  <a:extLst>
                    <a:ext uri="{FF2B5EF4-FFF2-40B4-BE49-F238E27FC236}">
                      <a16:creationId xmlns:a16="http://schemas.microsoft.com/office/drawing/2014/main" id="{0A79CED5-BBBD-5228-5D1C-3D5B62F5FB0C}"/>
                    </a:ext>
                  </a:extLst>
                </p:cNvPr>
                <p:cNvSpPr txBox="1">
                  <a:spLocks noRot="1" noChangeAspect="1" noMove="1" noResize="1" noEditPoints="1" noAdjustHandles="1" noChangeArrowheads="1" noChangeShapeType="1" noTextEdit="1"/>
                </p:cNvSpPr>
                <p:nvPr/>
              </p:nvSpPr>
              <p:spPr>
                <a:xfrm>
                  <a:off x="11914111" y="-4082356"/>
                  <a:ext cx="4242108" cy="1806713"/>
                </a:xfrm>
                <a:prstGeom prst="rect">
                  <a:avLst/>
                </a:prstGeom>
                <a:blipFill>
                  <a:blip r:embed="rId10"/>
                  <a:stretch>
                    <a:fillRect/>
                  </a:stretch>
                </a:blipFill>
              </p:spPr>
              <p:txBody>
                <a:bodyPr/>
                <a:lstStyle/>
                <a:p>
                  <a:r>
                    <a:rPr lang="es-MX">
                      <a:noFill/>
                    </a:rPr>
                    <a:t> </a:t>
                  </a:r>
                </a:p>
              </p:txBody>
            </p:sp>
          </mc:Fallback>
        </mc:AlternateContent>
        <p:sp>
          <p:nvSpPr>
            <p:cNvPr id="81" name="CuadroTexto 80">
              <a:extLst>
                <a:ext uri="{FF2B5EF4-FFF2-40B4-BE49-F238E27FC236}">
                  <a16:creationId xmlns:a16="http://schemas.microsoft.com/office/drawing/2014/main" id="{1D0E59F0-733A-9A23-38E1-F608E6BC9957}"/>
                </a:ext>
              </a:extLst>
            </p:cNvPr>
            <p:cNvSpPr txBox="1"/>
            <p:nvPr/>
          </p:nvSpPr>
          <p:spPr>
            <a:xfrm>
              <a:off x="13376464" y="-4648752"/>
              <a:ext cx="1315512" cy="307777"/>
            </a:xfrm>
            <a:prstGeom prst="rect">
              <a:avLst/>
            </a:prstGeom>
            <a:noFill/>
          </p:spPr>
          <p:txBody>
            <a:bodyPr wrap="square" rtlCol="0">
              <a:spAutoFit/>
            </a:bodyPr>
            <a:lstStyle/>
            <a:p>
              <a:r>
                <a:rPr lang="es-MX" sz="1400" b="1" i="1" kern="100" dirty="0">
                  <a:solidFill>
                    <a:srgbClr val="002060"/>
                  </a:solidFill>
                  <a:latin typeface="Arial" panose="020B0604020202020204" pitchFamily="34" charset="0"/>
                  <a:cs typeface="Times New Roman" panose="02020603050405020304" pitchFamily="18" charset="0"/>
                </a:rPr>
                <a:t>Primer grado</a:t>
              </a:r>
            </a:p>
          </p:txBody>
        </p:sp>
        <p:cxnSp>
          <p:nvCxnSpPr>
            <p:cNvPr id="82" name="Conector recto 81">
              <a:extLst>
                <a:ext uri="{FF2B5EF4-FFF2-40B4-BE49-F238E27FC236}">
                  <a16:creationId xmlns:a16="http://schemas.microsoft.com/office/drawing/2014/main" id="{6D332D7F-5A2A-B6EA-B796-0A1448FA2588}"/>
                </a:ext>
              </a:extLst>
            </p:cNvPr>
            <p:cNvCxnSpPr>
              <a:cxnSpLocks/>
            </p:cNvCxnSpPr>
            <p:nvPr/>
          </p:nvCxnSpPr>
          <p:spPr>
            <a:xfrm>
              <a:off x="11928859" y="-4328654"/>
              <a:ext cx="4212612" cy="0"/>
            </a:xfrm>
            <a:prstGeom prst="line">
              <a:avLst/>
            </a:prstGeom>
            <a:ln w="6350">
              <a:solidFill>
                <a:srgbClr val="EA7033"/>
              </a:solidFill>
            </a:ln>
          </p:spPr>
          <p:style>
            <a:lnRef idx="2">
              <a:schemeClr val="accent1"/>
            </a:lnRef>
            <a:fillRef idx="0">
              <a:schemeClr val="accent1"/>
            </a:fillRef>
            <a:effectRef idx="1">
              <a:schemeClr val="accent1"/>
            </a:effectRef>
            <a:fontRef idx="minor">
              <a:schemeClr val="tx1"/>
            </a:fontRef>
          </p:style>
        </p:cxnSp>
      </p:grpSp>
      <p:grpSp>
        <p:nvGrpSpPr>
          <p:cNvPr id="56" name="Grupo 55">
            <a:extLst>
              <a:ext uri="{FF2B5EF4-FFF2-40B4-BE49-F238E27FC236}">
                <a16:creationId xmlns:a16="http://schemas.microsoft.com/office/drawing/2014/main" id="{FAEC15A7-90CB-ABE4-DB58-83454506F6C1}"/>
              </a:ext>
            </a:extLst>
          </p:cNvPr>
          <p:cNvGrpSpPr/>
          <p:nvPr/>
        </p:nvGrpSpPr>
        <p:grpSpPr>
          <a:xfrm>
            <a:off x="5505957" y="2540680"/>
            <a:ext cx="5875786" cy="2903733"/>
            <a:chOff x="5401814" y="2398243"/>
            <a:chExt cx="5875786" cy="2903733"/>
          </a:xfrm>
        </p:grpSpPr>
        <p:sp>
          <p:nvSpPr>
            <p:cNvPr id="57" name="Rectángulo redondeado 56">
              <a:extLst>
                <a:ext uri="{FF2B5EF4-FFF2-40B4-BE49-F238E27FC236}">
                  <a16:creationId xmlns:a16="http://schemas.microsoft.com/office/drawing/2014/main" id="{850E811D-BC57-EB6A-932F-F36B5C2BE404}"/>
                </a:ext>
              </a:extLst>
            </p:cNvPr>
            <p:cNvSpPr/>
            <p:nvPr/>
          </p:nvSpPr>
          <p:spPr>
            <a:xfrm>
              <a:off x="5401814" y="2398243"/>
              <a:ext cx="5875786" cy="2778442"/>
            </a:xfrm>
            <a:prstGeom prst="roundRect">
              <a:avLst>
                <a:gd name="adj" fmla="val 7137"/>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32912788-B61A-22DC-F50B-54ED2571C9EA}"/>
                    </a:ext>
                  </a:extLst>
                </p:cNvPr>
                <p:cNvSpPr txBox="1"/>
                <p:nvPr/>
              </p:nvSpPr>
              <p:spPr>
                <a:xfrm>
                  <a:off x="6218653" y="2879582"/>
                  <a:ext cx="4242108" cy="2422394"/>
                </a:xfrm>
                <a:prstGeom prst="rect">
                  <a:avLst/>
                </a:prstGeom>
                <a:noFill/>
              </p:spPr>
              <p:txBody>
                <a:bodyPr wrap="square" rtlCol="0">
                  <a:spAutoFit/>
                </a:bodyPr>
                <a:lstStyle/>
                <a:p>
                  <a:pPr lvl="0" algn="ctr">
                    <a:lnSpc>
                      <a:spcPct val="150000"/>
                    </a:lnSpc>
                  </a:pPr>
                  <a14:m>
                    <m:oMath xmlns:m="http://schemas.openxmlformats.org/officeDocument/2006/math">
                      <m:r>
                        <a:rPr lang="es-ES"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m:t>
                      </m:r>
                      <m:r>
                        <a:rPr lang="es-ES" sz="4000" b="1" i="1" kern="100" smtClean="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𝟒</m:t>
                      </m:r>
                      <m:sSup>
                        <m:sSupPr>
                          <m:ctrlPr>
                            <a:rPr lang="es-MX"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rgbClr val="0070C0"/>
                              </a:solidFill>
                              <a:effectLst>
                                <a:outerShdw blurRad="50800" dist="38100" dir="2700000" algn="tl" rotWithShape="0">
                                  <a:prstClr val="black">
                                    <a:alpha val="40000"/>
                                  </a:prstClr>
                                </a:outerShdw>
                              </a:effectLst>
                              <a:latin typeface="Cambria Math" panose="02040503050406030204" pitchFamily="18" charset="0"/>
                              <a:ea typeface="Aptos" panose="020B0004020202020204" pitchFamily="34" charset="0"/>
                              <a:cs typeface="Arial" panose="020B0604020202020204" pitchFamily="34" charset="0"/>
                            </a:rPr>
                            <m:t>𝟎</m:t>
                          </m:r>
                        </m:sup>
                      </m:sSup>
                    </m:oMath>
                  </a14:m>
                  <a:r>
                    <a:rPr lang="es-ES" sz="4000" b="1" kern="100" dirty="0">
                      <a:solidFill>
                        <a:srgbClr val="0070C0"/>
                      </a:solidFill>
                      <a:effectLst>
                        <a:outerShdw blurRad="50800" dist="38100" dir="2700000" algn="tl" rotWithShape="0">
                          <a:prstClr val="black">
                            <a:alpha val="40000"/>
                          </a:prstClr>
                        </a:outerShdw>
                      </a:effectLst>
                      <a:latin typeface="Arial" panose="020B0604020202020204" pitchFamily="34" charset="0"/>
                      <a:ea typeface="Aptos" panose="020B0004020202020204" pitchFamily="34" charset="0"/>
                      <a:cs typeface="Times New Roman" panose="02020603050405020304" pitchFamily="18" charset="0"/>
                    </a:rPr>
                    <a:t> </a:t>
                  </a:r>
                </a:p>
                <a:p>
                  <a:pPr lvl="0" algn="ctr">
                    <a:lnSpc>
                      <a:spcPct val="150000"/>
                    </a:lnSpc>
                  </a:pPr>
                  <a:r>
                    <a:rPr lang="es-ES" kern="1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rPr>
                    <a:t>Se expresa solo la constante -4 ya que</a:t>
                  </a:r>
                </a:p>
                <a:p>
                  <a:pPr lvl="0" algn="ctr">
                    <a:lnSpc>
                      <a:spcPct val="150000"/>
                    </a:lnSpc>
                  </a:pPr>
                  <a:r>
                    <a:rPr lang="es-ES" kern="1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sSup>
                        <m:sSupPr>
                          <m:ctrlPr>
                            <a:rPr lang="es-MX"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t>0</m:t>
                          </m:r>
                        </m:sup>
                      </m:sSup>
                      <m:r>
                        <a:rPr lang="es-ES" i="1"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=1</m:t>
                      </m:r>
                    </m:oMath>
                  </a14:m>
                  <a:r>
                    <a:rPr lang="es-ES" kern="1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box>
                        <m:boxPr>
                          <m:ctrlPr>
                            <a:rPr lang="es-MX"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ctrlPr>
                        </m:boxPr>
                        <m:e>
                          <m:groupChr>
                            <m:groupChrPr>
                              <m:chr m:val="→"/>
                              <m:vertJc m:val="bot"/>
                              <m:ctrlPr>
                                <a:rPr lang="es-MX"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ctrlPr>
                            </m:groupChrPr>
                            <m:e/>
                          </m:groupChr>
                        </m:e>
                      </m:box>
                    </m:oMath>
                  </a14:m>
                  <a:r>
                    <a:rPr lang="es-ES" kern="1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rPr>
                    <a:t>  -4</a:t>
                  </a:r>
                  <a14:m>
                    <m:oMath xmlns:m="http://schemas.openxmlformats.org/officeDocument/2006/math">
                      <m:sSup>
                        <m:sSupPr>
                          <m:ctrlPr>
                            <a:rPr lang="es-MX"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ctrlPr>
                        </m:sSupPr>
                        <m:e>
                          <m:r>
                            <a:rPr lang="es-ES"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t>𝑥</m:t>
                          </m:r>
                        </m:e>
                        <m:sup>
                          <m:r>
                            <a:rPr lang="es-ES" i="1" kern="100">
                              <a:solidFill>
                                <a:srgbClr val="002060"/>
                              </a:solidFill>
                              <a:effectLst/>
                              <a:latin typeface="Cambria Math" panose="02040503050406030204" pitchFamily="18" charset="0"/>
                              <a:ea typeface="Aptos" panose="020B0004020202020204" pitchFamily="34" charset="0"/>
                              <a:cs typeface="Arial" panose="020B0604020202020204" pitchFamily="34" charset="0"/>
                            </a:rPr>
                            <m:t>0</m:t>
                          </m:r>
                        </m:sup>
                      </m:sSup>
                      <m:r>
                        <a:rPr lang="es-ES" i="1"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=−4</m:t>
                      </m:r>
                      <m:d>
                        <m:dPr>
                          <m:ctrlPr>
                            <a:rPr lang="es-MX" i="1"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S" i="1"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s-ES" i="1" kern="10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−4</m:t>
                      </m:r>
                    </m:oMath>
                  </a14:m>
                  <a:endParaRPr lang="es-MX"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pPr>
                  <a:endParaRPr lang="es-MX"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58" name="CuadroTexto 57">
                  <a:extLst>
                    <a:ext uri="{FF2B5EF4-FFF2-40B4-BE49-F238E27FC236}">
                      <a16:creationId xmlns:a16="http://schemas.microsoft.com/office/drawing/2014/main" id="{32912788-B61A-22DC-F50B-54ED2571C9EA}"/>
                    </a:ext>
                  </a:extLst>
                </p:cNvPr>
                <p:cNvSpPr txBox="1">
                  <a:spLocks noRot="1" noChangeAspect="1" noMove="1" noResize="1" noEditPoints="1" noAdjustHandles="1" noChangeArrowheads="1" noChangeShapeType="1" noTextEdit="1"/>
                </p:cNvSpPr>
                <p:nvPr/>
              </p:nvSpPr>
              <p:spPr>
                <a:xfrm>
                  <a:off x="6218653" y="2879582"/>
                  <a:ext cx="4242108" cy="2422394"/>
                </a:xfrm>
                <a:prstGeom prst="rect">
                  <a:avLst/>
                </a:prstGeom>
                <a:blipFill>
                  <a:blip r:embed="rId11"/>
                  <a:stretch>
                    <a:fillRect/>
                  </a:stretch>
                </a:blipFill>
              </p:spPr>
              <p:txBody>
                <a:bodyPr/>
                <a:lstStyle/>
                <a:p>
                  <a:r>
                    <a:rPr lang="es-MX">
                      <a:noFill/>
                    </a:rPr>
                    <a:t> </a:t>
                  </a:r>
                </a:p>
              </p:txBody>
            </p:sp>
          </mc:Fallback>
        </mc:AlternateContent>
        <p:sp>
          <p:nvSpPr>
            <p:cNvPr id="59" name="CuadroTexto 58">
              <a:extLst>
                <a:ext uri="{FF2B5EF4-FFF2-40B4-BE49-F238E27FC236}">
                  <a16:creationId xmlns:a16="http://schemas.microsoft.com/office/drawing/2014/main" id="{877AD15D-EA2F-6071-B908-259F44DF0212}"/>
                </a:ext>
              </a:extLst>
            </p:cNvPr>
            <p:cNvSpPr txBox="1"/>
            <p:nvPr/>
          </p:nvSpPr>
          <p:spPr>
            <a:xfrm>
              <a:off x="7769494" y="2578651"/>
              <a:ext cx="1136789" cy="307777"/>
            </a:xfrm>
            <a:prstGeom prst="rect">
              <a:avLst/>
            </a:prstGeom>
            <a:noFill/>
          </p:spPr>
          <p:txBody>
            <a:bodyPr wrap="square" rtlCol="0">
              <a:spAutoFit/>
            </a:bodyPr>
            <a:lstStyle/>
            <a:p>
              <a:r>
                <a:rPr lang="es-MX" sz="1400" b="1" i="1" kern="100" dirty="0">
                  <a:solidFill>
                    <a:srgbClr val="002060"/>
                  </a:solidFill>
                  <a:latin typeface="Arial" panose="020B0604020202020204" pitchFamily="34" charset="0"/>
                  <a:cs typeface="Times New Roman" panose="02020603050405020304" pitchFamily="18" charset="0"/>
                </a:rPr>
                <a:t>Grado cero</a:t>
              </a:r>
            </a:p>
          </p:txBody>
        </p:sp>
        <p:cxnSp>
          <p:nvCxnSpPr>
            <p:cNvPr id="60" name="Conector recto 59">
              <a:extLst>
                <a:ext uri="{FF2B5EF4-FFF2-40B4-BE49-F238E27FC236}">
                  <a16:creationId xmlns:a16="http://schemas.microsoft.com/office/drawing/2014/main" id="{9FFA2F4C-A836-FFAC-F112-BC001A34F486}"/>
                </a:ext>
              </a:extLst>
            </p:cNvPr>
            <p:cNvCxnSpPr>
              <a:cxnSpLocks/>
            </p:cNvCxnSpPr>
            <p:nvPr/>
          </p:nvCxnSpPr>
          <p:spPr>
            <a:xfrm>
              <a:off x="6233401" y="2898749"/>
              <a:ext cx="4212612" cy="0"/>
            </a:xfrm>
            <a:prstGeom prst="line">
              <a:avLst/>
            </a:prstGeom>
            <a:ln w="6350">
              <a:solidFill>
                <a:srgbClr val="EA7033"/>
              </a:solidFill>
            </a:ln>
          </p:spPr>
          <p:style>
            <a:lnRef idx="2">
              <a:schemeClr val="accent1"/>
            </a:lnRef>
            <a:fillRef idx="0">
              <a:schemeClr val="accent1"/>
            </a:fillRef>
            <a:effectRef idx="1">
              <a:schemeClr val="accent1"/>
            </a:effectRef>
            <a:fontRef idx="minor">
              <a:schemeClr val="tx1"/>
            </a:fontRef>
          </p:style>
        </p:cxnSp>
      </p:grpSp>
      <p:grpSp>
        <p:nvGrpSpPr>
          <p:cNvPr id="5" name="Grupo 4">
            <a:extLst>
              <a:ext uri="{FF2B5EF4-FFF2-40B4-BE49-F238E27FC236}">
                <a16:creationId xmlns:a16="http://schemas.microsoft.com/office/drawing/2014/main" id="{24D5ADCF-F5B5-445F-E9D9-FE8D1952E36B}"/>
              </a:ext>
            </a:extLst>
          </p:cNvPr>
          <p:cNvGrpSpPr/>
          <p:nvPr/>
        </p:nvGrpSpPr>
        <p:grpSpPr>
          <a:xfrm>
            <a:off x="7224292" y="5971006"/>
            <a:ext cx="1143151" cy="767107"/>
            <a:chOff x="7338596" y="5956718"/>
            <a:chExt cx="1143151" cy="767107"/>
          </a:xfrm>
        </p:grpSpPr>
        <p:pic>
          <p:nvPicPr>
            <p:cNvPr id="6" name="Gráfico 5" descr="Reproducir">
              <a:hlinkClick r:id="" action="ppaction://hlinkshowjump?jump=previousslide"/>
              <a:extLst>
                <a:ext uri="{FF2B5EF4-FFF2-40B4-BE49-F238E27FC236}">
                  <a16:creationId xmlns:a16="http://schemas.microsoft.com/office/drawing/2014/main" id="{D9DB3064-6FEF-1E2C-E21C-BA6BEA20A7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7" name="CuadroTexto 6">
              <a:hlinkClick r:id="" action="ppaction://hlinkshowjump?jump=previousslide"/>
              <a:extLst>
                <a:ext uri="{FF2B5EF4-FFF2-40B4-BE49-F238E27FC236}">
                  <a16:creationId xmlns:a16="http://schemas.microsoft.com/office/drawing/2014/main" id="{8C55AC2D-5120-2328-5EF9-DC401CCAFD1D}"/>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9" name="Grupo 8">
            <a:extLst>
              <a:ext uri="{FF2B5EF4-FFF2-40B4-BE49-F238E27FC236}">
                <a16:creationId xmlns:a16="http://schemas.microsoft.com/office/drawing/2014/main" id="{B66FC525-8DD9-6E6D-B534-CC3CA0A411F4}"/>
              </a:ext>
            </a:extLst>
          </p:cNvPr>
          <p:cNvGrpSpPr/>
          <p:nvPr/>
        </p:nvGrpSpPr>
        <p:grpSpPr>
          <a:xfrm>
            <a:off x="6432587" y="5967763"/>
            <a:ext cx="709174" cy="762589"/>
            <a:chOff x="5538422" y="5846740"/>
            <a:chExt cx="709174" cy="762589"/>
          </a:xfrm>
        </p:grpSpPr>
        <p:pic>
          <p:nvPicPr>
            <p:cNvPr id="12" name="Gráfico 11" descr="Casa">
              <a:hlinkClick r:id="rId14" action="ppaction://hlinksldjump"/>
              <a:extLst>
                <a:ext uri="{FF2B5EF4-FFF2-40B4-BE49-F238E27FC236}">
                  <a16:creationId xmlns:a16="http://schemas.microsoft.com/office/drawing/2014/main" id="{54AAF9F5-F7F9-EFFE-3ED1-B9D6C711EA7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13" name="CuadroTexto 12">
              <a:hlinkClick r:id="rId14" action="ppaction://hlinksldjump"/>
              <a:extLst>
                <a:ext uri="{FF2B5EF4-FFF2-40B4-BE49-F238E27FC236}">
                  <a16:creationId xmlns:a16="http://schemas.microsoft.com/office/drawing/2014/main" id="{A74437F2-27DD-E114-0DBB-773BE259C649}"/>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14" name="Grupo 13">
            <a:extLst>
              <a:ext uri="{FF2B5EF4-FFF2-40B4-BE49-F238E27FC236}">
                <a16:creationId xmlns:a16="http://schemas.microsoft.com/office/drawing/2014/main" id="{98BABA7C-676F-DCB2-89B6-5DFF0D87437D}"/>
              </a:ext>
            </a:extLst>
          </p:cNvPr>
          <p:cNvGrpSpPr/>
          <p:nvPr/>
        </p:nvGrpSpPr>
        <p:grpSpPr>
          <a:xfrm>
            <a:off x="8406226" y="5967763"/>
            <a:ext cx="1062346" cy="762589"/>
            <a:chOff x="7059518" y="5839689"/>
            <a:chExt cx="1341695" cy="963115"/>
          </a:xfrm>
        </p:grpSpPr>
        <p:pic>
          <p:nvPicPr>
            <p:cNvPr id="15" name="Gráfico 14" descr="Reproducir">
              <a:hlinkClick r:id="" action="ppaction://hlinkshowjump?jump=nextslide"/>
              <a:extLst>
                <a:ext uri="{FF2B5EF4-FFF2-40B4-BE49-F238E27FC236}">
                  <a16:creationId xmlns:a16="http://schemas.microsoft.com/office/drawing/2014/main" id="{D24780B8-918E-C65C-28F6-B78FA35C802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18" name="CuadroTexto 17">
              <a:hlinkClick r:id="" action="ppaction://hlinkshowjump?jump=nextslide"/>
              <a:extLst>
                <a:ext uri="{FF2B5EF4-FFF2-40B4-BE49-F238E27FC236}">
                  <a16:creationId xmlns:a16="http://schemas.microsoft.com/office/drawing/2014/main" id="{EA15952E-3453-9BFC-68F6-2ADA042ED4F0}"/>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21" name="Grupo 20">
            <a:extLst>
              <a:ext uri="{FF2B5EF4-FFF2-40B4-BE49-F238E27FC236}">
                <a16:creationId xmlns:a16="http://schemas.microsoft.com/office/drawing/2014/main" id="{CED4D5BE-E6D2-4386-018B-BCFEA2D97DCB}"/>
              </a:ext>
            </a:extLst>
          </p:cNvPr>
          <p:cNvGrpSpPr/>
          <p:nvPr/>
        </p:nvGrpSpPr>
        <p:grpSpPr>
          <a:xfrm>
            <a:off x="9468572" y="5965193"/>
            <a:ext cx="1269814" cy="762589"/>
            <a:chOff x="9512187" y="5839689"/>
            <a:chExt cx="1603718" cy="963115"/>
          </a:xfrm>
        </p:grpSpPr>
        <p:pic>
          <p:nvPicPr>
            <p:cNvPr id="22" name="Gráfico 21" descr="Cancha">
              <a:hlinkClick r:id="rId17" action="ppaction://hlinksldjump"/>
              <a:extLst>
                <a:ext uri="{FF2B5EF4-FFF2-40B4-BE49-F238E27FC236}">
                  <a16:creationId xmlns:a16="http://schemas.microsoft.com/office/drawing/2014/main" id="{9683A7C3-74CC-9A0C-E4E3-D5465EFB37F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23" name="CuadroTexto 22">
              <a:hlinkClick r:id="rId17" action="ppaction://hlinksldjump"/>
              <a:extLst>
                <a:ext uri="{FF2B5EF4-FFF2-40B4-BE49-F238E27FC236}">
                  <a16:creationId xmlns:a16="http://schemas.microsoft.com/office/drawing/2014/main" id="{F6FF9D22-34E8-8DE2-0956-FDEFD1A8C9E6}"/>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25" name="Grupo 24">
            <a:extLst>
              <a:ext uri="{FF2B5EF4-FFF2-40B4-BE49-F238E27FC236}">
                <a16:creationId xmlns:a16="http://schemas.microsoft.com/office/drawing/2014/main" id="{C53CE0A1-5F92-4326-B2EB-AC84984F7FA8}"/>
              </a:ext>
            </a:extLst>
          </p:cNvPr>
          <p:cNvGrpSpPr/>
          <p:nvPr/>
        </p:nvGrpSpPr>
        <p:grpSpPr>
          <a:xfrm>
            <a:off x="10737157" y="5962896"/>
            <a:ext cx="1317749" cy="762590"/>
            <a:chOff x="10684667" y="5839689"/>
            <a:chExt cx="1664258" cy="963116"/>
          </a:xfrm>
        </p:grpSpPr>
        <p:pic>
          <p:nvPicPr>
            <p:cNvPr id="27" name="Gráfico 26" descr="Libros en estantería">
              <a:hlinkClick r:id="rId20" action="ppaction://hlinksldjump"/>
              <a:extLst>
                <a:ext uri="{FF2B5EF4-FFF2-40B4-BE49-F238E27FC236}">
                  <a16:creationId xmlns:a16="http://schemas.microsoft.com/office/drawing/2014/main" id="{EFA9033E-A566-A452-1BE9-EC4BAEA0F96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30" name="CuadroTexto 29">
              <a:hlinkClick r:id="rId20" action="ppaction://hlinksldjump"/>
              <a:extLst>
                <a:ext uri="{FF2B5EF4-FFF2-40B4-BE49-F238E27FC236}">
                  <a16:creationId xmlns:a16="http://schemas.microsoft.com/office/drawing/2014/main" id="{682B1D6F-38FD-E1F1-B828-D632D9A4297A}"/>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41" name="Google Shape;94;p1">
            <a:extLst>
              <a:ext uri="{FF2B5EF4-FFF2-40B4-BE49-F238E27FC236}">
                <a16:creationId xmlns:a16="http://schemas.microsoft.com/office/drawing/2014/main" id="{77466A24-779C-B636-FEB2-FF617B74F4F2}"/>
              </a:ext>
            </a:extLst>
          </p:cNvPr>
          <p:cNvPicPr preferRelativeResize="0">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quina doblada 1">
            <a:extLst>
              <a:ext uri="{FF2B5EF4-FFF2-40B4-BE49-F238E27FC236}">
                <a16:creationId xmlns:a16="http://schemas.microsoft.com/office/drawing/2014/main" id="{041DF248-2D46-8A7A-8314-8A452DE0FF26}"/>
              </a:ext>
            </a:extLst>
          </p:cNvPr>
          <p:cNvSpPr/>
          <p:nvPr/>
        </p:nvSpPr>
        <p:spPr>
          <a:xfrm>
            <a:off x="1486505" y="-3398"/>
            <a:ext cx="4000178" cy="1386227"/>
          </a:xfrm>
          <a:prstGeom prst="foldedCorner">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dondear rectángulo de esquina diagonal 10">
            <a:extLst>
              <a:ext uri="{FF2B5EF4-FFF2-40B4-BE49-F238E27FC236}">
                <a16:creationId xmlns:a16="http://schemas.microsoft.com/office/drawing/2014/main" id="{E69AA24F-F806-E00B-4AA4-29AB06906048}"/>
              </a:ext>
            </a:extLst>
          </p:cNvPr>
          <p:cNvSpPr/>
          <p:nvPr/>
        </p:nvSpPr>
        <p:spPr>
          <a:xfrm>
            <a:off x="917438" y="-3398"/>
            <a:ext cx="2992128" cy="651962"/>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Título 1">
            <a:extLst>
              <a:ext uri="{FF2B5EF4-FFF2-40B4-BE49-F238E27FC236}">
                <a16:creationId xmlns:a16="http://schemas.microsoft.com/office/drawing/2014/main" id="{5F31D15C-0DC0-96FE-C01D-14142ABF0959}"/>
              </a:ext>
            </a:extLst>
          </p:cNvPr>
          <p:cNvSpPr txBox="1">
            <a:spLocks/>
          </p:cNvSpPr>
          <p:nvPr/>
        </p:nvSpPr>
        <p:spPr>
          <a:xfrm>
            <a:off x="1588962" y="-146554"/>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1. Notación</a:t>
            </a:r>
          </a:p>
        </p:txBody>
      </p:sp>
      <p:sp>
        <p:nvSpPr>
          <p:cNvPr id="31" name="CuadroTexto 30">
            <a:extLst>
              <a:ext uri="{FF2B5EF4-FFF2-40B4-BE49-F238E27FC236}">
                <a16:creationId xmlns:a16="http://schemas.microsoft.com/office/drawing/2014/main" id="{0B8AF363-8C8B-A647-386B-497617EA1A0F}"/>
              </a:ext>
            </a:extLst>
          </p:cNvPr>
          <p:cNvSpPr txBox="1"/>
          <p:nvPr/>
        </p:nvSpPr>
        <p:spPr>
          <a:xfrm>
            <a:off x="1486506" y="690678"/>
            <a:ext cx="3645147" cy="537391"/>
          </a:xfrm>
          <a:prstGeom prst="rect">
            <a:avLst/>
          </a:prstGeom>
          <a:noFill/>
        </p:spPr>
        <p:txBody>
          <a:bodyPr wrap="square">
            <a:spAutoFit/>
          </a:bodyPr>
          <a:lstStyle/>
          <a:p>
            <a:pPr algn="ctr">
              <a:lnSpc>
                <a:spcPct val="150000"/>
              </a:lnSpc>
            </a:pPr>
            <a:r>
              <a:rPr lang="es-ES" sz="22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Grado de un polinomio:</a:t>
            </a:r>
          </a:p>
        </p:txBody>
      </p:sp>
    </p:spTree>
    <p:extLst>
      <p:ext uri="{BB962C8B-B14F-4D97-AF65-F5344CB8AC3E}">
        <p14:creationId xmlns:p14="http://schemas.microsoft.com/office/powerpoint/2010/main" val="2176240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5"/>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9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6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9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32" restart="whenNotActive" fill="hold" evtFilter="cancelBubble" nodeType="interactiveSeq">
                <p:stCondLst>
                  <p:cond evt="onClick" delay="0">
                    <p:tgtEl>
                      <p:spTgt spid="9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45" restart="whenNotActive" fill="hold" evtFilter="cancelBubble" nodeType="interactiveSeq">
                <p:stCondLst>
                  <p:cond evt="onClick" delay="0">
                    <p:tgtEl>
                      <p:spTgt spid="9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9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56"/>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8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58" restart="whenNotActive" fill="hold" evtFilter="cancelBubble" nodeType="interactiveSeq">
                <p:stCondLst>
                  <p:cond evt="onClick" delay="0">
                    <p:tgtEl>
                      <p:spTgt spid="9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6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71" restart="whenNotActive" fill="hold" evtFilter="cancelBubble" nodeType="interactiveSeq">
                <p:stCondLst>
                  <p:cond evt="onClick" delay="0">
                    <p:tgtEl>
                      <p:spTgt spid="99"/>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90"/>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8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9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83FB7A0-52EF-E038-46E8-7E50C5E5F974}"/>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a:gradFill>
            <a:gsLst>
              <a:gs pos="57000">
                <a:schemeClr val="bg1">
                  <a:alpha val="25450"/>
                </a:schemeClr>
              </a:gs>
              <a:gs pos="0">
                <a:srgbClr val="EA7033">
                  <a:alpha val="25000"/>
                </a:srgbClr>
              </a:gs>
            </a:gsLst>
            <a:path path="circle">
              <a:fillToRect l="100000" t="100000"/>
            </a:path>
          </a:gradFill>
        </p:spPr>
      </p:pic>
      <p:pic>
        <p:nvPicPr>
          <p:cNvPr id="25" name="Imagen 24">
            <a:extLst>
              <a:ext uri="{FF2B5EF4-FFF2-40B4-BE49-F238E27FC236}">
                <a16:creationId xmlns:a16="http://schemas.microsoft.com/office/drawing/2014/main" id="{95F6BCB7-C48D-68FA-2637-39BA094CC22E}"/>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sp>
        <p:nvSpPr>
          <p:cNvPr id="8" name="Marcador de contenido 7">
            <a:extLst>
              <a:ext uri="{FF2B5EF4-FFF2-40B4-BE49-F238E27FC236}">
                <a16:creationId xmlns:a16="http://schemas.microsoft.com/office/drawing/2014/main" id="{7CEF5E53-7348-3E1D-7DA7-61431A87AFF7}"/>
              </a:ext>
            </a:extLst>
          </p:cNvPr>
          <p:cNvSpPr>
            <a:spLocks noGrp="1"/>
          </p:cNvSpPr>
          <p:nvPr>
            <p:ph idx="1"/>
          </p:nvPr>
        </p:nvSpPr>
        <p:spPr>
          <a:xfrm>
            <a:off x="1006365" y="1888687"/>
            <a:ext cx="10515600" cy="4351338"/>
          </a:xfrm>
        </p:spPr>
        <p:txBody>
          <a:bodyPr>
            <a:normAutofit/>
          </a:bodyPr>
          <a:lstStyle/>
          <a:p>
            <a:pPr marL="0" indent="0">
              <a:buNone/>
            </a:pPr>
            <a:endParaRPr lang="es-MX" dirty="0"/>
          </a:p>
          <a:p>
            <a:pPr marL="0" indent="0">
              <a:buNone/>
            </a:pPr>
            <a:endParaRPr lang="es-MX" dirty="0"/>
          </a:p>
          <a:p>
            <a:pPr marL="0" indent="0">
              <a:buNone/>
            </a:pPr>
            <a:endParaRPr lang="es-MX" dirty="0"/>
          </a:p>
        </p:txBody>
      </p:sp>
      <p:grpSp>
        <p:nvGrpSpPr>
          <p:cNvPr id="5" name="Grupo 4">
            <a:extLst>
              <a:ext uri="{FF2B5EF4-FFF2-40B4-BE49-F238E27FC236}">
                <a16:creationId xmlns:a16="http://schemas.microsoft.com/office/drawing/2014/main" id="{E469B700-B92F-A957-0BFA-DFE4ABE4C830}"/>
              </a:ext>
            </a:extLst>
          </p:cNvPr>
          <p:cNvGrpSpPr/>
          <p:nvPr/>
        </p:nvGrpSpPr>
        <p:grpSpPr>
          <a:xfrm>
            <a:off x="180698" y="3493325"/>
            <a:ext cx="11879346" cy="936000"/>
            <a:chOff x="7107620" y="688372"/>
            <a:chExt cx="4414345" cy="1313793"/>
          </a:xfrm>
          <a:solidFill>
            <a:schemeClr val="accent4">
              <a:lumMod val="40000"/>
              <a:lumOff val="60000"/>
            </a:schemeClr>
          </a:solidFill>
        </p:grpSpPr>
        <p:sp>
          <p:nvSpPr>
            <p:cNvPr id="3" name="Rectángulo redondeado 2">
              <a:extLst>
                <a:ext uri="{FF2B5EF4-FFF2-40B4-BE49-F238E27FC236}">
                  <a16:creationId xmlns:a16="http://schemas.microsoft.com/office/drawing/2014/main" id="{4A9FBA2A-FE7B-40EC-C3E9-280ABB5D2518}"/>
                </a:ext>
              </a:extLst>
            </p:cNvPr>
            <p:cNvSpPr/>
            <p:nvPr/>
          </p:nvSpPr>
          <p:spPr>
            <a:xfrm>
              <a:off x="7107620" y="688372"/>
              <a:ext cx="4414345" cy="131379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C120575F-B0DF-0F41-2387-557A2F38B517}"/>
                </a:ext>
              </a:extLst>
            </p:cNvPr>
            <p:cNvSpPr txBox="1"/>
            <p:nvPr/>
          </p:nvSpPr>
          <p:spPr>
            <a:xfrm>
              <a:off x="7171097" y="889914"/>
              <a:ext cx="4236015" cy="993606"/>
            </a:xfrm>
            <a:prstGeom prst="rect">
              <a:avLst/>
            </a:prstGeom>
            <a:grpFill/>
          </p:spPr>
          <p:txBody>
            <a:bodyPr wrap="square" rtlCol="0">
              <a:spAutoFit/>
            </a:bodyPr>
            <a:lstStyle/>
            <a:p>
              <a:pPr marL="0" indent="0" algn="ctr">
                <a:lnSpc>
                  <a:spcPct val="150000"/>
                </a:lnSpc>
                <a:buNone/>
              </a:pP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rPr>
                <a:t>Practica en el siguiente enlace:</a:t>
              </a:r>
              <a:endParaRPr lang="es-MX" sz="1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hlinkClick r:id="rId5"/>
                </a:rPr>
                <a:t>https://repositorio.cab.unam.mx/productos-web/2025/potencias/numero_terminos_expresiones_algebraicas.html</a:t>
              </a: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 </a:t>
              </a:r>
              <a:endParaRPr lang="es-MX" sz="1600" dirty="0">
                <a:solidFill>
                  <a:srgbClr val="002060"/>
                </a:solidFill>
              </a:endParaRPr>
            </a:p>
          </p:txBody>
        </p:sp>
      </p:grpSp>
      <p:sp>
        <p:nvSpPr>
          <p:cNvPr id="6" name="CuadroTexto 5">
            <a:extLst>
              <a:ext uri="{FF2B5EF4-FFF2-40B4-BE49-F238E27FC236}">
                <a16:creationId xmlns:a16="http://schemas.microsoft.com/office/drawing/2014/main" id="{190A9FFC-D465-1FE2-65DE-20D7A9A36BB1}"/>
              </a:ext>
            </a:extLst>
          </p:cNvPr>
          <p:cNvSpPr txBox="1"/>
          <p:nvPr/>
        </p:nvSpPr>
        <p:spPr>
          <a:xfrm>
            <a:off x="1245382" y="1875531"/>
            <a:ext cx="9701235" cy="1323439"/>
          </a:xfrm>
          <a:prstGeom prst="rect">
            <a:avLst/>
          </a:prstGeom>
          <a:noFill/>
        </p:spPr>
        <p:txBody>
          <a:bodyPr wrap="square" rtlCol="0">
            <a:spAutoFit/>
          </a:bodyPr>
          <a:lstStyle/>
          <a:p>
            <a:pPr algn="ctr">
              <a:lnSpc>
                <a:spcPct val="150000"/>
              </a:lnSpc>
            </a:pPr>
            <a:r>
              <a:rPr lang="es-E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Sabiendo estos conceptos, nos vamos a centrar en los tratamientos que podemos realizar a una expresión algebraica, comenzando con las de un solo término.</a:t>
            </a:r>
            <a:endParaRPr lang="es-MX"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es-MX" sz="2000" dirty="0">
              <a:solidFill>
                <a:schemeClr val="bg1"/>
              </a:solidFill>
            </a:endParaRPr>
          </a:p>
        </p:txBody>
      </p:sp>
      <p:grpSp>
        <p:nvGrpSpPr>
          <p:cNvPr id="30" name="Grupo 29">
            <a:extLst>
              <a:ext uri="{FF2B5EF4-FFF2-40B4-BE49-F238E27FC236}">
                <a16:creationId xmlns:a16="http://schemas.microsoft.com/office/drawing/2014/main" id="{7EB5859D-5777-829C-903B-DB2976F9CBD6}"/>
              </a:ext>
            </a:extLst>
          </p:cNvPr>
          <p:cNvGrpSpPr/>
          <p:nvPr/>
        </p:nvGrpSpPr>
        <p:grpSpPr>
          <a:xfrm>
            <a:off x="4197004" y="4769679"/>
            <a:ext cx="3765927" cy="752400"/>
            <a:chOff x="995926" y="4813191"/>
            <a:chExt cx="3765927" cy="1003198"/>
          </a:xfrm>
        </p:grpSpPr>
        <p:sp>
          <p:nvSpPr>
            <p:cNvPr id="29" name="Rectángulo redondeado 28">
              <a:hlinkClick r:id="rId6" action="ppaction://hlinksldjump"/>
              <a:extLst>
                <a:ext uri="{FF2B5EF4-FFF2-40B4-BE49-F238E27FC236}">
                  <a16:creationId xmlns:a16="http://schemas.microsoft.com/office/drawing/2014/main" id="{73C86A81-DD47-C97E-9D07-2C3D12787C1B}"/>
                </a:ext>
              </a:extLst>
            </p:cNvPr>
            <p:cNvSpPr/>
            <p:nvPr/>
          </p:nvSpPr>
          <p:spPr>
            <a:xfrm>
              <a:off x="995926" y="4813191"/>
              <a:ext cx="3765927" cy="100319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hlinkClick r:id="rId6" action="ppaction://hlinksldjump"/>
              <a:extLst>
                <a:ext uri="{FF2B5EF4-FFF2-40B4-BE49-F238E27FC236}">
                  <a16:creationId xmlns:a16="http://schemas.microsoft.com/office/drawing/2014/main" id="{FE4998FA-1226-95E1-AF0D-49B557575441}"/>
                </a:ext>
              </a:extLst>
            </p:cNvPr>
            <p:cNvSpPr txBox="1"/>
            <p:nvPr/>
          </p:nvSpPr>
          <p:spPr>
            <a:xfrm>
              <a:off x="1622146" y="5145513"/>
              <a:ext cx="2594294" cy="338554"/>
            </a:xfrm>
            <a:prstGeom prst="rect">
              <a:avLst/>
            </a:prstGeom>
            <a:noFill/>
          </p:spPr>
          <p:txBody>
            <a:bodyPr wrap="square" rtlCol="0">
              <a:spAutoFit/>
            </a:bodyPr>
            <a:lstStyle/>
            <a:p>
              <a:pPr algn="ctr"/>
              <a:r>
                <a:rPr lang="es-ES" sz="1600" b="1" kern="100" dirty="0">
                  <a:solidFill>
                    <a:srgbClr val="002060"/>
                  </a:solidFill>
                  <a:effectLst/>
                  <a:latin typeface="Tahoma" panose="020B0604030504040204" pitchFamily="34" charset="0"/>
                  <a:ea typeface="Tahoma" panose="020B0604030504040204" pitchFamily="34" charset="0"/>
                  <a:cs typeface="Tahoma" panose="020B0604030504040204" pitchFamily="34" charset="0"/>
                </a:rPr>
                <a:t>Volver a </a:t>
              </a:r>
              <a:r>
                <a:rPr lang="es-ES" sz="1600" b="1" kern="100" dirty="0">
                  <a:solidFill>
                    <a:srgbClr val="002060"/>
                  </a:solidFill>
                  <a:latin typeface="Tahoma" panose="020B0604030504040204" pitchFamily="34" charset="0"/>
                  <a:ea typeface="Tahoma" panose="020B0604030504040204" pitchFamily="34" charset="0"/>
                  <a:cs typeface="Tahoma" panose="020B0604030504040204" pitchFamily="34" charset="0"/>
                </a:rPr>
                <a:t>los conceptos</a:t>
              </a:r>
              <a:endParaRPr lang="es-MX" sz="1600" b="1" kern="1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35" name="Grupo 34">
            <a:extLst>
              <a:ext uri="{FF2B5EF4-FFF2-40B4-BE49-F238E27FC236}">
                <a16:creationId xmlns:a16="http://schemas.microsoft.com/office/drawing/2014/main" id="{10023BDD-FC72-2019-3058-5697D7BAB9E0}"/>
              </a:ext>
            </a:extLst>
          </p:cNvPr>
          <p:cNvGrpSpPr/>
          <p:nvPr/>
        </p:nvGrpSpPr>
        <p:grpSpPr>
          <a:xfrm>
            <a:off x="7224292" y="5971006"/>
            <a:ext cx="1143151" cy="767107"/>
            <a:chOff x="7338596" y="5956718"/>
            <a:chExt cx="1143151" cy="767107"/>
          </a:xfrm>
        </p:grpSpPr>
        <p:pic>
          <p:nvPicPr>
            <p:cNvPr id="36" name="Gráfico 35" descr="Reproducir">
              <a:hlinkClick r:id="" action="ppaction://hlinkshowjump?jump=previousslide"/>
              <a:extLst>
                <a:ext uri="{FF2B5EF4-FFF2-40B4-BE49-F238E27FC236}">
                  <a16:creationId xmlns:a16="http://schemas.microsoft.com/office/drawing/2014/main" id="{C3CDDD9C-5B39-F142-9475-BAB8B5FAF1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7" name="CuadroTexto 36">
              <a:hlinkClick r:id="" action="ppaction://hlinkshowjump?jump=previousslide"/>
              <a:extLst>
                <a:ext uri="{FF2B5EF4-FFF2-40B4-BE49-F238E27FC236}">
                  <a16:creationId xmlns:a16="http://schemas.microsoft.com/office/drawing/2014/main" id="{190E5F77-DE56-F18D-766D-AB8123805EE1}"/>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38" name="Grupo 37">
            <a:extLst>
              <a:ext uri="{FF2B5EF4-FFF2-40B4-BE49-F238E27FC236}">
                <a16:creationId xmlns:a16="http://schemas.microsoft.com/office/drawing/2014/main" id="{A5422C3A-1CD6-D0B6-9BBE-E9DCEBFFB429}"/>
              </a:ext>
            </a:extLst>
          </p:cNvPr>
          <p:cNvGrpSpPr/>
          <p:nvPr/>
        </p:nvGrpSpPr>
        <p:grpSpPr>
          <a:xfrm>
            <a:off x="6432587" y="5967763"/>
            <a:ext cx="709174" cy="762589"/>
            <a:chOff x="5538422" y="5846740"/>
            <a:chExt cx="709174" cy="762589"/>
          </a:xfrm>
        </p:grpSpPr>
        <p:pic>
          <p:nvPicPr>
            <p:cNvPr id="39" name="Gráfico 38" descr="Casa">
              <a:hlinkClick r:id="rId9" action="ppaction://hlinksldjump"/>
              <a:extLst>
                <a:ext uri="{FF2B5EF4-FFF2-40B4-BE49-F238E27FC236}">
                  <a16:creationId xmlns:a16="http://schemas.microsoft.com/office/drawing/2014/main" id="{F0DE3BE1-95EA-1822-165A-13774CB786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40" name="CuadroTexto 39">
              <a:hlinkClick r:id="rId9" action="ppaction://hlinksldjump"/>
              <a:extLst>
                <a:ext uri="{FF2B5EF4-FFF2-40B4-BE49-F238E27FC236}">
                  <a16:creationId xmlns:a16="http://schemas.microsoft.com/office/drawing/2014/main" id="{80DE6FDA-7795-1966-3A15-454A75354DB6}"/>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41" name="Grupo 40">
            <a:extLst>
              <a:ext uri="{FF2B5EF4-FFF2-40B4-BE49-F238E27FC236}">
                <a16:creationId xmlns:a16="http://schemas.microsoft.com/office/drawing/2014/main" id="{669F9A9B-9874-1926-72A7-D396CA3C5CFB}"/>
              </a:ext>
            </a:extLst>
          </p:cNvPr>
          <p:cNvGrpSpPr/>
          <p:nvPr/>
        </p:nvGrpSpPr>
        <p:grpSpPr>
          <a:xfrm>
            <a:off x="8406226" y="5967763"/>
            <a:ext cx="1062346" cy="762589"/>
            <a:chOff x="7059518" y="5839689"/>
            <a:chExt cx="1341695" cy="963115"/>
          </a:xfrm>
        </p:grpSpPr>
        <p:pic>
          <p:nvPicPr>
            <p:cNvPr id="42" name="Gráfico 41" descr="Reproducir">
              <a:hlinkClick r:id="" action="ppaction://hlinkshowjump?jump=nextslide"/>
              <a:extLst>
                <a:ext uri="{FF2B5EF4-FFF2-40B4-BE49-F238E27FC236}">
                  <a16:creationId xmlns:a16="http://schemas.microsoft.com/office/drawing/2014/main" id="{428C46B7-6B4F-C384-7808-519A60F8FA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43" name="CuadroTexto 42">
              <a:hlinkClick r:id="" action="ppaction://hlinkshowjump?jump=nextslide"/>
              <a:extLst>
                <a:ext uri="{FF2B5EF4-FFF2-40B4-BE49-F238E27FC236}">
                  <a16:creationId xmlns:a16="http://schemas.microsoft.com/office/drawing/2014/main" id="{3CC124B0-B26D-9815-F9FC-51409DC5568F}"/>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44" name="Grupo 43">
            <a:extLst>
              <a:ext uri="{FF2B5EF4-FFF2-40B4-BE49-F238E27FC236}">
                <a16:creationId xmlns:a16="http://schemas.microsoft.com/office/drawing/2014/main" id="{FFBED938-A9F7-8387-0230-31038130D2CF}"/>
              </a:ext>
            </a:extLst>
          </p:cNvPr>
          <p:cNvGrpSpPr/>
          <p:nvPr/>
        </p:nvGrpSpPr>
        <p:grpSpPr>
          <a:xfrm>
            <a:off x="9468572" y="5965193"/>
            <a:ext cx="1269814" cy="762589"/>
            <a:chOff x="9512187" y="5839689"/>
            <a:chExt cx="1603718" cy="963115"/>
          </a:xfrm>
        </p:grpSpPr>
        <p:pic>
          <p:nvPicPr>
            <p:cNvPr id="45" name="Gráfico 44" descr="Cancha">
              <a:hlinkClick r:id="rId12" action="ppaction://hlinksldjump"/>
              <a:extLst>
                <a:ext uri="{FF2B5EF4-FFF2-40B4-BE49-F238E27FC236}">
                  <a16:creationId xmlns:a16="http://schemas.microsoft.com/office/drawing/2014/main" id="{53FDE3EA-677D-C456-2DD4-F0FF31E32AC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46" name="CuadroTexto 45">
              <a:hlinkClick r:id="rId12" action="ppaction://hlinksldjump"/>
              <a:extLst>
                <a:ext uri="{FF2B5EF4-FFF2-40B4-BE49-F238E27FC236}">
                  <a16:creationId xmlns:a16="http://schemas.microsoft.com/office/drawing/2014/main" id="{61638F71-F343-DD6D-0BBC-321AC9DEAB72}"/>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47" name="Grupo 46">
            <a:extLst>
              <a:ext uri="{FF2B5EF4-FFF2-40B4-BE49-F238E27FC236}">
                <a16:creationId xmlns:a16="http://schemas.microsoft.com/office/drawing/2014/main" id="{B70DB79B-5FF3-EE8F-39C7-C23B014E4D79}"/>
              </a:ext>
            </a:extLst>
          </p:cNvPr>
          <p:cNvGrpSpPr/>
          <p:nvPr/>
        </p:nvGrpSpPr>
        <p:grpSpPr>
          <a:xfrm>
            <a:off x="10737157" y="5962896"/>
            <a:ext cx="1317749" cy="762590"/>
            <a:chOff x="10684667" y="5839689"/>
            <a:chExt cx="1664258" cy="963116"/>
          </a:xfrm>
        </p:grpSpPr>
        <p:pic>
          <p:nvPicPr>
            <p:cNvPr id="48" name="Gráfico 47" descr="Libros en estantería">
              <a:hlinkClick r:id="rId15" action="ppaction://hlinksldjump"/>
              <a:extLst>
                <a:ext uri="{FF2B5EF4-FFF2-40B4-BE49-F238E27FC236}">
                  <a16:creationId xmlns:a16="http://schemas.microsoft.com/office/drawing/2014/main" id="{9EF064D7-6331-3D4C-4AC8-08D3393CF9E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49" name="CuadroTexto 48">
              <a:hlinkClick r:id="rId15" action="ppaction://hlinksldjump"/>
              <a:extLst>
                <a:ext uri="{FF2B5EF4-FFF2-40B4-BE49-F238E27FC236}">
                  <a16:creationId xmlns:a16="http://schemas.microsoft.com/office/drawing/2014/main" id="{47F5F204-7DF8-BC2C-A934-DF26E9FAC462}"/>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50" name="Google Shape;94;p1">
            <a:extLst>
              <a:ext uri="{FF2B5EF4-FFF2-40B4-BE49-F238E27FC236}">
                <a16:creationId xmlns:a16="http://schemas.microsoft.com/office/drawing/2014/main" id="{5C5F468F-CE15-B160-1B3D-ECD1CFD8DDCA}"/>
              </a:ext>
            </a:extLst>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quina doblada 1">
            <a:extLst>
              <a:ext uri="{FF2B5EF4-FFF2-40B4-BE49-F238E27FC236}">
                <a16:creationId xmlns:a16="http://schemas.microsoft.com/office/drawing/2014/main" id="{9F1871C1-5F32-81CE-0DC1-DF8BEE6F7E2A}"/>
              </a:ext>
            </a:extLst>
          </p:cNvPr>
          <p:cNvSpPr/>
          <p:nvPr/>
        </p:nvSpPr>
        <p:spPr>
          <a:xfrm>
            <a:off x="1486505" y="-3398"/>
            <a:ext cx="2992128" cy="1386227"/>
          </a:xfrm>
          <a:prstGeom prst="foldedCorner">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dondear rectángulo de esquina diagonal 9">
            <a:extLst>
              <a:ext uri="{FF2B5EF4-FFF2-40B4-BE49-F238E27FC236}">
                <a16:creationId xmlns:a16="http://schemas.microsoft.com/office/drawing/2014/main" id="{EE64A824-DD87-01D8-7F15-31AAE51B5942}"/>
              </a:ext>
            </a:extLst>
          </p:cNvPr>
          <p:cNvSpPr/>
          <p:nvPr/>
        </p:nvSpPr>
        <p:spPr>
          <a:xfrm>
            <a:off x="917438" y="-3398"/>
            <a:ext cx="2992128" cy="651962"/>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Título 1">
            <a:extLst>
              <a:ext uri="{FF2B5EF4-FFF2-40B4-BE49-F238E27FC236}">
                <a16:creationId xmlns:a16="http://schemas.microsoft.com/office/drawing/2014/main" id="{4FC998CB-CFFC-D8B1-D440-F2E9F32FA5F1}"/>
              </a:ext>
            </a:extLst>
          </p:cNvPr>
          <p:cNvSpPr txBox="1">
            <a:spLocks/>
          </p:cNvSpPr>
          <p:nvPr/>
        </p:nvSpPr>
        <p:spPr>
          <a:xfrm>
            <a:off x="1588962" y="-128625"/>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1. Notación</a:t>
            </a:r>
          </a:p>
        </p:txBody>
      </p:sp>
      <p:sp>
        <p:nvSpPr>
          <p:cNvPr id="12" name="CuadroTexto 11">
            <a:extLst>
              <a:ext uri="{FF2B5EF4-FFF2-40B4-BE49-F238E27FC236}">
                <a16:creationId xmlns:a16="http://schemas.microsoft.com/office/drawing/2014/main" id="{10C2C985-6AD7-4F65-3F35-07E8F6459983}"/>
              </a:ext>
            </a:extLst>
          </p:cNvPr>
          <p:cNvSpPr txBox="1"/>
          <p:nvPr/>
        </p:nvSpPr>
        <p:spPr>
          <a:xfrm>
            <a:off x="1486507" y="690678"/>
            <a:ext cx="2900438" cy="537391"/>
          </a:xfrm>
          <a:prstGeom prst="rect">
            <a:avLst/>
          </a:prstGeom>
          <a:noFill/>
        </p:spPr>
        <p:txBody>
          <a:bodyPr wrap="square">
            <a:spAutoFit/>
          </a:bodyPr>
          <a:lstStyle/>
          <a:p>
            <a:pPr algn="ctr">
              <a:lnSpc>
                <a:spcPct val="150000"/>
              </a:lnSpc>
            </a:pPr>
            <a:r>
              <a:rPr lang="es-ES" sz="22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Ejercicios:</a:t>
            </a:r>
          </a:p>
        </p:txBody>
      </p:sp>
    </p:spTree>
    <p:extLst>
      <p:ext uri="{BB962C8B-B14F-4D97-AF65-F5344CB8AC3E}">
        <p14:creationId xmlns:p14="http://schemas.microsoft.com/office/powerpoint/2010/main" val="2566604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2BA788-3725-62D5-7337-360B8B02343B}"/>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45" name="Rectángulo 44">
            <a:extLst>
              <a:ext uri="{FF2B5EF4-FFF2-40B4-BE49-F238E27FC236}">
                <a16:creationId xmlns:a16="http://schemas.microsoft.com/office/drawing/2014/main" id="{BCA2240E-80D2-18FC-62DE-DE4575121AF3}"/>
              </a:ext>
            </a:extLst>
          </p:cNvPr>
          <p:cNvSpPr/>
          <p:nvPr/>
        </p:nvSpPr>
        <p:spPr>
          <a:xfrm rot="10800000">
            <a:off x="0" y="0"/>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1" name="Imagen 20">
            <a:extLst>
              <a:ext uri="{FF2B5EF4-FFF2-40B4-BE49-F238E27FC236}">
                <a16:creationId xmlns:a16="http://schemas.microsoft.com/office/drawing/2014/main" id="{65CE0A94-315C-7C5E-2190-19A77BE3B753}"/>
              </a:ext>
            </a:extLst>
          </p:cNvPr>
          <p:cNvPicPr>
            <a:picLocks noChangeAspect="1"/>
          </p:cNvPicPr>
          <p:nvPr/>
        </p:nvPicPr>
        <p:blipFill rotWithShape="1">
          <a:blip r:embed="rId3">
            <a:alphaModFix/>
          </a:blip>
          <a:srcRect t="60667"/>
          <a:stretch/>
        </p:blipFill>
        <p:spPr>
          <a:xfrm>
            <a:off x="0" y="3791554"/>
            <a:ext cx="12192000" cy="2697479"/>
          </a:xfrm>
          <a:prstGeom prst="rect">
            <a:avLst/>
          </a:prstGeom>
        </p:spPr>
      </p:pic>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1230985" y="1270662"/>
                <a:ext cx="9685175" cy="1372764"/>
              </a:xfrm>
            </p:spPr>
            <p:txBody>
              <a:bodyPr>
                <a:noAutofit/>
              </a:bodyPr>
              <a:lstStyle/>
              <a:p>
                <a:pPr marL="0" indent="0" algn="ctr">
                  <a:lnSpc>
                    <a:spcPct val="150000"/>
                  </a:lnSpc>
                  <a:buNone/>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Cuando se tiene un número </a:t>
                </a:r>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real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un número natural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oMath>
                </a14:m>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expresado de la forma </a:t>
                </a:r>
                <a14:m>
                  <m:oMath xmlns:m="http://schemas.openxmlformats.org/officeDocument/2006/math">
                    <m:sSup>
                      <m:sSupPr>
                        <m:ctrlPr>
                          <a:rPr lang="es-MX"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𝒏</m:t>
                        </m:r>
                      </m:sup>
                    </m:sSup>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esta expresión se le llama potencia, y quiere decir que la base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se multiplicará por sí misma el número de veces que indica el exponente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0" indent="0">
                  <a:lnSpc>
                    <a:spcPct val="150000"/>
                  </a:lnSpc>
                  <a:buNone/>
                </a:pPr>
                <a:endParaRPr lang="es-ES" sz="20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3" name="Marcador de contenido 2">
                <a:extLst>
                  <a:ext uri="{FF2B5EF4-FFF2-40B4-BE49-F238E27FC236}">
                    <a16:creationId xmlns:a16="http://schemas.microsoft.com/office/drawing/2014/main" id="{C8375042-E181-9F9E-9A97-D3FECA3A31F2}"/>
                  </a:ext>
                </a:extLst>
              </p:cNvPr>
              <p:cNvSpPr>
                <a:spLocks noGrp="1" noRot="1" noChangeAspect="1" noMove="1" noResize="1" noEditPoints="1" noAdjustHandles="1" noChangeArrowheads="1" noChangeShapeType="1" noTextEdit="1"/>
              </p:cNvSpPr>
              <p:nvPr>
                <p:ph idx="1"/>
              </p:nvPr>
            </p:nvSpPr>
            <p:spPr>
              <a:xfrm>
                <a:off x="1230985" y="1270662"/>
                <a:ext cx="9685175" cy="1372764"/>
              </a:xfrm>
              <a:blipFill>
                <a:blip r:embed="rId4"/>
                <a:stretch>
                  <a:fillRect l="-262" r="-1047" b="-10000"/>
                </a:stretch>
              </a:blipFill>
            </p:spPr>
            <p:txBody>
              <a:bodyPr/>
              <a:lstStyle/>
              <a:p>
                <a:r>
                  <a:rPr lang="es-MX">
                    <a:noFill/>
                  </a:rPr>
                  <a:t> </a:t>
                </a:r>
              </a:p>
            </p:txBody>
          </p:sp>
        </mc:Fallback>
      </mc:AlternateContent>
      <p:pic>
        <p:nvPicPr>
          <p:cNvPr id="40" name="Imagen 39">
            <a:extLst>
              <a:ext uri="{FF2B5EF4-FFF2-40B4-BE49-F238E27FC236}">
                <a16:creationId xmlns:a16="http://schemas.microsoft.com/office/drawing/2014/main" id="{2BC17B32-3986-3F95-EC06-8FC5B39ED9D1}"/>
              </a:ext>
            </a:extLst>
          </p:cNvPr>
          <p:cNvPicPr>
            <a:picLocks noChangeAspect="1"/>
          </p:cNvPicPr>
          <p:nvPr/>
        </p:nvPicPr>
        <p:blipFill rotWithShape="1">
          <a:blip r:embed="rId5">
            <a:duotone>
              <a:schemeClr val="accent2">
                <a:shade val="45000"/>
                <a:satMod val="135000"/>
              </a:schemeClr>
              <a:prstClr val="white"/>
            </a:duotone>
            <a:alphaModFix amt="40000"/>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rcRect b="50000"/>
          <a:stretch/>
        </p:blipFill>
        <p:spPr>
          <a:xfrm flipH="1">
            <a:off x="1283637" y="2898386"/>
            <a:ext cx="4997898" cy="3087505"/>
          </a:xfrm>
          <a:prstGeom prst="rect">
            <a:avLst/>
          </a:prstGeom>
        </p:spPr>
      </p:pic>
      <p:grpSp>
        <p:nvGrpSpPr>
          <p:cNvPr id="29" name="Grupo 28">
            <a:extLst>
              <a:ext uri="{FF2B5EF4-FFF2-40B4-BE49-F238E27FC236}">
                <a16:creationId xmlns:a16="http://schemas.microsoft.com/office/drawing/2014/main" id="{14C4DB52-9B35-B380-8C66-3C8877D4A3E6}"/>
              </a:ext>
            </a:extLst>
          </p:cNvPr>
          <p:cNvGrpSpPr/>
          <p:nvPr/>
        </p:nvGrpSpPr>
        <p:grpSpPr>
          <a:xfrm>
            <a:off x="1755362" y="2897460"/>
            <a:ext cx="3357700" cy="716132"/>
            <a:chOff x="2484119" y="618097"/>
            <a:chExt cx="3357700" cy="716132"/>
          </a:xfrm>
        </p:grpSpPr>
        <p:sp>
          <p:nvSpPr>
            <p:cNvPr id="22" name="CuadroTexto 21">
              <a:extLst>
                <a:ext uri="{FF2B5EF4-FFF2-40B4-BE49-F238E27FC236}">
                  <a16:creationId xmlns:a16="http://schemas.microsoft.com/office/drawing/2014/main" id="{C6D97A67-B631-5E29-0F30-1532D0758754}"/>
                </a:ext>
              </a:extLst>
            </p:cNvPr>
            <p:cNvSpPr txBox="1"/>
            <p:nvPr/>
          </p:nvSpPr>
          <p:spPr>
            <a:xfrm>
              <a:off x="2484119" y="698326"/>
              <a:ext cx="518387" cy="523220"/>
            </a:xfrm>
            <a:prstGeom prst="rect">
              <a:avLst/>
            </a:prstGeom>
            <a:noFill/>
          </p:spPr>
          <p:txBody>
            <a:bodyPr wrap="square" rtlCol="0">
              <a:spAutoFit/>
            </a:bodyPr>
            <a:lstStyle/>
            <a:p>
              <a:r>
                <a:rPr lang="es-MX" sz="2800" b="1" dirty="0">
                  <a:solidFill>
                    <a:schemeClr val="bg1"/>
                  </a:solidFill>
                  <a:latin typeface="APPLE CHANCERY" panose="03020702040506060504" pitchFamily="66" charset="-79"/>
                  <a:ea typeface="Ayuthaya" pitchFamily="2" charset="-34"/>
                  <a:cs typeface="APPLE CHANCERY" panose="03020702040506060504" pitchFamily="66" charset="-79"/>
                </a:rPr>
                <a:t>a</a:t>
              </a:r>
            </a:p>
          </p:txBody>
        </p:sp>
        <p:sp>
          <p:nvSpPr>
            <p:cNvPr id="23" name="CuadroTexto 22">
              <a:extLst>
                <a:ext uri="{FF2B5EF4-FFF2-40B4-BE49-F238E27FC236}">
                  <a16:creationId xmlns:a16="http://schemas.microsoft.com/office/drawing/2014/main" id="{4C878F15-3F25-02FF-1ADB-344512FD7575}"/>
                </a:ext>
              </a:extLst>
            </p:cNvPr>
            <p:cNvSpPr txBox="1"/>
            <p:nvPr/>
          </p:nvSpPr>
          <p:spPr>
            <a:xfrm>
              <a:off x="2920909" y="711770"/>
              <a:ext cx="2920910" cy="523220"/>
            </a:xfrm>
            <a:prstGeom prst="rect">
              <a:avLst/>
            </a:prstGeom>
            <a:noFill/>
          </p:spPr>
          <p:txBody>
            <a:bodyPr wrap="square" rtlCol="0">
              <a:spAutoFit/>
            </a:bodyPr>
            <a:lstStyle/>
            <a:p>
              <a:r>
                <a:rPr lang="es-MX" sz="2800" b="1" dirty="0">
                  <a:solidFill>
                    <a:schemeClr val="bg1"/>
                  </a:solidFill>
                  <a:latin typeface="APPLE CHANCERY" panose="03020702040506060504" pitchFamily="66" charset="-79"/>
                  <a:ea typeface="Ayuthaya" pitchFamily="2" charset="-34"/>
                  <a:cs typeface="APPLE CHANCERY" panose="03020702040506060504" pitchFamily="66" charset="-79"/>
                </a:rPr>
                <a:t>= a   a   a   …   a</a:t>
              </a:r>
            </a:p>
          </p:txBody>
        </p:sp>
        <p:sp>
          <p:nvSpPr>
            <p:cNvPr id="24" name="CuadroTexto 23">
              <a:extLst>
                <a:ext uri="{FF2B5EF4-FFF2-40B4-BE49-F238E27FC236}">
                  <a16:creationId xmlns:a16="http://schemas.microsoft.com/office/drawing/2014/main" id="{A8E48D3E-C86E-A6D9-A5CE-C035658654C8}"/>
                </a:ext>
              </a:extLst>
            </p:cNvPr>
            <p:cNvSpPr txBox="1"/>
            <p:nvPr/>
          </p:nvSpPr>
          <p:spPr>
            <a:xfrm>
              <a:off x="2661716" y="618097"/>
              <a:ext cx="518387" cy="400110"/>
            </a:xfrm>
            <a:prstGeom prst="rect">
              <a:avLst/>
            </a:prstGeom>
            <a:noFill/>
          </p:spPr>
          <p:txBody>
            <a:bodyPr wrap="square" rtlCol="0">
              <a:spAutoFit/>
            </a:bodyPr>
            <a:lstStyle/>
            <a:p>
              <a:r>
                <a:rPr lang="es-MX" sz="2000" b="1" dirty="0">
                  <a:solidFill>
                    <a:schemeClr val="bg1"/>
                  </a:solidFill>
                  <a:latin typeface="APPLE CHANCERY" panose="03020702040506060504" pitchFamily="66" charset="-79"/>
                  <a:ea typeface="Ayuthaya" pitchFamily="2" charset="-34"/>
                  <a:cs typeface="APPLE CHANCERY" panose="03020702040506060504" pitchFamily="66" charset="-79"/>
                </a:rPr>
                <a:t>n</a:t>
              </a:r>
            </a:p>
          </p:txBody>
        </p:sp>
        <p:sp>
          <p:nvSpPr>
            <p:cNvPr id="25" name="CuadroTexto 24">
              <a:extLst>
                <a:ext uri="{FF2B5EF4-FFF2-40B4-BE49-F238E27FC236}">
                  <a16:creationId xmlns:a16="http://schemas.microsoft.com/office/drawing/2014/main" id="{897D2D44-1C7B-AA7E-7E29-1FA529363556}"/>
                </a:ext>
              </a:extLst>
            </p:cNvPr>
            <p:cNvSpPr txBox="1"/>
            <p:nvPr/>
          </p:nvSpPr>
          <p:spPr>
            <a:xfrm>
              <a:off x="3452944" y="811009"/>
              <a:ext cx="340789" cy="523220"/>
            </a:xfrm>
            <a:prstGeom prst="rect">
              <a:avLst/>
            </a:prstGeom>
            <a:noFill/>
          </p:spPr>
          <p:txBody>
            <a:bodyPr wrap="square" rtlCol="0">
              <a:spAutoFit/>
            </a:bodyPr>
            <a:lstStyle/>
            <a:p>
              <a:r>
                <a:rPr lang="es-MX" sz="2800" b="1" dirty="0">
                  <a:solidFill>
                    <a:schemeClr val="bg1"/>
                  </a:solidFill>
                  <a:latin typeface="APPLE CHANCERY" panose="03020702040506060504" pitchFamily="66" charset="-79"/>
                  <a:ea typeface="Ayuthaya" pitchFamily="2" charset="-34"/>
                  <a:cs typeface="APPLE CHANCERY" panose="03020702040506060504" pitchFamily="66" charset="-79"/>
                </a:rPr>
                <a:t>*</a:t>
              </a:r>
            </a:p>
          </p:txBody>
        </p:sp>
        <p:sp>
          <p:nvSpPr>
            <p:cNvPr id="26" name="CuadroTexto 25">
              <a:extLst>
                <a:ext uri="{FF2B5EF4-FFF2-40B4-BE49-F238E27FC236}">
                  <a16:creationId xmlns:a16="http://schemas.microsoft.com/office/drawing/2014/main" id="{82F7277E-7194-3149-A775-C6D1FEACBCB7}"/>
                </a:ext>
              </a:extLst>
            </p:cNvPr>
            <p:cNvSpPr txBox="1"/>
            <p:nvPr/>
          </p:nvSpPr>
          <p:spPr>
            <a:xfrm>
              <a:off x="3944264" y="811009"/>
              <a:ext cx="340789" cy="523220"/>
            </a:xfrm>
            <a:prstGeom prst="rect">
              <a:avLst/>
            </a:prstGeom>
            <a:noFill/>
          </p:spPr>
          <p:txBody>
            <a:bodyPr wrap="square" rtlCol="0">
              <a:spAutoFit/>
            </a:bodyPr>
            <a:lstStyle/>
            <a:p>
              <a:r>
                <a:rPr lang="es-MX" sz="2800" b="1" dirty="0">
                  <a:solidFill>
                    <a:schemeClr val="bg1"/>
                  </a:solidFill>
                  <a:latin typeface="APPLE CHANCERY" panose="03020702040506060504" pitchFamily="66" charset="-79"/>
                  <a:ea typeface="Ayuthaya" pitchFamily="2" charset="-34"/>
                  <a:cs typeface="APPLE CHANCERY" panose="03020702040506060504" pitchFamily="66" charset="-79"/>
                </a:rPr>
                <a:t>*</a:t>
              </a:r>
            </a:p>
          </p:txBody>
        </p:sp>
        <p:sp>
          <p:nvSpPr>
            <p:cNvPr id="27" name="CuadroTexto 26">
              <a:extLst>
                <a:ext uri="{FF2B5EF4-FFF2-40B4-BE49-F238E27FC236}">
                  <a16:creationId xmlns:a16="http://schemas.microsoft.com/office/drawing/2014/main" id="{9C816768-AD96-9A6E-A189-902467581245}"/>
                </a:ext>
              </a:extLst>
            </p:cNvPr>
            <p:cNvSpPr txBox="1"/>
            <p:nvPr/>
          </p:nvSpPr>
          <p:spPr>
            <a:xfrm>
              <a:off x="4435584" y="811009"/>
              <a:ext cx="340789" cy="523220"/>
            </a:xfrm>
            <a:prstGeom prst="rect">
              <a:avLst/>
            </a:prstGeom>
            <a:noFill/>
          </p:spPr>
          <p:txBody>
            <a:bodyPr wrap="square" rtlCol="0">
              <a:spAutoFit/>
            </a:bodyPr>
            <a:lstStyle/>
            <a:p>
              <a:r>
                <a:rPr lang="es-MX" sz="2800" b="1" dirty="0">
                  <a:solidFill>
                    <a:schemeClr val="bg1"/>
                  </a:solidFill>
                  <a:latin typeface="APPLE CHANCERY" panose="03020702040506060504" pitchFamily="66" charset="-79"/>
                  <a:ea typeface="Ayuthaya" pitchFamily="2" charset="-34"/>
                  <a:cs typeface="APPLE CHANCERY" panose="03020702040506060504" pitchFamily="66" charset="-79"/>
                </a:rPr>
                <a:t>*</a:t>
              </a:r>
            </a:p>
          </p:txBody>
        </p:sp>
        <p:sp>
          <p:nvSpPr>
            <p:cNvPr id="28" name="CuadroTexto 27">
              <a:extLst>
                <a:ext uri="{FF2B5EF4-FFF2-40B4-BE49-F238E27FC236}">
                  <a16:creationId xmlns:a16="http://schemas.microsoft.com/office/drawing/2014/main" id="{4FE8713D-5874-9018-4EDF-24BD2D700CCA}"/>
                </a:ext>
              </a:extLst>
            </p:cNvPr>
            <p:cNvSpPr txBox="1"/>
            <p:nvPr/>
          </p:nvSpPr>
          <p:spPr>
            <a:xfrm>
              <a:off x="5063381" y="811009"/>
              <a:ext cx="340789" cy="523220"/>
            </a:xfrm>
            <a:prstGeom prst="rect">
              <a:avLst/>
            </a:prstGeom>
            <a:noFill/>
          </p:spPr>
          <p:txBody>
            <a:bodyPr wrap="square" rtlCol="0">
              <a:spAutoFit/>
            </a:bodyPr>
            <a:lstStyle/>
            <a:p>
              <a:r>
                <a:rPr lang="es-MX" sz="2800" b="1" dirty="0">
                  <a:solidFill>
                    <a:schemeClr val="bg1"/>
                  </a:solidFill>
                  <a:latin typeface="APPLE CHANCERY" panose="03020702040506060504" pitchFamily="66" charset="-79"/>
                  <a:ea typeface="Ayuthaya" pitchFamily="2" charset="-34"/>
                  <a:cs typeface="APPLE CHANCERY" panose="03020702040506060504" pitchFamily="66" charset="-79"/>
                </a:rPr>
                <a:t>*</a:t>
              </a:r>
            </a:p>
          </p:txBody>
        </p:sp>
      </p:grpSp>
      <p:sp>
        <p:nvSpPr>
          <p:cNvPr id="30" name="CuadroTexto 29">
            <a:extLst>
              <a:ext uri="{FF2B5EF4-FFF2-40B4-BE49-F238E27FC236}">
                <a16:creationId xmlns:a16="http://schemas.microsoft.com/office/drawing/2014/main" id="{9A32A6B5-FDCE-1C1C-2C29-2525EA04474C}"/>
              </a:ext>
            </a:extLst>
          </p:cNvPr>
          <p:cNvSpPr txBox="1"/>
          <p:nvPr/>
        </p:nvSpPr>
        <p:spPr>
          <a:xfrm>
            <a:off x="1820579" y="4047397"/>
            <a:ext cx="3853555" cy="830997"/>
          </a:xfrm>
          <a:prstGeom prst="rect">
            <a:avLst/>
          </a:prstGeom>
          <a:noFill/>
        </p:spPr>
        <p:txBody>
          <a:bodyPr wrap="none" rtlCol="0">
            <a:spAutoFit/>
          </a:bodyPr>
          <a:lstStyle/>
          <a:p>
            <a:pPr algn="ctr"/>
            <a:r>
              <a:rPr lang="es-MX" sz="2400" b="1" dirty="0">
                <a:solidFill>
                  <a:schemeClr val="bg1"/>
                </a:solidFill>
                <a:latin typeface="APPLE CHANCERY" panose="03020702040506060504" pitchFamily="66" charset="-79"/>
                <a:ea typeface="Apple Symbols" panose="02000000000000000000" pitchFamily="2" charset="-79"/>
                <a:cs typeface="APPLE CHANCERY" panose="03020702040506060504" pitchFamily="66" charset="-79"/>
              </a:rPr>
              <a:t>a</a:t>
            </a:r>
            <a:r>
              <a:rPr lang="es-MX" dirty="0">
                <a:solidFill>
                  <a:schemeClr val="bg1"/>
                </a:solidFill>
              </a:rPr>
              <a:t> se multiplica </a:t>
            </a:r>
            <a:r>
              <a:rPr lang="es-MX" sz="2400" b="1" dirty="0">
                <a:solidFill>
                  <a:schemeClr val="bg1"/>
                </a:solidFill>
                <a:latin typeface="APPLE CHANCERY" panose="03020702040506060504" pitchFamily="66" charset="-79"/>
                <a:cs typeface="APPLE CHANCERY" panose="03020702040506060504" pitchFamily="66" charset="-79"/>
              </a:rPr>
              <a:t>n</a:t>
            </a:r>
            <a:r>
              <a:rPr lang="es-MX" dirty="0">
                <a:solidFill>
                  <a:schemeClr val="bg1"/>
                </a:solidFill>
              </a:rPr>
              <a:t> veces por sí misma</a:t>
            </a:r>
          </a:p>
          <a:p>
            <a:pPr algn="ctr"/>
            <a:r>
              <a:rPr lang="es-MX" dirty="0">
                <a:solidFill>
                  <a:schemeClr val="bg1"/>
                </a:solidFill>
              </a:rPr>
              <a:t>(tenemos </a:t>
            </a:r>
            <a:r>
              <a:rPr lang="es-MX" sz="2400" b="1" dirty="0">
                <a:solidFill>
                  <a:schemeClr val="bg1"/>
                </a:solidFill>
                <a:latin typeface="APPLE CHANCERY" panose="03020702040506060504" pitchFamily="66" charset="-79"/>
                <a:cs typeface="APPLE CHANCERY" panose="03020702040506060504" pitchFamily="66" charset="-79"/>
              </a:rPr>
              <a:t>n</a:t>
            </a:r>
            <a:r>
              <a:rPr lang="es-MX" dirty="0">
                <a:solidFill>
                  <a:schemeClr val="bg1"/>
                </a:solidFill>
              </a:rPr>
              <a:t> factores de </a:t>
            </a:r>
            <a:r>
              <a:rPr lang="es-MX" sz="2400" b="1" dirty="0">
                <a:solidFill>
                  <a:schemeClr val="bg1"/>
                </a:solidFill>
                <a:latin typeface="APPLE CHANCERY" panose="03020702040506060504" pitchFamily="66" charset="-79"/>
                <a:cs typeface="APPLE CHANCERY" panose="03020702040506060504" pitchFamily="66" charset="-79"/>
              </a:rPr>
              <a:t>a</a:t>
            </a:r>
            <a:r>
              <a:rPr lang="es-MX" dirty="0">
                <a:solidFill>
                  <a:schemeClr val="bg1"/>
                </a:solidFill>
              </a:rPr>
              <a:t>)</a:t>
            </a:r>
          </a:p>
        </p:txBody>
      </p:sp>
      <p:sp>
        <p:nvSpPr>
          <p:cNvPr id="31" name="CuadroTexto 30">
            <a:extLst>
              <a:ext uri="{FF2B5EF4-FFF2-40B4-BE49-F238E27FC236}">
                <a16:creationId xmlns:a16="http://schemas.microsoft.com/office/drawing/2014/main" id="{0B86E918-6086-3189-5E36-A01CC8B29448}"/>
              </a:ext>
            </a:extLst>
          </p:cNvPr>
          <p:cNvSpPr txBox="1"/>
          <p:nvPr/>
        </p:nvSpPr>
        <p:spPr>
          <a:xfrm rot="16200000">
            <a:off x="3079243" y="2340278"/>
            <a:ext cx="954107" cy="2862322"/>
          </a:xfrm>
          <a:prstGeom prst="rect">
            <a:avLst/>
          </a:prstGeom>
          <a:noFill/>
        </p:spPr>
        <p:txBody>
          <a:bodyPr wrap="none" rtlCol="0">
            <a:spAutoFit/>
          </a:bodyPr>
          <a:lstStyle/>
          <a:p>
            <a:r>
              <a:rPr lang="es-MX" sz="18000" dirty="0">
                <a:solidFill>
                  <a:schemeClr val="bg1"/>
                </a:solidFill>
                <a:latin typeface="Abadi MT Condensed Light" panose="020B0306030101010103" pitchFamily="34" charset="77"/>
                <a:cs typeface="Arial" panose="020B0604020202020204" pitchFamily="34" charset="0"/>
              </a:rPr>
              <a:t>{</a:t>
            </a:r>
          </a:p>
        </p:txBody>
      </p:sp>
      <p:sp>
        <p:nvSpPr>
          <p:cNvPr id="33" name="CuadroTexto 32">
            <a:extLst>
              <a:ext uri="{FF2B5EF4-FFF2-40B4-BE49-F238E27FC236}">
                <a16:creationId xmlns:a16="http://schemas.microsoft.com/office/drawing/2014/main" id="{8CD5AB58-F02B-698E-02C0-61632435DE8F}"/>
              </a:ext>
            </a:extLst>
          </p:cNvPr>
          <p:cNvSpPr txBox="1"/>
          <p:nvPr/>
        </p:nvSpPr>
        <p:spPr>
          <a:xfrm>
            <a:off x="4184848" y="4943439"/>
            <a:ext cx="692735" cy="456472"/>
          </a:xfrm>
          <a:prstGeom prst="rect">
            <a:avLst/>
          </a:prstGeom>
          <a:noFill/>
        </p:spPr>
        <p:txBody>
          <a:bodyPr wrap="square">
            <a:spAutoFit/>
          </a:bodyPr>
          <a:lstStyle/>
          <a:p>
            <a:pPr marL="0" indent="0">
              <a:lnSpc>
                <a:spcPct val="150000"/>
              </a:lnSpc>
              <a:buNone/>
            </a:pPr>
            <a:r>
              <a:rPr lang="es-E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Nota</a:t>
            </a:r>
          </a:p>
        </p:txBody>
      </p:sp>
      <p:pic>
        <p:nvPicPr>
          <p:cNvPr id="35" name="Imagen 34">
            <a:extLst>
              <a:ext uri="{FF2B5EF4-FFF2-40B4-BE49-F238E27FC236}">
                <a16:creationId xmlns:a16="http://schemas.microsoft.com/office/drawing/2014/main" id="{7D433FFB-F003-22F4-3B03-6A6DAAE766CF}"/>
              </a:ext>
            </a:extLst>
          </p:cNvPr>
          <p:cNvPicPr>
            <a:picLocks noChangeAspect="1"/>
          </p:cNvPicPr>
          <p:nvPr/>
        </p:nvPicPr>
        <p:blipFill>
          <a:blip r:embed="rId7">
            <a:duotone>
              <a:schemeClr val="accent2">
                <a:shade val="45000"/>
                <a:satMod val="135000"/>
              </a:schemeClr>
              <a:prstClr val="white"/>
            </a:duotone>
            <a:extLst>
              <a:ext uri="{837473B0-CC2E-450A-ABE3-18F120FF3D39}">
                <a1611:picAttrSrcUrl xmlns:a1611="http://schemas.microsoft.com/office/drawing/2016/11/main" r:id="rId8"/>
              </a:ext>
            </a:extLst>
          </a:blip>
          <a:stretch>
            <a:fillRect/>
          </a:stretch>
        </p:blipFill>
        <p:spPr>
          <a:xfrm>
            <a:off x="3615970" y="5038287"/>
            <a:ext cx="344627" cy="344627"/>
          </a:xfrm>
          <a:prstGeom prst="rect">
            <a:avLst/>
          </a:prstGeom>
          <a:effectLst>
            <a:outerShdw blurRad="50800" dist="38100" dir="2700000" algn="tl" rotWithShape="0">
              <a:prstClr val="black">
                <a:alpha val="40000"/>
              </a:prstClr>
            </a:outerShdw>
          </a:effectLst>
        </p:spPr>
      </p:pic>
      <p:grpSp>
        <p:nvGrpSpPr>
          <p:cNvPr id="37" name="Grupo 36">
            <a:extLst>
              <a:ext uri="{FF2B5EF4-FFF2-40B4-BE49-F238E27FC236}">
                <a16:creationId xmlns:a16="http://schemas.microsoft.com/office/drawing/2014/main" id="{69CCDDEA-3486-85B6-16C4-487FE25BC9EE}"/>
              </a:ext>
            </a:extLst>
          </p:cNvPr>
          <p:cNvGrpSpPr/>
          <p:nvPr/>
        </p:nvGrpSpPr>
        <p:grpSpPr>
          <a:xfrm>
            <a:off x="6497779" y="3117175"/>
            <a:ext cx="4309504" cy="1772441"/>
            <a:chOff x="6497779" y="3117175"/>
            <a:chExt cx="4309504" cy="1772441"/>
          </a:xfrm>
        </p:grpSpPr>
        <p:sp>
          <p:nvSpPr>
            <p:cNvPr id="36" name="Rectángulo redondeado 35">
              <a:extLst>
                <a:ext uri="{FF2B5EF4-FFF2-40B4-BE49-F238E27FC236}">
                  <a16:creationId xmlns:a16="http://schemas.microsoft.com/office/drawing/2014/main" id="{55A4A90A-D379-54DC-AFCD-518178A42A04}"/>
                </a:ext>
              </a:extLst>
            </p:cNvPr>
            <p:cNvSpPr/>
            <p:nvPr/>
          </p:nvSpPr>
          <p:spPr>
            <a:xfrm>
              <a:off x="6497779" y="3117175"/>
              <a:ext cx="4309504" cy="1772441"/>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CuadroTexto 33">
              <a:extLst>
                <a:ext uri="{FF2B5EF4-FFF2-40B4-BE49-F238E27FC236}">
                  <a16:creationId xmlns:a16="http://schemas.microsoft.com/office/drawing/2014/main" id="{97EF8599-F489-511C-57DA-D5ED637D7AF5}"/>
                </a:ext>
              </a:extLst>
            </p:cNvPr>
            <p:cNvSpPr txBox="1"/>
            <p:nvPr/>
          </p:nvSpPr>
          <p:spPr>
            <a:xfrm>
              <a:off x="6724692" y="3216565"/>
              <a:ext cx="3809907" cy="1524007"/>
            </a:xfrm>
            <a:prstGeom prst="rect">
              <a:avLst/>
            </a:prstGeom>
            <a:noFill/>
          </p:spPr>
          <p:txBody>
            <a:bodyPr wrap="square">
              <a:spAutoFit/>
            </a:bodyPr>
            <a:lstStyle/>
            <a:p>
              <a:pPr marL="0" indent="0" algn="ctr">
                <a:lnSpc>
                  <a:spcPct val="150000"/>
                </a:lnSpc>
                <a:buNone/>
              </a:pPr>
              <a:r>
                <a:rPr lang="es-ES" sz="1600" kern="100" dirty="0">
                  <a:solidFill>
                    <a:srgbClr val="002060"/>
                  </a:solidFill>
                  <a:latin typeface="Arial" panose="020B0604020202020204" pitchFamily="34" charset="0"/>
                  <a:ea typeface="Aptos" panose="020B0004020202020204" pitchFamily="34" charset="0"/>
                  <a:cs typeface="Arial" panose="020B0604020202020204" pitchFamily="34" charset="0"/>
                </a:rPr>
                <a:t>R</a:t>
              </a:r>
              <a:r>
                <a:rPr lang="es-ES" sz="1600" kern="100" dirty="0">
                  <a:solidFill>
                    <a:srgbClr val="002060"/>
                  </a:solidFill>
                  <a:effectLst/>
                  <a:latin typeface="Arial" panose="020B0604020202020204" pitchFamily="34" charset="0"/>
                  <a:ea typeface="Aptos" panose="020B0004020202020204" pitchFamily="34" charset="0"/>
                  <a:cs typeface="Arial" panose="020B0604020202020204" pitchFamily="34" charset="0"/>
                </a:rPr>
                <a:t>ecordemos que “</a:t>
              </a:r>
              <a:r>
                <a:rPr lang="es-ES" sz="1600" b="1" kern="100" dirty="0">
                  <a:solidFill>
                    <a:srgbClr val="002060"/>
                  </a:solidFill>
                  <a:effectLst/>
                  <a:latin typeface="Arial" panose="020B0604020202020204" pitchFamily="34" charset="0"/>
                  <a:ea typeface="Aptos" panose="020B0004020202020204" pitchFamily="34" charset="0"/>
                  <a:cs typeface="Arial" panose="020B0604020202020204" pitchFamily="34" charset="0"/>
                </a:rPr>
                <a:t>factor”</a:t>
              </a:r>
              <a:r>
                <a:rPr lang="es-ES" sz="1600" kern="100" dirty="0">
                  <a:solidFill>
                    <a:srgbClr val="002060"/>
                  </a:solidFill>
                  <a:effectLst/>
                  <a:latin typeface="Arial" panose="020B0604020202020204" pitchFamily="34" charset="0"/>
                  <a:ea typeface="Aptos" panose="020B0004020202020204" pitchFamily="34" charset="0"/>
                  <a:cs typeface="Arial" panose="020B0604020202020204" pitchFamily="34" charset="0"/>
                </a:rPr>
                <a:t> se refiere a los números o expresiones algebraicas que se </a:t>
              </a:r>
              <a:r>
                <a:rPr lang="es-ES" sz="1600" i="1" kern="100" dirty="0">
                  <a:solidFill>
                    <a:srgbClr val="002060"/>
                  </a:solidFill>
                  <a:effectLst/>
                  <a:latin typeface="Arial" panose="020B0604020202020204" pitchFamily="34" charset="0"/>
                  <a:ea typeface="Aptos" panose="020B0004020202020204" pitchFamily="34" charset="0"/>
                  <a:cs typeface="Arial" panose="020B0604020202020204" pitchFamily="34" charset="0"/>
                </a:rPr>
                <a:t>multiplican</a:t>
              </a:r>
              <a:r>
                <a:rPr lang="es-ES" sz="1600" kern="100" dirty="0">
                  <a:solidFill>
                    <a:srgbClr val="002060"/>
                  </a:solidFill>
                  <a:effectLst/>
                  <a:latin typeface="Arial" panose="020B0604020202020204" pitchFamily="34" charset="0"/>
                  <a:ea typeface="Aptos" panose="020B0004020202020204" pitchFamily="34" charset="0"/>
                  <a:cs typeface="Arial" panose="020B0604020202020204" pitchFamily="34" charset="0"/>
                </a:rPr>
                <a:t> para obtener otro número o expresión.</a:t>
              </a:r>
              <a:endParaRPr lang="es-MX" sz="1600" kern="100"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p:txBody>
        </p:sp>
      </p:grpSp>
      <p:sp>
        <p:nvSpPr>
          <p:cNvPr id="38" name="CuadroTexto 37">
            <a:extLst>
              <a:ext uri="{FF2B5EF4-FFF2-40B4-BE49-F238E27FC236}">
                <a16:creationId xmlns:a16="http://schemas.microsoft.com/office/drawing/2014/main" id="{B72F96FF-92A4-90B6-E197-D9E366F86DD5}"/>
              </a:ext>
            </a:extLst>
          </p:cNvPr>
          <p:cNvSpPr txBox="1"/>
          <p:nvPr/>
        </p:nvSpPr>
        <p:spPr>
          <a:xfrm>
            <a:off x="4184848" y="5565231"/>
            <a:ext cx="1210851" cy="456472"/>
          </a:xfrm>
          <a:prstGeom prst="rect">
            <a:avLst/>
          </a:prstGeom>
          <a:noFill/>
        </p:spPr>
        <p:txBody>
          <a:bodyPr wrap="square">
            <a:spAutoFit/>
          </a:bodyPr>
          <a:lstStyle/>
          <a:p>
            <a:pPr marL="0" indent="0">
              <a:lnSpc>
                <a:spcPct val="150000"/>
              </a:lnSpc>
              <a:buNone/>
            </a:pPr>
            <a:r>
              <a:rPr lang="es-E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Ejemplos</a:t>
            </a:r>
          </a:p>
        </p:txBody>
      </p:sp>
      <p:pic>
        <p:nvPicPr>
          <p:cNvPr id="39" name="Imagen 38">
            <a:hlinkClick r:id="rId9" action="ppaction://hlinksldjump"/>
            <a:extLst>
              <a:ext uri="{FF2B5EF4-FFF2-40B4-BE49-F238E27FC236}">
                <a16:creationId xmlns:a16="http://schemas.microsoft.com/office/drawing/2014/main" id="{4F8B1302-0131-B5FA-3FF3-8450DC26C4FC}"/>
              </a:ext>
            </a:extLst>
          </p:cNvPr>
          <p:cNvPicPr>
            <a:picLocks noChangeAspect="1"/>
          </p:cNvPicPr>
          <p:nvPr/>
        </p:nvPicPr>
        <p:blipFill>
          <a:blip r:embed="rId7">
            <a:duotone>
              <a:schemeClr val="accent2">
                <a:shade val="45000"/>
                <a:satMod val="135000"/>
              </a:schemeClr>
              <a:prstClr val="white"/>
            </a:duotone>
            <a:extLst>
              <a:ext uri="{837473B0-CC2E-450A-ABE3-18F120FF3D39}">
                <a1611:picAttrSrcUrl xmlns:a1611="http://schemas.microsoft.com/office/drawing/2016/11/main" r:id="rId8"/>
              </a:ext>
            </a:extLst>
          </a:blip>
          <a:stretch>
            <a:fillRect/>
          </a:stretch>
        </p:blipFill>
        <p:spPr>
          <a:xfrm>
            <a:off x="3615970" y="5660079"/>
            <a:ext cx="344627" cy="344627"/>
          </a:xfrm>
          <a:prstGeom prst="rect">
            <a:avLst/>
          </a:prstGeom>
          <a:effectLst>
            <a:outerShdw blurRad="50800" dist="38100" dir="2700000" algn="tl" rotWithShape="0">
              <a:prstClr val="black">
                <a:alpha val="40000"/>
              </a:prstClr>
            </a:outerShdw>
          </a:effectLst>
        </p:spPr>
      </p:pic>
      <p:grpSp>
        <p:nvGrpSpPr>
          <p:cNvPr id="46" name="Grupo 45">
            <a:extLst>
              <a:ext uri="{FF2B5EF4-FFF2-40B4-BE49-F238E27FC236}">
                <a16:creationId xmlns:a16="http://schemas.microsoft.com/office/drawing/2014/main" id="{13742887-D093-9856-5451-B857731AE305}"/>
              </a:ext>
            </a:extLst>
          </p:cNvPr>
          <p:cNvGrpSpPr/>
          <p:nvPr/>
        </p:nvGrpSpPr>
        <p:grpSpPr>
          <a:xfrm>
            <a:off x="7224292" y="5971006"/>
            <a:ext cx="1143151" cy="767107"/>
            <a:chOff x="7338596" y="5956718"/>
            <a:chExt cx="1143151" cy="767107"/>
          </a:xfrm>
        </p:grpSpPr>
        <p:pic>
          <p:nvPicPr>
            <p:cNvPr id="47" name="Gráfico 46" descr="Reproducir">
              <a:hlinkClick r:id="" action="ppaction://hlinkshowjump?jump=previousslide"/>
              <a:extLst>
                <a:ext uri="{FF2B5EF4-FFF2-40B4-BE49-F238E27FC236}">
                  <a16:creationId xmlns:a16="http://schemas.microsoft.com/office/drawing/2014/main" id="{36FFC129-FE3F-1D92-E4B4-600C93F103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48" name="CuadroTexto 47">
              <a:hlinkClick r:id="" action="ppaction://hlinkshowjump?jump=previousslide"/>
              <a:extLst>
                <a:ext uri="{FF2B5EF4-FFF2-40B4-BE49-F238E27FC236}">
                  <a16:creationId xmlns:a16="http://schemas.microsoft.com/office/drawing/2014/main" id="{2A5DBC6A-66D4-2CF0-DF43-DDCD8CC181C8}"/>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49" name="Grupo 48">
            <a:extLst>
              <a:ext uri="{FF2B5EF4-FFF2-40B4-BE49-F238E27FC236}">
                <a16:creationId xmlns:a16="http://schemas.microsoft.com/office/drawing/2014/main" id="{7570E578-9724-E23D-33B2-88AFF7CF385B}"/>
              </a:ext>
            </a:extLst>
          </p:cNvPr>
          <p:cNvGrpSpPr/>
          <p:nvPr/>
        </p:nvGrpSpPr>
        <p:grpSpPr>
          <a:xfrm>
            <a:off x="6432587" y="5967763"/>
            <a:ext cx="709174" cy="762589"/>
            <a:chOff x="5538422" y="5846740"/>
            <a:chExt cx="709174" cy="762589"/>
          </a:xfrm>
        </p:grpSpPr>
        <p:pic>
          <p:nvPicPr>
            <p:cNvPr id="50" name="Gráfico 49" descr="Casa">
              <a:hlinkClick r:id="rId12" action="ppaction://hlinksldjump"/>
              <a:extLst>
                <a:ext uri="{FF2B5EF4-FFF2-40B4-BE49-F238E27FC236}">
                  <a16:creationId xmlns:a16="http://schemas.microsoft.com/office/drawing/2014/main" id="{EE54FC8F-3F25-CD8F-76A8-C88264E608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51" name="CuadroTexto 50">
              <a:hlinkClick r:id="rId12" action="ppaction://hlinksldjump"/>
              <a:extLst>
                <a:ext uri="{FF2B5EF4-FFF2-40B4-BE49-F238E27FC236}">
                  <a16:creationId xmlns:a16="http://schemas.microsoft.com/office/drawing/2014/main" id="{4488F416-EE17-9004-A6E8-B6BA5B488A10}"/>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52" name="Grupo 51">
            <a:extLst>
              <a:ext uri="{FF2B5EF4-FFF2-40B4-BE49-F238E27FC236}">
                <a16:creationId xmlns:a16="http://schemas.microsoft.com/office/drawing/2014/main" id="{B0FC0124-B4B9-4568-92EB-2D22E5A1198A}"/>
              </a:ext>
            </a:extLst>
          </p:cNvPr>
          <p:cNvGrpSpPr/>
          <p:nvPr/>
        </p:nvGrpSpPr>
        <p:grpSpPr>
          <a:xfrm>
            <a:off x="8406226" y="5967763"/>
            <a:ext cx="1062346" cy="762589"/>
            <a:chOff x="7059518" y="5839689"/>
            <a:chExt cx="1341695" cy="963115"/>
          </a:xfrm>
        </p:grpSpPr>
        <p:pic>
          <p:nvPicPr>
            <p:cNvPr id="53" name="Gráfico 52" descr="Reproducir">
              <a:hlinkClick r:id="" action="ppaction://hlinkshowjump?jump=nextslide"/>
              <a:extLst>
                <a:ext uri="{FF2B5EF4-FFF2-40B4-BE49-F238E27FC236}">
                  <a16:creationId xmlns:a16="http://schemas.microsoft.com/office/drawing/2014/main" id="{B5F339F1-CD43-4BF2-D77A-0DC31B40C8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54" name="CuadroTexto 53">
              <a:hlinkClick r:id="" action="ppaction://hlinkshowjump?jump=nextslide"/>
              <a:extLst>
                <a:ext uri="{FF2B5EF4-FFF2-40B4-BE49-F238E27FC236}">
                  <a16:creationId xmlns:a16="http://schemas.microsoft.com/office/drawing/2014/main" id="{F3D9DE86-B646-4B47-D595-DB719146840F}"/>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55" name="Grupo 54">
            <a:extLst>
              <a:ext uri="{FF2B5EF4-FFF2-40B4-BE49-F238E27FC236}">
                <a16:creationId xmlns:a16="http://schemas.microsoft.com/office/drawing/2014/main" id="{76126762-8713-C9FB-3C34-FCB82EDE48CD}"/>
              </a:ext>
            </a:extLst>
          </p:cNvPr>
          <p:cNvGrpSpPr/>
          <p:nvPr/>
        </p:nvGrpSpPr>
        <p:grpSpPr>
          <a:xfrm>
            <a:off x="9468572" y="5965193"/>
            <a:ext cx="1269814" cy="762589"/>
            <a:chOff x="9512187" y="5839689"/>
            <a:chExt cx="1603718" cy="963115"/>
          </a:xfrm>
        </p:grpSpPr>
        <p:pic>
          <p:nvPicPr>
            <p:cNvPr id="56" name="Gráfico 55" descr="Cancha">
              <a:hlinkClick r:id="rId15" action="ppaction://hlinksldjump"/>
              <a:extLst>
                <a:ext uri="{FF2B5EF4-FFF2-40B4-BE49-F238E27FC236}">
                  <a16:creationId xmlns:a16="http://schemas.microsoft.com/office/drawing/2014/main" id="{880BC5E0-32F3-4819-851F-89F80693AF2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57" name="CuadroTexto 56">
              <a:hlinkClick r:id="rId15" action="ppaction://hlinksldjump"/>
              <a:extLst>
                <a:ext uri="{FF2B5EF4-FFF2-40B4-BE49-F238E27FC236}">
                  <a16:creationId xmlns:a16="http://schemas.microsoft.com/office/drawing/2014/main" id="{EC31DA8A-31BD-BA88-B0D3-92F10BA837CB}"/>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58" name="Grupo 57">
            <a:extLst>
              <a:ext uri="{FF2B5EF4-FFF2-40B4-BE49-F238E27FC236}">
                <a16:creationId xmlns:a16="http://schemas.microsoft.com/office/drawing/2014/main" id="{15783152-D7B7-D5B4-38B2-D223E5F54FF2}"/>
              </a:ext>
            </a:extLst>
          </p:cNvPr>
          <p:cNvGrpSpPr/>
          <p:nvPr/>
        </p:nvGrpSpPr>
        <p:grpSpPr>
          <a:xfrm>
            <a:off x="10737157" y="5962896"/>
            <a:ext cx="1317749" cy="762590"/>
            <a:chOff x="10684667" y="5839689"/>
            <a:chExt cx="1664258" cy="963116"/>
          </a:xfrm>
        </p:grpSpPr>
        <p:pic>
          <p:nvPicPr>
            <p:cNvPr id="59" name="Gráfico 58" descr="Libros en estantería">
              <a:hlinkClick r:id="rId18" action="ppaction://hlinksldjump"/>
              <a:extLst>
                <a:ext uri="{FF2B5EF4-FFF2-40B4-BE49-F238E27FC236}">
                  <a16:creationId xmlns:a16="http://schemas.microsoft.com/office/drawing/2014/main" id="{7DA722F8-2415-7DEA-19C9-015652D7CF3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60" name="CuadroTexto 59">
              <a:hlinkClick r:id="rId18" action="ppaction://hlinksldjump"/>
              <a:extLst>
                <a:ext uri="{FF2B5EF4-FFF2-40B4-BE49-F238E27FC236}">
                  <a16:creationId xmlns:a16="http://schemas.microsoft.com/office/drawing/2014/main" id="{A38A9710-7B54-3416-49D5-D9C0A68EEF82}"/>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61" name="Google Shape;94;p1">
            <a:extLst>
              <a:ext uri="{FF2B5EF4-FFF2-40B4-BE49-F238E27FC236}">
                <a16:creationId xmlns:a16="http://schemas.microsoft.com/office/drawing/2014/main" id="{E9AC3AA5-259E-F41D-8D2F-17B3D47B4CD5}"/>
              </a:ext>
            </a:extLst>
          </p:cNvPr>
          <p:cNvPicPr preferRelativeResize="0">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dondear rectángulo de esquina diagonal 8">
            <a:extLst>
              <a:ext uri="{FF2B5EF4-FFF2-40B4-BE49-F238E27FC236}">
                <a16:creationId xmlns:a16="http://schemas.microsoft.com/office/drawing/2014/main" id="{29EA39AE-27FF-1127-4E97-D1C64EBFFBB6}"/>
              </a:ext>
            </a:extLst>
          </p:cNvPr>
          <p:cNvSpPr/>
          <p:nvPr/>
        </p:nvSpPr>
        <p:spPr>
          <a:xfrm>
            <a:off x="0" y="350626"/>
            <a:ext cx="3215507"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Título 1">
            <a:extLst>
              <a:ext uri="{FF2B5EF4-FFF2-40B4-BE49-F238E27FC236}">
                <a16:creationId xmlns:a16="http://schemas.microsoft.com/office/drawing/2014/main" id="{792A4BBA-B1E1-7ABF-ED7E-9A156E8C0E2E}"/>
              </a:ext>
            </a:extLst>
          </p:cNvPr>
          <p:cNvSpPr txBox="1">
            <a:spLocks/>
          </p:cNvSpPr>
          <p:nvPr/>
        </p:nvSpPr>
        <p:spPr>
          <a:xfrm>
            <a:off x="946014" y="350626"/>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2. Potencia</a:t>
            </a:r>
          </a:p>
        </p:txBody>
      </p:sp>
    </p:spTree>
    <p:extLst>
      <p:ext uri="{BB962C8B-B14F-4D97-AF65-F5344CB8AC3E}">
        <p14:creationId xmlns:p14="http://schemas.microsoft.com/office/powerpoint/2010/main" val="1096298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2BA788-3725-62D5-7337-360B8B02343B}"/>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45" name="Rectángulo 44">
            <a:extLst>
              <a:ext uri="{FF2B5EF4-FFF2-40B4-BE49-F238E27FC236}">
                <a16:creationId xmlns:a16="http://schemas.microsoft.com/office/drawing/2014/main" id="{BCA2240E-80D2-18FC-62DE-DE4575121AF3}"/>
              </a:ext>
            </a:extLst>
          </p:cNvPr>
          <p:cNvSpPr/>
          <p:nvPr/>
        </p:nvSpPr>
        <p:spPr>
          <a:xfrm rot="10800000">
            <a:off x="-733" y="0"/>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1" name="Imagen 20">
            <a:extLst>
              <a:ext uri="{FF2B5EF4-FFF2-40B4-BE49-F238E27FC236}">
                <a16:creationId xmlns:a16="http://schemas.microsoft.com/office/drawing/2014/main" id="{65CE0A94-315C-7C5E-2190-19A77BE3B753}"/>
              </a:ext>
            </a:extLst>
          </p:cNvPr>
          <p:cNvPicPr>
            <a:picLocks noChangeAspect="1"/>
          </p:cNvPicPr>
          <p:nvPr/>
        </p:nvPicPr>
        <p:blipFill rotWithShape="1">
          <a:blip r:embed="rId3">
            <a:alphaModFix/>
          </a:blip>
          <a:srcRect t="60667"/>
          <a:stretch/>
        </p:blipFill>
        <p:spPr>
          <a:xfrm>
            <a:off x="0" y="3791554"/>
            <a:ext cx="12192000" cy="2697479"/>
          </a:xfrm>
          <a:prstGeom prst="rect">
            <a:avLst/>
          </a:prstGeom>
        </p:spPr>
      </p:pic>
      <p:pic>
        <p:nvPicPr>
          <p:cNvPr id="40" name="Imagen 39">
            <a:extLst>
              <a:ext uri="{FF2B5EF4-FFF2-40B4-BE49-F238E27FC236}">
                <a16:creationId xmlns:a16="http://schemas.microsoft.com/office/drawing/2014/main" id="{2BC17B32-3986-3F95-EC06-8FC5B39ED9D1}"/>
              </a:ext>
            </a:extLst>
          </p:cNvPr>
          <p:cNvPicPr>
            <a:picLocks noChangeAspect="1"/>
          </p:cNvPicPr>
          <p:nvPr/>
        </p:nvPicPr>
        <p:blipFill rotWithShape="1">
          <a:blip r:embed="rId4">
            <a:duotone>
              <a:schemeClr val="accent2">
                <a:shade val="45000"/>
                <a:satMod val="135000"/>
              </a:schemeClr>
              <a:prstClr val="white"/>
            </a:duotone>
            <a:alphaModFix amt="40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Lst>
          </a:blip>
          <a:srcRect b="50000"/>
          <a:stretch/>
        </p:blipFill>
        <p:spPr>
          <a:xfrm flipH="1">
            <a:off x="1283637" y="2898386"/>
            <a:ext cx="4997898" cy="3087505"/>
          </a:xfrm>
          <a:prstGeom prst="rect">
            <a:avLst/>
          </a:prstGeom>
        </p:spPr>
      </p:pic>
      <p:sp>
        <p:nvSpPr>
          <p:cNvPr id="33" name="CuadroTexto 32">
            <a:extLst>
              <a:ext uri="{FF2B5EF4-FFF2-40B4-BE49-F238E27FC236}">
                <a16:creationId xmlns:a16="http://schemas.microsoft.com/office/drawing/2014/main" id="{8CD5AB58-F02B-698E-02C0-61632435DE8F}"/>
              </a:ext>
            </a:extLst>
          </p:cNvPr>
          <p:cNvSpPr txBox="1"/>
          <p:nvPr/>
        </p:nvSpPr>
        <p:spPr>
          <a:xfrm>
            <a:off x="4184848" y="4943439"/>
            <a:ext cx="692735" cy="456472"/>
          </a:xfrm>
          <a:prstGeom prst="rect">
            <a:avLst/>
          </a:prstGeom>
          <a:noFill/>
        </p:spPr>
        <p:txBody>
          <a:bodyPr wrap="square">
            <a:spAutoFit/>
          </a:bodyPr>
          <a:lstStyle/>
          <a:p>
            <a:pPr marL="0" indent="0">
              <a:lnSpc>
                <a:spcPct val="150000"/>
              </a:lnSpc>
              <a:buNone/>
            </a:pPr>
            <a:r>
              <a:rPr lang="es-E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Nota</a:t>
            </a:r>
          </a:p>
        </p:txBody>
      </p:sp>
      <p:pic>
        <p:nvPicPr>
          <p:cNvPr id="35" name="Imagen 34">
            <a:extLst>
              <a:ext uri="{FF2B5EF4-FFF2-40B4-BE49-F238E27FC236}">
                <a16:creationId xmlns:a16="http://schemas.microsoft.com/office/drawing/2014/main" id="{7D433FFB-F003-22F4-3B03-6A6DAAE766CF}"/>
              </a:ext>
            </a:extLst>
          </p:cNvPr>
          <p:cNvPicPr>
            <a:picLocks noChangeAspect="1"/>
          </p:cNvPicPr>
          <p:nvPr/>
        </p:nvPicPr>
        <p:blipFill>
          <a:blip r:embed="rId6">
            <a:duotone>
              <a:schemeClr val="accent2">
                <a:shade val="45000"/>
                <a:satMod val="135000"/>
              </a:schemeClr>
              <a:prstClr val="white"/>
            </a:duotone>
            <a:extLst>
              <a:ext uri="{837473B0-CC2E-450A-ABE3-18F120FF3D39}">
                <a1611:picAttrSrcUrl xmlns:a1611="http://schemas.microsoft.com/office/drawing/2016/11/main" r:id="rId7"/>
              </a:ext>
            </a:extLst>
          </a:blip>
          <a:stretch>
            <a:fillRect/>
          </a:stretch>
        </p:blipFill>
        <p:spPr>
          <a:xfrm>
            <a:off x="3615970" y="5038287"/>
            <a:ext cx="344627" cy="344627"/>
          </a:xfrm>
          <a:prstGeom prst="rect">
            <a:avLst/>
          </a:prstGeom>
          <a:effectLst>
            <a:outerShdw blurRad="50800" dist="38100" dir="2700000" algn="tl" rotWithShape="0">
              <a:prstClr val="black">
                <a:alpha val="40000"/>
              </a:prstClr>
            </a:outerShdw>
          </a:effectLst>
        </p:spPr>
      </p:pic>
      <p:sp>
        <p:nvSpPr>
          <p:cNvPr id="38" name="CuadroTexto 37">
            <a:extLst>
              <a:ext uri="{FF2B5EF4-FFF2-40B4-BE49-F238E27FC236}">
                <a16:creationId xmlns:a16="http://schemas.microsoft.com/office/drawing/2014/main" id="{B72F96FF-92A4-90B6-E197-D9E366F86DD5}"/>
              </a:ext>
            </a:extLst>
          </p:cNvPr>
          <p:cNvSpPr txBox="1"/>
          <p:nvPr/>
        </p:nvSpPr>
        <p:spPr>
          <a:xfrm>
            <a:off x="4184848" y="5565231"/>
            <a:ext cx="1210851" cy="456472"/>
          </a:xfrm>
          <a:prstGeom prst="rect">
            <a:avLst/>
          </a:prstGeom>
          <a:noFill/>
        </p:spPr>
        <p:txBody>
          <a:bodyPr wrap="square">
            <a:spAutoFit/>
          </a:bodyPr>
          <a:lstStyle/>
          <a:p>
            <a:pPr marL="0" indent="0">
              <a:lnSpc>
                <a:spcPct val="150000"/>
              </a:lnSpc>
              <a:buNone/>
            </a:pPr>
            <a:r>
              <a:rPr lang="es-E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Ejemplos</a:t>
            </a:r>
          </a:p>
        </p:txBody>
      </p:sp>
      <p:pic>
        <p:nvPicPr>
          <p:cNvPr id="39" name="Imagen 38">
            <a:hlinkClick r:id="rId8" action="ppaction://hlinksldjump"/>
            <a:extLst>
              <a:ext uri="{FF2B5EF4-FFF2-40B4-BE49-F238E27FC236}">
                <a16:creationId xmlns:a16="http://schemas.microsoft.com/office/drawing/2014/main" id="{4F8B1302-0131-B5FA-3FF3-8450DC26C4FC}"/>
              </a:ext>
            </a:extLst>
          </p:cNvPr>
          <p:cNvPicPr>
            <a:picLocks noChangeAspect="1"/>
          </p:cNvPicPr>
          <p:nvPr/>
        </p:nvPicPr>
        <p:blipFill>
          <a:blip r:embed="rId6">
            <a:duotone>
              <a:schemeClr val="accent2">
                <a:shade val="45000"/>
                <a:satMod val="135000"/>
              </a:schemeClr>
              <a:prstClr val="white"/>
            </a:duotone>
            <a:extLst>
              <a:ext uri="{837473B0-CC2E-450A-ABE3-18F120FF3D39}">
                <a1611:picAttrSrcUrl xmlns:a1611="http://schemas.microsoft.com/office/drawing/2016/11/main" r:id="rId7"/>
              </a:ext>
            </a:extLst>
          </a:blip>
          <a:stretch>
            <a:fillRect/>
          </a:stretch>
        </p:blipFill>
        <p:spPr>
          <a:xfrm>
            <a:off x="3615970" y="5660079"/>
            <a:ext cx="344627" cy="344627"/>
          </a:xfrm>
          <a:prstGeom prst="rect">
            <a:avLst/>
          </a:prstGeom>
          <a:effectLst>
            <a:outerShdw blurRad="50800" dist="38100" dir="2700000" algn="tl" rotWithShape="0">
              <a:prstClr val="black">
                <a:alpha val="40000"/>
              </a:prstClr>
            </a:outerShdw>
          </a:effectLst>
        </p:spPr>
      </p:pic>
      <p:grpSp>
        <p:nvGrpSpPr>
          <p:cNvPr id="46" name="Grupo 45">
            <a:extLst>
              <a:ext uri="{FF2B5EF4-FFF2-40B4-BE49-F238E27FC236}">
                <a16:creationId xmlns:a16="http://schemas.microsoft.com/office/drawing/2014/main" id="{13742887-D093-9856-5451-B857731AE305}"/>
              </a:ext>
            </a:extLst>
          </p:cNvPr>
          <p:cNvGrpSpPr/>
          <p:nvPr/>
        </p:nvGrpSpPr>
        <p:grpSpPr>
          <a:xfrm>
            <a:off x="7224292" y="5971006"/>
            <a:ext cx="1143151" cy="767107"/>
            <a:chOff x="7338596" y="5956718"/>
            <a:chExt cx="1143151" cy="767107"/>
          </a:xfrm>
        </p:grpSpPr>
        <p:pic>
          <p:nvPicPr>
            <p:cNvPr id="47" name="Gráfico 46" descr="Reproducir">
              <a:hlinkClick r:id="" action="ppaction://hlinkshowjump?jump=previousslide"/>
              <a:extLst>
                <a:ext uri="{FF2B5EF4-FFF2-40B4-BE49-F238E27FC236}">
                  <a16:creationId xmlns:a16="http://schemas.microsoft.com/office/drawing/2014/main" id="{36FFC129-FE3F-1D92-E4B4-600C93F103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48" name="CuadroTexto 47">
              <a:hlinkClick r:id="" action="ppaction://hlinkshowjump?jump=previousslide"/>
              <a:extLst>
                <a:ext uri="{FF2B5EF4-FFF2-40B4-BE49-F238E27FC236}">
                  <a16:creationId xmlns:a16="http://schemas.microsoft.com/office/drawing/2014/main" id="{2A5DBC6A-66D4-2CF0-DF43-DDCD8CC181C8}"/>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49" name="Grupo 48">
            <a:extLst>
              <a:ext uri="{FF2B5EF4-FFF2-40B4-BE49-F238E27FC236}">
                <a16:creationId xmlns:a16="http://schemas.microsoft.com/office/drawing/2014/main" id="{7570E578-9724-E23D-33B2-88AFF7CF385B}"/>
              </a:ext>
            </a:extLst>
          </p:cNvPr>
          <p:cNvGrpSpPr/>
          <p:nvPr/>
        </p:nvGrpSpPr>
        <p:grpSpPr>
          <a:xfrm>
            <a:off x="6432587" y="5967763"/>
            <a:ext cx="709174" cy="762589"/>
            <a:chOff x="5538422" y="5846740"/>
            <a:chExt cx="709174" cy="762589"/>
          </a:xfrm>
        </p:grpSpPr>
        <p:pic>
          <p:nvPicPr>
            <p:cNvPr id="50" name="Gráfico 49" descr="Casa">
              <a:hlinkClick r:id="rId11" action="ppaction://hlinksldjump"/>
              <a:extLst>
                <a:ext uri="{FF2B5EF4-FFF2-40B4-BE49-F238E27FC236}">
                  <a16:creationId xmlns:a16="http://schemas.microsoft.com/office/drawing/2014/main" id="{EE54FC8F-3F25-CD8F-76A8-C88264E608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51" name="CuadroTexto 50">
              <a:hlinkClick r:id="rId11" action="ppaction://hlinksldjump"/>
              <a:extLst>
                <a:ext uri="{FF2B5EF4-FFF2-40B4-BE49-F238E27FC236}">
                  <a16:creationId xmlns:a16="http://schemas.microsoft.com/office/drawing/2014/main" id="{4488F416-EE17-9004-A6E8-B6BA5B488A10}"/>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52" name="Grupo 51">
            <a:extLst>
              <a:ext uri="{FF2B5EF4-FFF2-40B4-BE49-F238E27FC236}">
                <a16:creationId xmlns:a16="http://schemas.microsoft.com/office/drawing/2014/main" id="{B0FC0124-B4B9-4568-92EB-2D22E5A1198A}"/>
              </a:ext>
            </a:extLst>
          </p:cNvPr>
          <p:cNvGrpSpPr/>
          <p:nvPr/>
        </p:nvGrpSpPr>
        <p:grpSpPr>
          <a:xfrm>
            <a:off x="8406226" y="5967763"/>
            <a:ext cx="1062346" cy="762589"/>
            <a:chOff x="7059518" y="5839689"/>
            <a:chExt cx="1341695" cy="963115"/>
          </a:xfrm>
        </p:grpSpPr>
        <p:pic>
          <p:nvPicPr>
            <p:cNvPr id="53" name="Gráfico 52" descr="Reproducir">
              <a:hlinkClick r:id="rId14" action="ppaction://hlinksldjump"/>
              <a:extLst>
                <a:ext uri="{FF2B5EF4-FFF2-40B4-BE49-F238E27FC236}">
                  <a16:creationId xmlns:a16="http://schemas.microsoft.com/office/drawing/2014/main" id="{B5F339F1-CD43-4BF2-D77A-0DC31B40C8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54" name="CuadroTexto 53">
              <a:hlinkClick r:id="rId14" action="ppaction://hlinksldjump"/>
              <a:extLst>
                <a:ext uri="{FF2B5EF4-FFF2-40B4-BE49-F238E27FC236}">
                  <a16:creationId xmlns:a16="http://schemas.microsoft.com/office/drawing/2014/main" id="{F3D9DE86-B646-4B47-D595-DB719146840F}"/>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55" name="Grupo 54">
            <a:extLst>
              <a:ext uri="{FF2B5EF4-FFF2-40B4-BE49-F238E27FC236}">
                <a16:creationId xmlns:a16="http://schemas.microsoft.com/office/drawing/2014/main" id="{76126762-8713-C9FB-3C34-FCB82EDE48CD}"/>
              </a:ext>
            </a:extLst>
          </p:cNvPr>
          <p:cNvGrpSpPr/>
          <p:nvPr/>
        </p:nvGrpSpPr>
        <p:grpSpPr>
          <a:xfrm>
            <a:off x="9468572" y="5965193"/>
            <a:ext cx="1269814" cy="762589"/>
            <a:chOff x="9512187" y="5839689"/>
            <a:chExt cx="1603718" cy="963115"/>
          </a:xfrm>
        </p:grpSpPr>
        <p:pic>
          <p:nvPicPr>
            <p:cNvPr id="56" name="Gráfico 55" descr="Cancha">
              <a:hlinkClick r:id="rId15" action="ppaction://hlinksldjump"/>
              <a:extLst>
                <a:ext uri="{FF2B5EF4-FFF2-40B4-BE49-F238E27FC236}">
                  <a16:creationId xmlns:a16="http://schemas.microsoft.com/office/drawing/2014/main" id="{880BC5E0-32F3-4819-851F-89F80693AF2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57" name="CuadroTexto 56">
              <a:hlinkClick r:id="rId15" action="ppaction://hlinksldjump"/>
              <a:extLst>
                <a:ext uri="{FF2B5EF4-FFF2-40B4-BE49-F238E27FC236}">
                  <a16:creationId xmlns:a16="http://schemas.microsoft.com/office/drawing/2014/main" id="{EC31DA8A-31BD-BA88-B0D3-92F10BA837CB}"/>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58" name="Grupo 57">
            <a:extLst>
              <a:ext uri="{FF2B5EF4-FFF2-40B4-BE49-F238E27FC236}">
                <a16:creationId xmlns:a16="http://schemas.microsoft.com/office/drawing/2014/main" id="{15783152-D7B7-D5B4-38B2-D223E5F54FF2}"/>
              </a:ext>
            </a:extLst>
          </p:cNvPr>
          <p:cNvGrpSpPr/>
          <p:nvPr/>
        </p:nvGrpSpPr>
        <p:grpSpPr>
          <a:xfrm>
            <a:off x="10737157" y="5962896"/>
            <a:ext cx="1317749" cy="762590"/>
            <a:chOff x="10684667" y="5839689"/>
            <a:chExt cx="1664258" cy="963116"/>
          </a:xfrm>
        </p:grpSpPr>
        <p:pic>
          <p:nvPicPr>
            <p:cNvPr id="59" name="Gráfico 58" descr="Libros en estantería">
              <a:hlinkClick r:id="rId18" action="ppaction://hlinksldjump"/>
              <a:extLst>
                <a:ext uri="{FF2B5EF4-FFF2-40B4-BE49-F238E27FC236}">
                  <a16:creationId xmlns:a16="http://schemas.microsoft.com/office/drawing/2014/main" id="{7DA722F8-2415-7DEA-19C9-015652D7CF3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60" name="CuadroTexto 59">
              <a:hlinkClick r:id="rId18" action="ppaction://hlinksldjump"/>
              <a:extLst>
                <a:ext uri="{FF2B5EF4-FFF2-40B4-BE49-F238E27FC236}">
                  <a16:creationId xmlns:a16="http://schemas.microsoft.com/office/drawing/2014/main" id="{A38A9710-7B54-3416-49D5-D9C0A68EEF82}"/>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61" name="Google Shape;94;p1">
            <a:extLst>
              <a:ext uri="{FF2B5EF4-FFF2-40B4-BE49-F238E27FC236}">
                <a16:creationId xmlns:a16="http://schemas.microsoft.com/office/drawing/2014/main" id="{E9AC3AA5-259E-F41D-8D2F-17B3D47B4CD5}"/>
              </a:ext>
            </a:extLst>
          </p:cNvPr>
          <p:cNvPicPr preferRelativeResize="0">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001D56FC-2241-67E1-5FDC-0951D8FE0E16}"/>
                  </a:ext>
                </a:extLst>
              </p:cNvPr>
              <p:cNvSpPr txBox="1">
                <a:spLocks/>
              </p:cNvSpPr>
              <p:nvPr/>
            </p:nvSpPr>
            <p:spPr>
              <a:xfrm>
                <a:off x="1151852" y="1256330"/>
                <a:ext cx="9685175" cy="1372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2000" kern="100" dirty="0">
                    <a:solidFill>
                      <a:schemeClr val="bg1"/>
                    </a:solidFill>
                    <a:latin typeface="Arial" panose="020B0604020202020204" pitchFamily="34" charset="0"/>
                    <a:ea typeface="Aptos" panose="020B0004020202020204" pitchFamily="34" charset="0"/>
                    <a:cs typeface="Arial" panose="020B0604020202020204" pitchFamily="34" charset="0"/>
                  </a:rPr>
                  <a:t>Recordemos que un número </a:t>
                </a:r>
                <a:r>
                  <a:rPr lang="es-ES" sz="2000" kern="100" dirty="0">
                    <a:solidFill>
                      <a:schemeClr val="bg1"/>
                    </a:solidFill>
                    <a:latin typeface="Arial" panose="020B0604020202020204" pitchFamily="34" charset="0"/>
                    <a:ea typeface="Times New Roman" panose="02020603050405020304" pitchFamily="18" charset="0"/>
                    <a:cs typeface="Arial" panose="020B0604020202020204" pitchFamily="34" charset="0"/>
                  </a:rPr>
                  <a:t>real es cualquier número: natural, entero, racional e irracional, que puede encontrarse en la recta numérica. Por lo tanto, la base “</a:t>
                </a:r>
                <a14:m>
                  <m:oMath xmlns:m="http://schemas.openxmlformats.org/officeDocument/2006/math">
                    <m:r>
                      <a:rPr lang="es-ES" sz="2000" b="1" i="1" kern="100">
                        <a:solidFill>
                          <a:schemeClr val="bg1"/>
                        </a:solidFill>
                        <a:latin typeface="Cambria Math" panose="02040503050406030204" pitchFamily="18" charset="0"/>
                        <a:ea typeface="Aptos" panose="020B0004020202020204" pitchFamily="34" charset="0"/>
                        <a:cs typeface="Arial" panose="020B0604020202020204" pitchFamily="34" charset="0"/>
                      </a:rPr>
                      <m:t>𝒂</m:t>
                    </m:r>
                  </m:oMath>
                </a14:m>
                <a:r>
                  <a:rPr lang="es-ES" sz="2000" kern="100" dirty="0">
                    <a:solidFill>
                      <a:schemeClr val="bg1"/>
                    </a:solidFill>
                    <a:latin typeface="Arial" panose="020B0604020202020204" pitchFamily="34" charset="0"/>
                    <a:ea typeface="Times New Roman" panose="02020603050405020304" pitchFamily="18" charset="0"/>
                    <a:cs typeface="Arial" panose="020B0604020202020204" pitchFamily="34" charset="0"/>
                  </a:rPr>
                  <a:t>” puede ser, por ejemplo: -3, -2, </a:t>
                </a:r>
                <a14:m>
                  <m:oMath xmlns:m="http://schemas.openxmlformats.org/officeDocument/2006/math">
                    <m:f>
                      <m:fPr>
                        <m:ctrlP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fPr>
                      <m:num>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1</m:t>
                        </m:r>
                      </m:num>
                      <m:den>
                        <m:r>
                          <a:rPr lang="es-ES" sz="2000" b="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4</m:t>
                        </m:r>
                      </m:den>
                    </m:f>
                  </m:oMath>
                </a14:m>
                <a:r>
                  <a:rPr lang="es-ES" sz="2000" kern="100" dirty="0">
                    <a:solidFill>
                      <a:schemeClr val="bg1"/>
                    </a:solidFill>
                    <a:latin typeface="Arial" panose="020B0604020202020204" pitchFamily="34" charset="0"/>
                    <a:ea typeface="Aptos" panose="020B0004020202020204" pitchFamily="34" charset="0"/>
                    <a:cs typeface="Arial" panose="020B0604020202020204" pitchFamily="34" charset="0"/>
                  </a:rPr>
                  <a:t>, </a:t>
                </a:r>
                <a14:m>
                  <m:oMath xmlns:m="http://schemas.openxmlformats.org/officeDocument/2006/math">
                    <m:f>
                      <m:fPr>
                        <m:ctrlP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fPr>
                      <m:num>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1</m:t>
                        </m:r>
                      </m:num>
                      <m:den>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den>
                    </m:f>
                  </m:oMath>
                </a14:m>
                <a:r>
                  <a:rPr lang="es-ES" sz="2000" kern="100" dirty="0">
                    <a:solidFill>
                      <a:schemeClr val="bg1"/>
                    </a:solidFill>
                    <a:latin typeface="Arial" panose="020B0604020202020204" pitchFamily="34" charset="0"/>
                    <a:ea typeface="Aptos" panose="020B0004020202020204" pitchFamily="34" charset="0"/>
                    <a:cs typeface="Arial" panose="020B0604020202020204" pitchFamily="34" charset="0"/>
                  </a:rPr>
                  <a:t>, </a:t>
                </a:r>
                <a14:m>
                  <m:oMath xmlns:m="http://schemas.openxmlformats.org/officeDocument/2006/math">
                    <m:f>
                      <m:fPr>
                        <m:ctrlP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fPr>
                      <m:num>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1</m:t>
                        </m:r>
                      </m:num>
                      <m:den>
                        <m:r>
                          <a:rPr lang="es-ES" sz="2000" b="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2</m:t>
                        </m:r>
                      </m:den>
                    </m:f>
                  </m:oMath>
                </a14:m>
                <a:r>
                  <a:rPr lang="es-ES" sz="2000" kern="100" dirty="0">
                    <a:solidFill>
                      <a:schemeClr val="bg1"/>
                    </a:solidFill>
                    <a:latin typeface="Arial" panose="020B0604020202020204" pitchFamily="34" charset="0"/>
                    <a:ea typeface="Times New Roman" panose="02020603050405020304" pitchFamily="18" charset="0"/>
                    <a:cs typeface="Arial" panose="020B0604020202020204" pitchFamily="34" charset="0"/>
                  </a:rPr>
                  <a:t> , 3, 4, </a:t>
                </a:r>
                <a14:m>
                  <m:oMath xmlns:m="http://schemas.openxmlformats.org/officeDocument/2006/math">
                    <m:rad>
                      <m:radPr>
                        <m:degHide m:val="on"/>
                        <m:ctrlPr>
                          <a:rPr lang="es-ES" sz="2000" i="1" kern="100" smtClean="0">
                            <a:solidFill>
                              <a:schemeClr val="bg1"/>
                            </a:solidFill>
                            <a:latin typeface="Cambria Math" panose="02040503050406030204" pitchFamily="18" charset="0"/>
                            <a:cs typeface="Arial" panose="020B0604020202020204" pitchFamily="34" charset="0"/>
                          </a:rPr>
                        </m:ctrlPr>
                      </m:radPr>
                      <m:deg/>
                      <m:e>
                        <m:r>
                          <a:rPr lang="es-ES" sz="2000" b="0" i="1" kern="100" smtClean="0">
                            <a:solidFill>
                              <a:schemeClr val="bg1"/>
                            </a:solidFill>
                            <a:latin typeface="Cambria Math" panose="02040503050406030204" pitchFamily="18" charset="0"/>
                            <a:cs typeface="Arial" panose="020B0604020202020204" pitchFamily="34" charset="0"/>
                          </a:rPr>
                          <m:t>2</m:t>
                        </m:r>
                      </m:e>
                    </m:rad>
                  </m:oMath>
                </a14:m>
                <a:endParaRPr lang="es-ES" sz="20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5" name="Marcador de contenido 2">
                <a:extLst>
                  <a:ext uri="{FF2B5EF4-FFF2-40B4-BE49-F238E27FC236}">
                    <a16:creationId xmlns:a16="http://schemas.microsoft.com/office/drawing/2014/main" id="{001D56FC-2241-67E1-5FDC-0951D8FE0E16}"/>
                  </a:ext>
                </a:extLst>
              </p:cNvPr>
              <p:cNvSpPr txBox="1">
                <a:spLocks noRot="1" noChangeAspect="1" noMove="1" noResize="1" noEditPoints="1" noAdjustHandles="1" noChangeArrowheads="1" noChangeShapeType="1" noTextEdit="1"/>
              </p:cNvSpPr>
              <p:nvPr/>
            </p:nvSpPr>
            <p:spPr>
              <a:xfrm>
                <a:off x="1151852" y="1256330"/>
                <a:ext cx="9685175" cy="1372764"/>
              </a:xfrm>
              <a:prstGeom prst="rect">
                <a:avLst/>
              </a:prstGeom>
              <a:blipFill>
                <a:blip r:embed="rId22"/>
                <a:stretch>
                  <a:fillRect b="-20183"/>
                </a:stretch>
              </a:blipFill>
            </p:spPr>
            <p:txBody>
              <a:bodyPr/>
              <a:lstStyle/>
              <a:p>
                <a:r>
                  <a:rPr lang="es-MX">
                    <a:noFill/>
                  </a:rPr>
                  <a:t> </a:t>
                </a:r>
              </a:p>
            </p:txBody>
          </p:sp>
        </mc:Fallback>
      </mc:AlternateContent>
      <p:sp>
        <p:nvSpPr>
          <p:cNvPr id="3" name="Marcador de contenido 2">
            <a:extLst>
              <a:ext uri="{FF2B5EF4-FFF2-40B4-BE49-F238E27FC236}">
                <a16:creationId xmlns:a16="http://schemas.microsoft.com/office/drawing/2014/main" id="{1A8E6D5A-0FD0-D92E-A6A8-251E16EB9417}"/>
              </a:ext>
            </a:extLst>
          </p:cNvPr>
          <p:cNvSpPr txBox="1">
            <a:spLocks/>
          </p:cNvSpPr>
          <p:nvPr/>
        </p:nvSpPr>
        <p:spPr>
          <a:xfrm>
            <a:off x="2363720" y="3131203"/>
            <a:ext cx="8825675" cy="1692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S" sz="18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Quiere decir que tenemos el número -1/2 (la base), y se multiplicará por sí mismo 3 veces, al ser 3 el exponente, es decir, producto de 3 factores iguales a -1/2 . </a:t>
            </a:r>
            <a:endParaRPr lang="es-MX" sz="1800" b="1" i="1" kern="100" dirty="0">
              <a:solidFill>
                <a:schemeClr val="bg1"/>
              </a:solidFill>
              <a:latin typeface="Cambria Math" panose="02040503050406030204" pitchFamily="18" charset="0"/>
              <a:ea typeface="Aptos" panose="020B0004020202020204" pitchFamily="34" charset="0"/>
              <a:cs typeface="Arial" panose="020B0604020202020204" pitchFamily="34" charset="0"/>
            </a:endParaRPr>
          </a:p>
          <a:p>
            <a:pPr indent="0">
              <a:lnSpc>
                <a:spcPct val="150000"/>
              </a:lnSpc>
              <a:buFont typeface="Arial" panose="020B0604020202020204" pitchFamily="34" charset="0"/>
              <a:buNone/>
            </a:pPr>
            <a:endParaRPr lang="es-MX"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s-MX" sz="1800" dirty="0">
              <a:solidFill>
                <a:schemeClr val="bg1"/>
              </a:solidFill>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07F0811-C883-9F0B-C149-13AE288AD7C6}"/>
                  </a:ext>
                </a:extLst>
              </p:cNvPr>
              <p:cNvSpPr txBox="1"/>
              <p:nvPr/>
            </p:nvSpPr>
            <p:spPr>
              <a:xfrm>
                <a:off x="1327543" y="3044485"/>
                <a:ext cx="480442" cy="995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28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d>
                            <m:dPr>
                              <m:ctrlPr>
                                <a:rPr lang="es-ES" sz="2800" i="1" kern="100">
                                  <a:solidFill>
                                    <a:schemeClr val="bg1"/>
                                  </a:solidFill>
                                  <a:latin typeface="Cambria Math" panose="02040503050406030204" pitchFamily="18" charset="0"/>
                                  <a:cs typeface="Arial" panose="020B0604020202020204" pitchFamily="34" charset="0"/>
                                </a:rPr>
                              </m:ctrlPr>
                            </m:dPr>
                            <m:e>
                              <m:r>
                                <a:rPr lang="es-ES" sz="2800" b="0" i="1" kern="100" smtClean="0">
                                  <a:solidFill>
                                    <a:schemeClr val="bg1"/>
                                  </a:solidFill>
                                  <a:latin typeface="Cambria Math" panose="02040503050406030204" pitchFamily="18" charset="0"/>
                                  <a:cs typeface="Arial" panose="020B0604020202020204" pitchFamily="34" charset="0"/>
                                </a:rPr>
                                <m:t>−</m:t>
                              </m:r>
                              <m:f>
                                <m:fPr>
                                  <m:ctrlPr>
                                    <a:rPr lang="es-ES" sz="2800" i="1" kern="100">
                                      <a:solidFill>
                                        <a:schemeClr val="bg1"/>
                                      </a:solidFill>
                                      <a:latin typeface="Cambria Math" panose="02040503050406030204" pitchFamily="18" charset="0"/>
                                      <a:cs typeface="Arial" panose="020B0604020202020204" pitchFamily="34" charset="0"/>
                                    </a:rPr>
                                  </m:ctrlPr>
                                </m:fPr>
                                <m:num>
                                  <m:r>
                                    <a:rPr lang="es-ES" sz="2800" i="1" kern="100">
                                      <a:solidFill>
                                        <a:schemeClr val="bg1"/>
                                      </a:solidFill>
                                      <a:latin typeface="Cambria Math" panose="02040503050406030204" pitchFamily="18" charset="0"/>
                                      <a:cs typeface="Arial" panose="020B0604020202020204" pitchFamily="34" charset="0"/>
                                    </a:rPr>
                                    <m:t>1</m:t>
                                  </m:r>
                                </m:num>
                                <m:den>
                                  <m:r>
                                    <a:rPr lang="es-ES" sz="2800" i="1" kern="100">
                                      <a:solidFill>
                                        <a:schemeClr val="bg1"/>
                                      </a:solidFill>
                                      <a:latin typeface="Cambria Math" panose="02040503050406030204" pitchFamily="18" charset="0"/>
                                      <a:cs typeface="Arial" panose="020B0604020202020204" pitchFamily="34" charset="0"/>
                                    </a:rPr>
                                    <m:t>2</m:t>
                                  </m:r>
                                </m:den>
                              </m:f>
                            </m:e>
                          </m:d>
                        </m:e>
                        <m:sup>
                          <m:r>
                            <a:rPr lang="es-ES" sz="28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sup>
                      </m:sSup>
                    </m:oMath>
                  </m:oMathPara>
                </a14:m>
                <a:endParaRPr lang="es-MX" sz="2800" dirty="0"/>
              </a:p>
            </p:txBody>
          </p:sp>
        </mc:Choice>
        <mc:Fallback xmlns="">
          <p:sp>
            <p:nvSpPr>
              <p:cNvPr id="6" name="CuadroTexto 5">
                <a:extLst>
                  <a:ext uri="{FF2B5EF4-FFF2-40B4-BE49-F238E27FC236}">
                    <a16:creationId xmlns:a16="http://schemas.microsoft.com/office/drawing/2014/main" id="{507F0811-C883-9F0B-C149-13AE288AD7C6}"/>
                  </a:ext>
                </a:extLst>
              </p:cNvPr>
              <p:cNvSpPr txBox="1">
                <a:spLocks noRot="1" noChangeAspect="1" noMove="1" noResize="1" noEditPoints="1" noAdjustHandles="1" noChangeArrowheads="1" noChangeShapeType="1" noTextEdit="1"/>
              </p:cNvSpPr>
              <p:nvPr/>
            </p:nvSpPr>
            <p:spPr>
              <a:xfrm>
                <a:off x="1327543" y="3044485"/>
                <a:ext cx="480442" cy="995978"/>
              </a:xfrm>
              <a:prstGeom prst="rect">
                <a:avLst/>
              </a:prstGeom>
              <a:blipFill>
                <a:blip r:embed="rId23"/>
                <a:stretch>
                  <a:fillRect r="-146154" b="-5000"/>
                </a:stretch>
              </a:blipFill>
            </p:spPr>
            <p:txBody>
              <a:bodyPr/>
              <a:lstStyle/>
              <a:p>
                <a:r>
                  <a:rPr lang="es-MX">
                    <a:noFill/>
                  </a:rPr>
                  <a:t> </a:t>
                </a:r>
              </a:p>
            </p:txBody>
          </p:sp>
        </mc:Fallback>
      </mc:AlternateContent>
      <p:grpSp>
        <p:nvGrpSpPr>
          <p:cNvPr id="7" name="Grupo 6">
            <a:extLst>
              <a:ext uri="{FF2B5EF4-FFF2-40B4-BE49-F238E27FC236}">
                <a16:creationId xmlns:a16="http://schemas.microsoft.com/office/drawing/2014/main" id="{98F9E2A9-B901-AE60-6DAC-AE0C2E4F6AB4}"/>
              </a:ext>
            </a:extLst>
          </p:cNvPr>
          <p:cNvGrpSpPr/>
          <p:nvPr/>
        </p:nvGrpSpPr>
        <p:grpSpPr>
          <a:xfrm>
            <a:off x="1347337" y="4349082"/>
            <a:ext cx="2104506" cy="338554"/>
            <a:chOff x="2123499" y="4169302"/>
            <a:chExt cx="2104506" cy="338554"/>
          </a:xfrm>
        </p:grpSpPr>
        <p:sp>
          <p:nvSpPr>
            <p:cNvPr id="9" name="CuadroTexto 8">
              <a:extLst>
                <a:ext uri="{FF2B5EF4-FFF2-40B4-BE49-F238E27FC236}">
                  <a16:creationId xmlns:a16="http://schemas.microsoft.com/office/drawing/2014/main" id="{A08E0F8B-6067-964F-3461-D8E39060AF7B}"/>
                </a:ext>
              </a:extLst>
            </p:cNvPr>
            <p:cNvSpPr txBox="1"/>
            <p:nvPr/>
          </p:nvSpPr>
          <p:spPr>
            <a:xfrm>
              <a:off x="2123499" y="4169302"/>
              <a:ext cx="1932324" cy="338554"/>
            </a:xfrm>
            <a:prstGeom prst="rect">
              <a:avLst/>
            </a:prstGeom>
            <a:noFill/>
          </p:spPr>
          <p:txBody>
            <a:bodyPr wrap="none" rtlCol="0">
              <a:spAutoFit/>
            </a:bodyPr>
            <a:lstStyle/>
            <a:p>
              <a:r>
                <a:rPr lang="es-MX" sz="1600" dirty="0">
                  <a:solidFill>
                    <a:schemeClr val="bg1"/>
                  </a:solidFill>
                </a:rPr>
                <a:t>Reproducir ejemplo</a:t>
              </a:r>
            </a:p>
          </p:txBody>
        </p:sp>
        <p:sp>
          <p:nvSpPr>
            <p:cNvPr id="10" name="Triángulo 9">
              <a:extLst>
                <a:ext uri="{FF2B5EF4-FFF2-40B4-BE49-F238E27FC236}">
                  <a16:creationId xmlns:a16="http://schemas.microsoft.com/office/drawing/2014/main" id="{B5798BB6-24DA-DE7B-1034-A407D9CFA2EF}"/>
                </a:ext>
              </a:extLst>
            </p:cNvPr>
            <p:cNvSpPr/>
            <p:nvPr/>
          </p:nvSpPr>
          <p:spPr>
            <a:xfrm rot="5400000">
              <a:off x="3935852" y="4206826"/>
              <a:ext cx="313794" cy="270512"/>
            </a:xfrm>
            <a:prstGeom prst="triangle">
              <a:avLst/>
            </a:prstGeom>
            <a:solidFill>
              <a:srgbClr val="EA703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8" name="Grupo 7">
            <a:extLst>
              <a:ext uri="{FF2B5EF4-FFF2-40B4-BE49-F238E27FC236}">
                <a16:creationId xmlns:a16="http://schemas.microsoft.com/office/drawing/2014/main" id="{9FA25B21-3BC7-5244-8F61-D5DDE9F09A42}"/>
              </a:ext>
            </a:extLst>
          </p:cNvPr>
          <p:cNvGrpSpPr/>
          <p:nvPr/>
        </p:nvGrpSpPr>
        <p:grpSpPr>
          <a:xfrm>
            <a:off x="4740141" y="4135344"/>
            <a:ext cx="1062048" cy="676980"/>
            <a:chOff x="4740141" y="4205679"/>
            <a:chExt cx="1062048" cy="67698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3C08FD1-9A53-FFDE-7DC2-20A5C6F0118D}"/>
                    </a:ext>
                  </a:extLst>
                </p:cNvPr>
                <p:cNvSpPr txBox="1"/>
                <p:nvPr/>
              </p:nvSpPr>
              <p:spPr>
                <a:xfrm>
                  <a:off x="4740141" y="4205679"/>
                  <a:ext cx="510777" cy="6769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2000" i="1" kern="100" smtClean="0">
                                <a:solidFill>
                                  <a:schemeClr val="bg1"/>
                                </a:solidFill>
                                <a:latin typeface="Cambria Math" panose="02040503050406030204" pitchFamily="18" charset="0"/>
                                <a:cs typeface="Arial" panose="020B0604020202020204" pitchFamily="34" charset="0"/>
                              </a:rPr>
                            </m:ctrlPr>
                          </m:dPr>
                          <m:e>
                            <m:r>
                              <a:rPr lang="es-ES" sz="2000" b="0" i="1" kern="100" smtClean="0">
                                <a:solidFill>
                                  <a:schemeClr val="bg1"/>
                                </a:solidFill>
                                <a:latin typeface="Cambria Math" panose="02040503050406030204" pitchFamily="18" charset="0"/>
                                <a:cs typeface="Arial" panose="020B0604020202020204" pitchFamily="34" charset="0"/>
                              </a:rPr>
                              <m:t>−</m:t>
                            </m:r>
                            <m:f>
                              <m:fPr>
                                <m:ctrlPr>
                                  <a:rPr lang="es-ES" sz="2000" i="1" kern="100">
                                    <a:solidFill>
                                      <a:schemeClr val="bg1"/>
                                    </a:solidFill>
                                    <a:latin typeface="Cambria Math" panose="02040503050406030204" pitchFamily="18" charset="0"/>
                                    <a:cs typeface="Arial" panose="020B0604020202020204" pitchFamily="34" charset="0"/>
                                  </a:rPr>
                                </m:ctrlPr>
                              </m:fPr>
                              <m:num>
                                <m:r>
                                  <a:rPr lang="es-ES" sz="2000" i="1" kern="100">
                                    <a:solidFill>
                                      <a:schemeClr val="bg1"/>
                                    </a:solidFill>
                                    <a:latin typeface="Cambria Math" panose="02040503050406030204" pitchFamily="18" charset="0"/>
                                    <a:cs typeface="Arial" panose="020B0604020202020204" pitchFamily="34" charset="0"/>
                                  </a:rPr>
                                  <m:t>1</m:t>
                                </m:r>
                              </m:num>
                              <m:den>
                                <m:r>
                                  <a:rPr lang="es-ES" sz="2000" i="1" kern="100">
                                    <a:solidFill>
                                      <a:schemeClr val="bg1"/>
                                    </a:solidFill>
                                    <a:latin typeface="Cambria Math" panose="02040503050406030204" pitchFamily="18" charset="0"/>
                                    <a:cs typeface="Arial" panose="020B0604020202020204" pitchFamily="34" charset="0"/>
                                  </a:rPr>
                                  <m:t>2</m:t>
                                </m:r>
                              </m:den>
                            </m:f>
                          </m:e>
                        </m:d>
                      </m:oMath>
                    </m:oMathPara>
                  </a14:m>
                  <a:endParaRPr lang="es-MX" sz="3600" dirty="0"/>
                </a:p>
              </p:txBody>
            </p:sp>
          </mc:Choice>
          <mc:Fallback xmlns="">
            <p:sp>
              <p:nvSpPr>
                <p:cNvPr id="12" name="CuadroTexto 11">
                  <a:extLst>
                    <a:ext uri="{FF2B5EF4-FFF2-40B4-BE49-F238E27FC236}">
                      <a16:creationId xmlns:a16="http://schemas.microsoft.com/office/drawing/2014/main" id="{B3C08FD1-9A53-FFDE-7DC2-20A5C6F0118D}"/>
                    </a:ext>
                  </a:extLst>
                </p:cNvPr>
                <p:cNvSpPr txBox="1">
                  <a:spLocks noRot="1" noChangeAspect="1" noMove="1" noResize="1" noEditPoints="1" noAdjustHandles="1" noChangeArrowheads="1" noChangeShapeType="1" noTextEdit="1"/>
                </p:cNvSpPr>
                <p:nvPr/>
              </p:nvSpPr>
              <p:spPr>
                <a:xfrm>
                  <a:off x="4740141" y="4205679"/>
                  <a:ext cx="510777" cy="676980"/>
                </a:xfrm>
                <a:prstGeom prst="rect">
                  <a:avLst/>
                </a:prstGeom>
                <a:blipFill>
                  <a:blip r:embed="rId24"/>
                  <a:stretch>
                    <a:fillRect r="-36585" b="-370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87C17433-8CB0-908B-68AE-E529EBB5DF0B}"/>
                    </a:ext>
                  </a:extLst>
                </p:cNvPr>
                <p:cNvSpPr txBox="1"/>
                <p:nvPr/>
              </p:nvSpPr>
              <p:spPr>
                <a:xfrm>
                  <a:off x="5291412" y="4234468"/>
                  <a:ext cx="51077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32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m:t>
                        </m:r>
                      </m:oMath>
                    </m:oMathPara>
                  </a14:m>
                  <a:endParaRPr lang="es-MX" sz="3600" dirty="0"/>
                </a:p>
              </p:txBody>
            </p:sp>
          </mc:Choice>
          <mc:Fallback xmlns="">
            <p:sp>
              <p:nvSpPr>
                <p:cNvPr id="13" name="CuadroTexto 12">
                  <a:extLst>
                    <a:ext uri="{FF2B5EF4-FFF2-40B4-BE49-F238E27FC236}">
                      <a16:creationId xmlns:a16="http://schemas.microsoft.com/office/drawing/2014/main" id="{87C17433-8CB0-908B-68AE-E529EBB5DF0B}"/>
                    </a:ext>
                  </a:extLst>
                </p:cNvPr>
                <p:cNvSpPr txBox="1">
                  <a:spLocks noRot="1" noChangeAspect="1" noMove="1" noResize="1" noEditPoints="1" noAdjustHandles="1" noChangeArrowheads="1" noChangeShapeType="1" noTextEdit="1"/>
                </p:cNvSpPr>
                <p:nvPr/>
              </p:nvSpPr>
              <p:spPr>
                <a:xfrm>
                  <a:off x="5291412" y="4234468"/>
                  <a:ext cx="510777" cy="584775"/>
                </a:xfrm>
                <a:prstGeom prst="rect">
                  <a:avLst/>
                </a:prstGeom>
                <a:blipFill>
                  <a:blip r:embed="rId25"/>
                  <a:stretch>
                    <a:fillRect/>
                  </a:stretch>
                </a:blipFill>
              </p:spPr>
              <p:txBody>
                <a:bodyPr/>
                <a:lstStyle/>
                <a:p>
                  <a:r>
                    <a:rPr lang="es-MX">
                      <a:noFill/>
                    </a:rPr>
                    <a:t> </a:t>
                  </a:r>
                </a:p>
              </p:txBody>
            </p:sp>
          </mc:Fallback>
        </mc:AlternateContent>
      </p:grpSp>
      <p:grpSp>
        <p:nvGrpSpPr>
          <p:cNvPr id="22" name="Grupo 21">
            <a:extLst>
              <a:ext uri="{FF2B5EF4-FFF2-40B4-BE49-F238E27FC236}">
                <a16:creationId xmlns:a16="http://schemas.microsoft.com/office/drawing/2014/main" id="{5D3939BF-8CF5-0B4F-9920-6CECAF82B99A}"/>
              </a:ext>
            </a:extLst>
          </p:cNvPr>
          <p:cNvGrpSpPr/>
          <p:nvPr/>
        </p:nvGrpSpPr>
        <p:grpSpPr>
          <a:xfrm>
            <a:off x="5575751" y="4135344"/>
            <a:ext cx="1153488" cy="676980"/>
            <a:chOff x="5575751" y="4205679"/>
            <a:chExt cx="1153488" cy="676980"/>
          </a:xfrm>
        </p:grpSpPr>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3A28D90B-1444-AEB5-691D-D8BA310442A7}"/>
                    </a:ext>
                  </a:extLst>
                </p:cNvPr>
                <p:cNvSpPr txBox="1"/>
                <p:nvPr/>
              </p:nvSpPr>
              <p:spPr>
                <a:xfrm>
                  <a:off x="5575751" y="4205679"/>
                  <a:ext cx="510777" cy="6769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2000" i="1" kern="100">
                                <a:solidFill>
                                  <a:schemeClr val="bg1"/>
                                </a:solidFill>
                                <a:latin typeface="Cambria Math" panose="02040503050406030204" pitchFamily="18" charset="0"/>
                                <a:cs typeface="Arial" panose="020B0604020202020204" pitchFamily="34" charset="0"/>
                              </a:rPr>
                            </m:ctrlPr>
                          </m:dPr>
                          <m:e>
                            <m:r>
                              <a:rPr lang="es-ES" sz="2000" i="1" kern="100">
                                <a:solidFill>
                                  <a:schemeClr val="bg1"/>
                                </a:solidFill>
                                <a:latin typeface="Cambria Math" panose="02040503050406030204" pitchFamily="18" charset="0"/>
                                <a:cs typeface="Arial" panose="020B0604020202020204" pitchFamily="34" charset="0"/>
                              </a:rPr>
                              <m:t>−</m:t>
                            </m:r>
                            <m:f>
                              <m:fPr>
                                <m:ctrlPr>
                                  <a:rPr lang="es-ES" sz="2000" i="1" kern="100">
                                    <a:solidFill>
                                      <a:schemeClr val="bg1"/>
                                    </a:solidFill>
                                    <a:latin typeface="Cambria Math" panose="02040503050406030204" pitchFamily="18" charset="0"/>
                                    <a:cs typeface="Arial" panose="020B0604020202020204" pitchFamily="34" charset="0"/>
                                  </a:rPr>
                                </m:ctrlPr>
                              </m:fPr>
                              <m:num>
                                <m:r>
                                  <a:rPr lang="es-ES" sz="2000" i="1" kern="100">
                                    <a:solidFill>
                                      <a:schemeClr val="bg1"/>
                                    </a:solidFill>
                                    <a:latin typeface="Cambria Math" panose="02040503050406030204" pitchFamily="18" charset="0"/>
                                    <a:cs typeface="Arial" panose="020B0604020202020204" pitchFamily="34" charset="0"/>
                                  </a:rPr>
                                  <m:t>1</m:t>
                                </m:r>
                              </m:num>
                              <m:den>
                                <m:r>
                                  <a:rPr lang="es-ES" sz="2000" i="1" kern="100">
                                    <a:solidFill>
                                      <a:schemeClr val="bg1"/>
                                    </a:solidFill>
                                    <a:latin typeface="Cambria Math" panose="02040503050406030204" pitchFamily="18" charset="0"/>
                                    <a:cs typeface="Arial" panose="020B0604020202020204" pitchFamily="34" charset="0"/>
                                  </a:rPr>
                                  <m:t>2</m:t>
                                </m:r>
                              </m:den>
                            </m:f>
                          </m:e>
                        </m:d>
                      </m:oMath>
                    </m:oMathPara>
                  </a14:m>
                  <a:endParaRPr lang="es-MX" sz="3600" dirty="0"/>
                </a:p>
              </p:txBody>
            </p:sp>
          </mc:Choice>
          <mc:Fallback xmlns="">
            <p:sp>
              <p:nvSpPr>
                <p:cNvPr id="14" name="CuadroTexto 13">
                  <a:extLst>
                    <a:ext uri="{FF2B5EF4-FFF2-40B4-BE49-F238E27FC236}">
                      <a16:creationId xmlns:a16="http://schemas.microsoft.com/office/drawing/2014/main" id="{3A28D90B-1444-AEB5-691D-D8BA310442A7}"/>
                    </a:ext>
                  </a:extLst>
                </p:cNvPr>
                <p:cNvSpPr txBox="1">
                  <a:spLocks noRot="1" noChangeAspect="1" noMove="1" noResize="1" noEditPoints="1" noAdjustHandles="1" noChangeArrowheads="1" noChangeShapeType="1" noTextEdit="1"/>
                </p:cNvSpPr>
                <p:nvPr/>
              </p:nvSpPr>
              <p:spPr>
                <a:xfrm>
                  <a:off x="5575751" y="4205679"/>
                  <a:ext cx="510777" cy="676980"/>
                </a:xfrm>
                <a:prstGeom prst="rect">
                  <a:avLst/>
                </a:prstGeom>
                <a:blipFill>
                  <a:blip r:embed="rId26"/>
                  <a:stretch>
                    <a:fillRect r="-34146" b="-370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28DB1DEC-904E-4C1D-A3D5-8980C9940DB4}"/>
                    </a:ext>
                  </a:extLst>
                </p:cNvPr>
                <p:cNvSpPr txBox="1"/>
                <p:nvPr/>
              </p:nvSpPr>
              <p:spPr>
                <a:xfrm>
                  <a:off x="6218462" y="4234468"/>
                  <a:ext cx="51077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32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m:t>
                        </m:r>
                      </m:oMath>
                    </m:oMathPara>
                  </a14:m>
                  <a:endParaRPr lang="es-MX" sz="3600" dirty="0"/>
                </a:p>
              </p:txBody>
            </p:sp>
          </mc:Choice>
          <mc:Fallback xmlns="">
            <p:sp>
              <p:nvSpPr>
                <p:cNvPr id="15" name="CuadroTexto 14">
                  <a:extLst>
                    <a:ext uri="{FF2B5EF4-FFF2-40B4-BE49-F238E27FC236}">
                      <a16:creationId xmlns:a16="http://schemas.microsoft.com/office/drawing/2014/main" id="{28DB1DEC-904E-4C1D-A3D5-8980C9940DB4}"/>
                    </a:ext>
                  </a:extLst>
                </p:cNvPr>
                <p:cNvSpPr txBox="1">
                  <a:spLocks noRot="1" noChangeAspect="1" noMove="1" noResize="1" noEditPoints="1" noAdjustHandles="1" noChangeArrowheads="1" noChangeShapeType="1" noTextEdit="1"/>
                </p:cNvSpPr>
                <p:nvPr/>
              </p:nvSpPr>
              <p:spPr>
                <a:xfrm>
                  <a:off x="6218462" y="4234468"/>
                  <a:ext cx="510777" cy="584775"/>
                </a:xfrm>
                <a:prstGeom prst="rect">
                  <a:avLst/>
                </a:prstGeom>
                <a:blipFill>
                  <a:blip r:embed="rId25"/>
                  <a:stretch>
                    <a:fillRect/>
                  </a:stretch>
                </a:blipFill>
              </p:spPr>
              <p:txBody>
                <a:bodyPr/>
                <a:lstStyle/>
                <a:p>
                  <a:r>
                    <a:rPr lang="es-MX">
                      <a:noFill/>
                    </a:rPr>
                    <a:t> </a:t>
                  </a:r>
                </a:p>
              </p:txBody>
            </p:sp>
          </mc:Fallback>
        </mc:AlternateContent>
      </p:gr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A6F344D5-2961-551E-7BC5-3B00334A806A}"/>
                  </a:ext>
                </a:extLst>
              </p:cNvPr>
              <p:cNvSpPr txBox="1"/>
              <p:nvPr/>
            </p:nvSpPr>
            <p:spPr>
              <a:xfrm>
                <a:off x="6527031" y="4135344"/>
                <a:ext cx="510777" cy="6769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2000" i="1" kern="100">
                              <a:solidFill>
                                <a:schemeClr val="bg1"/>
                              </a:solidFill>
                              <a:latin typeface="Cambria Math" panose="02040503050406030204" pitchFamily="18" charset="0"/>
                              <a:cs typeface="Arial" panose="020B0604020202020204" pitchFamily="34" charset="0"/>
                            </a:rPr>
                          </m:ctrlPr>
                        </m:dPr>
                        <m:e>
                          <m:r>
                            <a:rPr lang="es-ES" sz="2000" i="1" kern="100">
                              <a:solidFill>
                                <a:schemeClr val="bg1"/>
                              </a:solidFill>
                              <a:latin typeface="Cambria Math" panose="02040503050406030204" pitchFamily="18" charset="0"/>
                              <a:cs typeface="Arial" panose="020B0604020202020204" pitchFamily="34" charset="0"/>
                            </a:rPr>
                            <m:t>−</m:t>
                          </m:r>
                          <m:f>
                            <m:fPr>
                              <m:ctrlPr>
                                <a:rPr lang="es-ES" sz="2000" i="1" kern="100">
                                  <a:solidFill>
                                    <a:schemeClr val="bg1"/>
                                  </a:solidFill>
                                  <a:latin typeface="Cambria Math" panose="02040503050406030204" pitchFamily="18" charset="0"/>
                                  <a:cs typeface="Arial" panose="020B0604020202020204" pitchFamily="34" charset="0"/>
                                </a:rPr>
                              </m:ctrlPr>
                            </m:fPr>
                            <m:num>
                              <m:r>
                                <a:rPr lang="es-ES" sz="2000" i="1" kern="100">
                                  <a:solidFill>
                                    <a:schemeClr val="bg1"/>
                                  </a:solidFill>
                                  <a:latin typeface="Cambria Math" panose="02040503050406030204" pitchFamily="18" charset="0"/>
                                  <a:cs typeface="Arial" panose="020B0604020202020204" pitchFamily="34" charset="0"/>
                                </a:rPr>
                                <m:t>1</m:t>
                              </m:r>
                            </m:num>
                            <m:den>
                              <m:r>
                                <a:rPr lang="es-ES" sz="2000" i="1" kern="100">
                                  <a:solidFill>
                                    <a:schemeClr val="bg1"/>
                                  </a:solidFill>
                                  <a:latin typeface="Cambria Math" panose="02040503050406030204" pitchFamily="18" charset="0"/>
                                  <a:cs typeface="Arial" panose="020B0604020202020204" pitchFamily="34" charset="0"/>
                                </a:rPr>
                                <m:t>2</m:t>
                              </m:r>
                            </m:den>
                          </m:f>
                        </m:e>
                      </m:d>
                    </m:oMath>
                  </m:oMathPara>
                </a14:m>
                <a:endParaRPr lang="es-MX" sz="3600" dirty="0"/>
              </a:p>
            </p:txBody>
          </p:sp>
        </mc:Choice>
        <mc:Fallback xmlns="">
          <p:sp>
            <p:nvSpPr>
              <p:cNvPr id="16" name="CuadroTexto 15">
                <a:extLst>
                  <a:ext uri="{FF2B5EF4-FFF2-40B4-BE49-F238E27FC236}">
                    <a16:creationId xmlns:a16="http://schemas.microsoft.com/office/drawing/2014/main" id="{A6F344D5-2961-551E-7BC5-3B00334A806A}"/>
                  </a:ext>
                </a:extLst>
              </p:cNvPr>
              <p:cNvSpPr txBox="1">
                <a:spLocks noRot="1" noChangeAspect="1" noMove="1" noResize="1" noEditPoints="1" noAdjustHandles="1" noChangeArrowheads="1" noChangeShapeType="1" noTextEdit="1"/>
              </p:cNvSpPr>
              <p:nvPr/>
            </p:nvSpPr>
            <p:spPr>
              <a:xfrm>
                <a:off x="6527031" y="4135344"/>
                <a:ext cx="510777" cy="676980"/>
              </a:xfrm>
              <a:prstGeom prst="rect">
                <a:avLst/>
              </a:prstGeom>
              <a:blipFill>
                <a:blip r:embed="rId27"/>
                <a:stretch>
                  <a:fillRect r="-34146" b="-3704"/>
                </a:stretch>
              </a:blipFill>
            </p:spPr>
            <p:txBody>
              <a:bodyPr/>
              <a:lstStyle/>
              <a:p>
                <a:r>
                  <a:rPr lang="es-MX">
                    <a:noFill/>
                  </a:rPr>
                  <a:t> </a:t>
                </a:r>
              </a:p>
            </p:txBody>
          </p:sp>
        </mc:Fallback>
      </mc:AlternateContent>
      <p:grpSp>
        <p:nvGrpSpPr>
          <p:cNvPr id="17" name="Grupo 16">
            <a:extLst>
              <a:ext uri="{FF2B5EF4-FFF2-40B4-BE49-F238E27FC236}">
                <a16:creationId xmlns:a16="http://schemas.microsoft.com/office/drawing/2014/main" id="{822C3658-3B7E-28F6-7E16-DEE7B3CF314D}"/>
              </a:ext>
            </a:extLst>
          </p:cNvPr>
          <p:cNvGrpSpPr/>
          <p:nvPr/>
        </p:nvGrpSpPr>
        <p:grpSpPr>
          <a:xfrm>
            <a:off x="7828076" y="4033046"/>
            <a:ext cx="3925011" cy="1513453"/>
            <a:chOff x="6497779" y="3117175"/>
            <a:chExt cx="4309504" cy="1772441"/>
          </a:xfrm>
        </p:grpSpPr>
        <p:sp>
          <p:nvSpPr>
            <p:cNvPr id="18" name="Rectángulo redondeado 17">
              <a:extLst>
                <a:ext uri="{FF2B5EF4-FFF2-40B4-BE49-F238E27FC236}">
                  <a16:creationId xmlns:a16="http://schemas.microsoft.com/office/drawing/2014/main" id="{C169A3BD-23F1-38A3-F279-8303545D3905}"/>
                </a:ext>
              </a:extLst>
            </p:cNvPr>
            <p:cNvSpPr/>
            <p:nvPr/>
          </p:nvSpPr>
          <p:spPr>
            <a:xfrm>
              <a:off x="6497779" y="3117175"/>
              <a:ext cx="4309504" cy="1772441"/>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82810A5E-F42F-86D4-F1DC-BBBC92B1E727}"/>
                </a:ext>
              </a:extLst>
            </p:cNvPr>
            <p:cNvSpPr txBox="1"/>
            <p:nvPr/>
          </p:nvSpPr>
          <p:spPr>
            <a:xfrm>
              <a:off x="6724692" y="3216565"/>
              <a:ext cx="3809907" cy="1352268"/>
            </a:xfrm>
            <a:prstGeom prst="rect">
              <a:avLst/>
            </a:prstGeom>
            <a:noFill/>
          </p:spPr>
          <p:txBody>
            <a:bodyPr wrap="square">
              <a:spAutoFit/>
            </a:bodyPr>
            <a:lstStyle/>
            <a:p>
              <a:pPr marL="0" indent="0" algn="ctr">
                <a:lnSpc>
                  <a:spcPct val="150000"/>
                </a:lnSpc>
                <a:buNone/>
              </a:pPr>
              <a:r>
                <a:rPr lang="es-ES" sz="1600" b="1" kern="100" dirty="0">
                  <a:solidFill>
                    <a:srgbClr val="002060"/>
                  </a:solidFill>
                  <a:latin typeface="Arial" panose="020B0604020202020204" pitchFamily="34" charset="0"/>
                  <a:ea typeface="Aptos" panose="020B0004020202020204" pitchFamily="34" charset="0"/>
                  <a:cs typeface="Arial" panose="020B0604020202020204" pitchFamily="34" charset="0"/>
                </a:rPr>
                <a:t>¡Cuidado!</a:t>
              </a:r>
            </a:p>
            <a:p>
              <a:pPr marL="0" indent="0" algn="ctr">
                <a:lnSpc>
                  <a:spcPct val="150000"/>
                </a:lnSpc>
                <a:buNone/>
              </a:pPr>
              <a:endParaRPr lang="es-ES" sz="1600" kern="100" dirty="0">
                <a:solidFill>
                  <a:srgbClr val="002060"/>
                </a:solidFill>
                <a:latin typeface="Arial" panose="020B0604020202020204" pitchFamily="34" charset="0"/>
                <a:ea typeface="Aptos" panose="020B0004020202020204" pitchFamily="34" charset="0"/>
                <a:cs typeface="Arial" panose="020B0604020202020204" pitchFamily="34" charset="0"/>
              </a:endParaRPr>
            </a:p>
            <a:p>
              <a:pPr marL="0" indent="0" algn="ctr">
                <a:lnSpc>
                  <a:spcPct val="150000"/>
                </a:lnSpc>
                <a:buNone/>
              </a:pPr>
              <a:r>
                <a:rPr lang="es-MX" sz="1600" kern="100" dirty="0">
                  <a:solidFill>
                    <a:srgbClr val="002060"/>
                  </a:solidFill>
                  <a:effectLst/>
                  <a:latin typeface="Arial" panose="020B0604020202020204" pitchFamily="34" charset="0"/>
                  <a:ea typeface="Aptos" panose="020B0004020202020204" pitchFamily="34" charset="0"/>
                  <a:cs typeface="Arial" panose="020B0604020202020204" pitchFamily="34" charset="0"/>
                </a:rPr>
                <a:t> es diferente a </a:t>
              </a:r>
            </a:p>
          </p:txBody>
        </p:sp>
      </p:gr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3C30BC67-AFB4-6EEB-BB21-FF98D65BDF35}"/>
                  </a:ext>
                </a:extLst>
              </p:cNvPr>
              <p:cNvSpPr txBox="1"/>
              <p:nvPr/>
            </p:nvSpPr>
            <p:spPr>
              <a:xfrm>
                <a:off x="7938359" y="4298841"/>
                <a:ext cx="480442" cy="995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28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d>
                            <m:dPr>
                              <m:ctrlPr>
                                <a:rPr lang="es-ES" sz="2800" i="1" kern="100">
                                  <a:solidFill>
                                    <a:schemeClr val="bg1"/>
                                  </a:solidFill>
                                  <a:latin typeface="Cambria Math" panose="02040503050406030204" pitchFamily="18" charset="0"/>
                                  <a:cs typeface="Arial" panose="020B0604020202020204" pitchFamily="34" charset="0"/>
                                </a:rPr>
                              </m:ctrlPr>
                            </m:dPr>
                            <m:e>
                              <m:r>
                                <a:rPr lang="es-ES" sz="2800" b="0" i="1" kern="100" smtClean="0">
                                  <a:solidFill>
                                    <a:schemeClr val="bg1"/>
                                  </a:solidFill>
                                  <a:latin typeface="Cambria Math" panose="02040503050406030204" pitchFamily="18" charset="0"/>
                                  <a:cs typeface="Arial" panose="020B0604020202020204" pitchFamily="34" charset="0"/>
                                </a:rPr>
                                <m:t>−</m:t>
                              </m:r>
                              <m:f>
                                <m:fPr>
                                  <m:ctrlPr>
                                    <a:rPr lang="es-ES" sz="2800" i="1" kern="100">
                                      <a:solidFill>
                                        <a:schemeClr val="bg1"/>
                                      </a:solidFill>
                                      <a:latin typeface="Cambria Math" panose="02040503050406030204" pitchFamily="18" charset="0"/>
                                      <a:cs typeface="Arial" panose="020B0604020202020204" pitchFamily="34" charset="0"/>
                                    </a:rPr>
                                  </m:ctrlPr>
                                </m:fPr>
                                <m:num>
                                  <m:r>
                                    <a:rPr lang="es-ES" sz="2800" i="1" kern="100">
                                      <a:solidFill>
                                        <a:schemeClr val="bg1"/>
                                      </a:solidFill>
                                      <a:latin typeface="Cambria Math" panose="02040503050406030204" pitchFamily="18" charset="0"/>
                                      <a:cs typeface="Arial" panose="020B0604020202020204" pitchFamily="34" charset="0"/>
                                    </a:rPr>
                                    <m:t>1</m:t>
                                  </m:r>
                                </m:num>
                                <m:den>
                                  <m:r>
                                    <a:rPr lang="es-ES" sz="2800" i="1" kern="100">
                                      <a:solidFill>
                                        <a:schemeClr val="bg1"/>
                                      </a:solidFill>
                                      <a:latin typeface="Cambria Math" panose="02040503050406030204" pitchFamily="18" charset="0"/>
                                      <a:cs typeface="Arial" panose="020B0604020202020204" pitchFamily="34" charset="0"/>
                                    </a:rPr>
                                    <m:t>2</m:t>
                                  </m:r>
                                </m:den>
                              </m:f>
                            </m:e>
                          </m:d>
                        </m:e>
                        <m:sup>
                          <m:r>
                            <a:rPr lang="es-ES" sz="28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sup>
                      </m:sSup>
                    </m:oMath>
                  </m:oMathPara>
                </a14:m>
                <a:endParaRPr lang="es-MX" sz="2800" dirty="0"/>
              </a:p>
            </p:txBody>
          </p:sp>
        </mc:Choice>
        <mc:Fallback xmlns="">
          <p:sp>
            <p:nvSpPr>
              <p:cNvPr id="20" name="CuadroTexto 19">
                <a:extLst>
                  <a:ext uri="{FF2B5EF4-FFF2-40B4-BE49-F238E27FC236}">
                    <a16:creationId xmlns:a16="http://schemas.microsoft.com/office/drawing/2014/main" id="{3C30BC67-AFB4-6EEB-BB21-FF98D65BDF35}"/>
                  </a:ext>
                </a:extLst>
              </p:cNvPr>
              <p:cNvSpPr txBox="1">
                <a:spLocks noRot="1" noChangeAspect="1" noMove="1" noResize="1" noEditPoints="1" noAdjustHandles="1" noChangeArrowheads="1" noChangeShapeType="1" noTextEdit="1"/>
              </p:cNvSpPr>
              <p:nvPr/>
            </p:nvSpPr>
            <p:spPr>
              <a:xfrm>
                <a:off x="7938359" y="4298841"/>
                <a:ext cx="480442" cy="995978"/>
              </a:xfrm>
              <a:prstGeom prst="rect">
                <a:avLst/>
              </a:prstGeom>
              <a:blipFill>
                <a:blip r:embed="rId28"/>
                <a:stretch>
                  <a:fillRect r="-146154" b="-5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C8119A61-94B5-392A-DB0A-77FAAA2C0CE0}"/>
                  </a:ext>
                </a:extLst>
              </p:cNvPr>
              <p:cNvSpPr txBox="1"/>
              <p:nvPr/>
            </p:nvSpPr>
            <p:spPr>
              <a:xfrm>
                <a:off x="10596806" y="4321289"/>
                <a:ext cx="480442" cy="984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sz="2800" i="1" kern="100" dirty="0" smtClean="0">
                              <a:solidFill>
                                <a:schemeClr val="bg1"/>
                              </a:solidFill>
                              <a:latin typeface="Cambria Math" panose="02040503050406030204" pitchFamily="18" charset="0"/>
                              <a:cs typeface="Arial" panose="020B0604020202020204" pitchFamily="34" charset="0"/>
                            </a:rPr>
                          </m:ctrlPr>
                        </m:sSupPr>
                        <m:e>
                          <m:r>
                            <a:rPr lang="es-ES" sz="2800" i="1" kern="100">
                              <a:solidFill>
                                <a:schemeClr val="bg1"/>
                              </a:solidFill>
                              <a:latin typeface="Cambria Math" panose="02040503050406030204" pitchFamily="18" charset="0"/>
                              <a:cs typeface="Arial" panose="020B0604020202020204" pitchFamily="34" charset="0"/>
                            </a:rPr>
                            <m:t>−</m:t>
                          </m:r>
                          <m:f>
                            <m:fPr>
                              <m:ctrlPr>
                                <a:rPr lang="es-ES" sz="2800" i="1" kern="100">
                                  <a:solidFill>
                                    <a:schemeClr val="bg1"/>
                                  </a:solidFill>
                                  <a:latin typeface="Cambria Math" panose="02040503050406030204" pitchFamily="18" charset="0"/>
                                  <a:cs typeface="Arial" panose="020B0604020202020204" pitchFamily="34" charset="0"/>
                                </a:rPr>
                              </m:ctrlPr>
                            </m:fPr>
                            <m:num>
                              <m:r>
                                <a:rPr lang="es-ES" sz="2800" i="1" kern="100">
                                  <a:solidFill>
                                    <a:schemeClr val="bg1"/>
                                  </a:solidFill>
                                  <a:latin typeface="Cambria Math" panose="02040503050406030204" pitchFamily="18" charset="0"/>
                                  <a:cs typeface="Arial" panose="020B0604020202020204" pitchFamily="34" charset="0"/>
                                </a:rPr>
                                <m:t>1</m:t>
                              </m:r>
                            </m:num>
                            <m:den>
                              <m:r>
                                <a:rPr lang="es-ES" sz="2800" i="1" kern="100">
                                  <a:solidFill>
                                    <a:schemeClr val="bg1"/>
                                  </a:solidFill>
                                  <a:latin typeface="Cambria Math" panose="02040503050406030204" pitchFamily="18" charset="0"/>
                                  <a:cs typeface="Arial" panose="020B0604020202020204" pitchFamily="34" charset="0"/>
                                </a:rPr>
                                <m:t>2</m:t>
                              </m:r>
                            </m:den>
                          </m:f>
                        </m:e>
                        <m:sup>
                          <m:r>
                            <a:rPr lang="es-ES" sz="2800" b="0" i="1" kern="100" dirty="0" smtClean="0">
                              <a:solidFill>
                                <a:schemeClr val="bg1"/>
                              </a:solidFill>
                              <a:latin typeface="Cambria Math" panose="02040503050406030204" pitchFamily="18" charset="0"/>
                              <a:cs typeface="Arial" panose="020B0604020202020204" pitchFamily="34" charset="0"/>
                            </a:rPr>
                            <m:t>3</m:t>
                          </m:r>
                        </m:sup>
                      </m:sSup>
                    </m:oMath>
                  </m:oMathPara>
                </a14:m>
                <a:endParaRPr lang="es-MX" sz="2800" dirty="0"/>
              </a:p>
            </p:txBody>
          </p:sp>
        </mc:Choice>
        <mc:Fallback xmlns="">
          <p:sp>
            <p:nvSpPr>
              <p:cNvPr id="32" name="CuadroTexto 31">
                <a:extLst>
                  <a:ext uri="{FF2B5EF4-FFF2-40B4-BE49-F238E27FC236}">
                    <a16:creationId xmlns:a16="http://schemas.microsoft.com/office/drawing/2014/main" id="{C8119A61-94B5-392A-DB0A-77FAAA2C0CE0}"/>
                  </a:ext>
                </a:extLst>
              </p:cNvPr>
              <p:cNvSpPr txBox="1">
                <a:spLocks noRot="1" noChangeAspect="1" noMove="1" noResize="1" noEditPoints="1" noAdjustHandles="1" noChangeArrowheads="1" noChangeShapeType="1" noTextEdit="1"/>
              </p:cNvSpPr>
              <p:nvPr/>
            </p:nvSpPr>
            <p:spPr>
              <a:xfrm>
                <a:off x="10596806" y="4321289"/>
                <a:ext cx="480442" cy="984052"/>
              </a:xfrm>
              <a:prstGeom prst="rect">
                <a:avLst/>
              </a:prstGeom>
              <a:blipFill>
                <a:blip r:embed="rId29"/>
                <a:stretch>
                  <a:fillRect r="-74359" b="-769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D8F8C8F-C16D-F3FE-3D17-E4C2A9558AAD}"/>
                  </a:ext>
                </a:extLst>
              </p:cNvPr>
              <p:cNvSpPr txBox="1"/>
              <p:nvPr/>
            </p:nvSpPr>
            <p:spPr>
              <a:xfrm>
                <a:off x="3681768" y="4101875"/>
                <a:ext cx="1194700" cy="7377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20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d>
                            <m:dPr>
                              <m:ctrlPr>
                                <a:rPr lang="es-ES" sz="2000" b="0" i="1" kern="100" smtClean="0">
                                  <a:solidFill>
                                    <a:schemeClr val="bg1"/>
                                  </a:solidFill>
                                  <a:latin typeface="Cambria Math" panose="02040503050406030204" pitchFamily="18" charset="0"/>
                                  <a:cs typeface="Arial" panose="020B0604020202020204" pitchFamily="34" charset="0"/>
                                </a:rPr>
                              </m:ctrlPr>
                            </m:dPr>
                            <m:e>
                              <m:r>
                                <a:rPr lang="es-ES" sz="2000" b="0" i="1" kern="100" smtClean="0">
                                  <a:solidFill>
                                    <a:schemeClr val="bg1"/>
                                  </a:solidFill>
                                  <a:latin typeface="Cambria Math" panose="02040503050406030204" pitchFamily="18" charset="0"/>
                                  <a:cs typeface="Arial" panose="020B0604020202020204" pitchFamily="34" charset="0"/>
                                </a:rPr>
                                <m:t>−</m:t>
                              </m:r>
                              <m:f>
                                <m:fPr>
                                  <m:ctrlPr>
                                    <a:rPr lang="es-ES" sz="2000" b="0" i="1" kern="100" smtClean="0">
                                      <a:solidFill>
                                        <a:schemeClr val="bg1"/>
                                      </a:solidFill>
                                      <a:latin typeface="Cambria Math" panose="02040503050406030204" pitchFamily="18" charset="0"/>
                                      <a:cs typeface="Arial" panose="020B0604020202020204" pitchFamily="34" charset="0"/>
                                    </a:rPr>
                                  </m:ctrlPr>
                                </m:fPr>
                                <m:num>
                                  <m:r>
                                    <a:rPr lang="es-ES" sz="2000" b="0" i="1" kern="100" smtClean="0">
                                      <a:solidFill>
                                        <a:schemeClr val="bg1"/>
                                      </a:solidFill>
                                      <a:latin typeface="Cambria Math" panose="02040503050406030204" pitchFamily="18" charset="0"/>
                                      <a:cs typeface="Arial" panose="020B0604020202020204" pitchFamily="34" charset="0"/>
                                    </a:rPr>
                                    <m:t>1</m:t>
                                  </m:r>
                                </m:num>
                                <m:den>
                                  <m:r>
                                    <a:rPr lang="es-ES" sz="2000" b="0" i="1" kern="100" smtClean="0">
                                      <a:solidFill>
                                        <a:schemeClr val="bg1"/>
                                      </a:solidFill>
                                      <a:latin typeface="Cambria Math" panose="02040503050406030204" pitchFamily="18" charset="0"/>
                                      <a:cs typeface="Arial" panose="020B0604020202020204" pitchFamily="34" charset="0"/>
                                    </a:rPr>
                                    <m:t>2</m:t>
                                  </m:r>
                                </m:den>
                              </m:f>
                            </m:e>
                          </m:d>
                        </m:e>
                        <m:sup>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sup>
                      </m:sSup>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m:t>
                      </m:r>
                    </m:oMath>
                  </m:oMathPara>
                </a14:m>
                <a:endParaRPr lang="es-MX" sz="3600" dirty="0"/>
              </a:p>
            </p:txBody>
          </p:sp>
        </mc:Choice>
        <mc:Fallback xmlns="">
          <p:sp>
            <p:nvSpPr>
              <p:cNvPr id="11" name="CuadroTexto 10">
                <a:extLst>
                  <a:ext uri="{FF2B5EF4-FFF2-40B4-BE49-F238E27FC236}">
                    <a16:creationId xmlns:a16="http://schemas.microsoft.com/office/drawing/2014/main" id="{7D8F8C8F-C16D-F3FE-3D17-E4C2A9558AAD}"/>
                  </a:ext>
                </a:extLst>
              </p:cNvPr>
              <p:cNvSpPr txBox="1">
                <a:spLocks noRot="1" noChangeAspect="1" noMove="1" noResize="1" noEditPoints="1" noAdjustHandles="1" noChangeArrowheads="1" noChangeShapeType="1" noTextEdit="1"/>
              </p:cNvSpPr>
              <p:nvPr/>
            </p:nvSpPr>
            <p:spPr>
              <a:xfrm>
                <a:off x="3681768" y="4101875"/>
                <a:ext cx="1194700" cy="737766"/>
              </a:xfrm>
              <a:prstGeom prst="rect">
                <a:avLst/>
              </a:prstGeom>
              <a:blipFill>
                <a:blip r:embed="rId30"/>
                <a:stretch>
                  <a:fillRect b="-3390"/>
                </a:stretch>
              </a:blipFill>
            </p:spPr>
            <p:txBody>
              <a:bodyPr/>
              <a:lstStyle/>
              <a:p>
                <a:r>
                  <a:rPr lang="es-MX">
                    <a:noFill/>
                  </a:rPr>
                  <a:t> </a:t>
                </a:r>
              </a:p>
            </p:txBody>
          </p:sp>
        </mc:Fallback>
      </mc:AlternateContent>
      <p:sp>
        <p:nvSpPr>
          <p:cNvPr id="62" name="Redondear rectángulo de esquina diagonal 61">
            <a:extLst>
              <a:ext uri="{FF2B5EF4-FFF2-40B4-BE49-F238E27FC236}">
                <a16:creationId xmlns:a16="http://schemas.microsoft.com/office/drawing/2014/main" id="{FB4782B3-BD63-9640-861F-E07E6A0DC1DE}"/>
              </a:ext>
            </a:extLst>
          </p:cNvPr>
          <p:cNvSpPr/>
          <p:nvPr/>
        </p:nvSpPr>
        <p:spPr>
          <a:xfrm>
            <a:off x="0" y="350626"/>
            <a:ext cx="3215507"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Título 1">
            <a:extLst>
              <a:ext uri="{FF2B5EF4-FFF2-40B4-BE49-F238E27FC236}">
                <a16:creationId xmlns:a16="http://schemas.microsoft.com/office/drawing/2014/main" id="{3B01EB2B-6938-494A-8C7A-283C3D249EF2}"/>
              </a:ext>
            </a:extLst>
          </p:cNvPr>
          <p:cNvSpPr txBox="1">
            <a:spLocks/>
          </p:cNvSpPr>
          <p:nvPr/>
        </p:nvSpPr>
        <p:spPr>
          <a:xfrm>
            <a:off x="946014" y="350626"/>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2. Potencia</a:t>
            </a:r>
          </a:p>
        </p:txBody>
      </p:sp>
    </p:spTree>
    <p:extLst>
      <p:ext uri="{BB962C8B-B14F-4D97-AF65-F5344CB8AC3E}">
        <p14:creationId xmlns:p14="http://schemas.microsoft.com/office/powerpoint/2010/main" val="535237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7000">
              <a:srgbClr val="3E4DC1">
                <a:alpha val="31424"/>
              </a:srgbClr>
            </a:gs>
            <a:gs pos="0">
              <a:srgbClr val="AFD9CE"/>
            </a:gs>
          </a:gsLst>
          <a:path path="circle">
            <a:fillToRect l="100000" t="100000"/>
          </a:path>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D51C071-2F8B-9DC3-1FF7-4E8B5C11A4A0}"/>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2123499" y="1600222"/>
            <a:ext cx="8825675" cy="1692349"/>
          </a:xfrm>
        </p:spPr>
        <p:txBody>
          <a:bodyPr>
            <a:normAutofit/>
          </a:bodyPr>
          <a:lstStyle/>
          <a:p>
            <a:pPr marL="0" lvl="0" indent="0" algn="just">
              <a:lnSpc>
                <a:spcPct val="150000"/>
              </a:lnSpc>
              <a:buNone/>
            </a:pPr>
            <a:r>
              <a:rPr lang="es-ES" sz="20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Quiere decir que tenemos el número 3 (la base), y se multiplicará por sí mismo 4 veces, al ser 4 el exponente, es decir, producto de 4 factores de 3. </a:t>
            </a:r>
            <a:endParaRPr lang="es-MX" sz="2000" b="1" i="1" kern="100" dirty="0">
              <a:solidFill>
                <a:schemeClr val="bg1"/>
              </a:solidFill>
              <a:effectLst/>
              <a:latin typeface="Cambria Math" panose="02040503050406030204" pitchFamily="18" charset="0"/>
              <a:ea typeface="Aptos" panose="020B0004020202020204" pitchFamily="34" charset="0"/>
              <a:cs typeface="Arial" panose="020B0604020202020204" pitchFamily="34" charset="0"/>
            </a:endParaRPr>
          </a:p>
          <a:p>
            <a:pPr indent="0">
              <a:lnSpc>
                <a:spcPct val="150000"/>
              </a:lnSpc>
              <a:buNone/>
            </a:pPr>
            <a:endParaRPr lang="es-MX"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s-MX" sz="2000" dirty="0">
              <a:solidFill>
                <a:schemeClr val="bg1"/>
              </a:solidFill>
            </a:endParaRPr>
          </a:p>
        </p:txBody>
      </p:sp>
      <p:pic>
        <p:nvPicPr>
          <p:cNvPr id="23" name="Imagen 22">
            <a:extLst>
              <a:ext uri="{FF2B5EF4-FFF2-40B4-BE49-F238E27FC236}">
                <a16:creationId xmlns:a16="http://schemas.microsoft.com/office/drawing/2014/main" id="{45EAC71A-D2D6-1FEA-9E40-EC9517D58845}"/>
              </a:ext>
            </a:extLst>
          </p:cNvPr>
          <p:cNvPicPr>
            <a:picLocks noChangeAspect="1"/>
          </p:cNvPicPr>
          <p:nvPr/>
        </p:nvPicPr>
        <p:blipFill rotWithShape="1">
          <a:blip r:embed="rId3">
            <a:alphaModFix/>
          </a:blip>
          <a:srcRect t="60667"/>
          <a:stretch/>
        </p:blipFill>
        <p:spPr>
          <a:xfrm>
            <a:off x="0" y="3791554"/>
            <a:ext cx="12192000" cy="2697479"/>
          </a:xfrm>
          <a:prstGeom prst="rect">
            <a:avLst/>
          </a:prstGeom>
        </p:spPr>
      </p:pic>
      <p:sp>
        <p:nvSpPr>
          <p:cNvPr id="17" name="Rectángulo redondeado 16">
            <a:extLst>
              <a:ext uri="{FF2B5EF4-FFF2-40B4-BE49-F238E27FC236}">
                <a16:creationId xmlns:a16="http://schemas.microsoft.com/office/drawing/2014/main" id="{8D40467B-0660-3F46-792B-CC4BBD6D3C11}"/>
              </a:ext>
            </a:extLst>
          </p:cNvPr>
          <p:cNvSpPr/>
          <p:nvPr/>
        </p:nvSpPr>
        <p:spPr>
          <a:xfrm>
            <a:off x="474526" y="4978814"/>
            <a:ext cx="11025352" cy="739171"/>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rPr>
              <a:t>Practica en el siguiente enlace:</a:t>
            </a:r>
            <a:endParaRPr lang="es-MX" sz="1600" b="1" dirty="0">
              <a:solidFill>
                <a:srgbClr val="002060"/>
              </a:solidFill>
              <a:latin typeface="Tahoma" panose="020B0604030504040204" pitchFamily="34" charset="0"/>
              <a:ea typeface="Tahoma" panose="020B0604030504040204" pitchFamily="34" charset="0"/>
              <a:cs typeface="Tahoma" panose="020B0604030504040204" pitchFamily="34" charset="0"/>
              <a:hlinkClick r:id="rId4"/>
            </a:endParaRPr>
          </a:p>
          <a:p>
            <a:pPr algn="ct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hlinkClick r:id="rId4"/>
              </a:rPr>
              <a:t>https://repositorio.cab.unam.mx/productos-web/2025/potencias/expresa_forma_desarrollada_ponencia.html</a:t>
            </a:r>
            <a:endParaRPr lang="es-MX" sz="1600" dirty="0">
              <a:solidFill>
                <a:srgbClr val="002060"/>
              </a:solidFill>
            </a:endParaRP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46A68902-9895-EC4E-459C-B10239E4CED4}"/>
                  </a:ext>
                </a:extLst>
              </p:cNvPr>
              <p:cNvSpPr txBox="1"/>
              <p:nvPr/>
            </p:nvSpPr>
            <p:spPr>
              <a:xfrm>
                <a:off x="1134747" y="1709992"/>
                <a:ext cx="480442" cy="720134"/>
              </a:xfrm>
              <a:prstGeom prst="rect">
                <a:avLst/>
              </a:prstGeom>
              <a:noFill/>
            </p:spPr>
            <p:txBody>
              <a:bodyPr wrap="square">
                <a:spAutoFit/>
              </a:bodyPr>
              <a:lstStyle/>
              <a:p>
                <a14:m>
                  <m:oMath xmlns:m="http://schemas.openxmlformats.org/officeDocument/2006/math">
                    <m:sSup>
                      <m:sSupPr>
                        <m:ctrlPr>
                          <a:rPr lang="es-MX" sz="40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𝟑</m:t>
                        </m:r>
                      </m:e>
                      <m:sup>
                        <m:r>
                          <a:rPr lang="es-ES" sz="4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𝟒</m:t>
                        </m:r>
                      </m:sup>
                    </m:sSup>
                  </m:oMath>
                </a14:m>
                <a:r>
                  <a:rPr lang="es-ES" sz="40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4000" dirty="0"/>
              </a:p>
            </p:txBody>
          </p:sp>
        </mc:Choice>
        <mc:Fallback xmlns="">
          <p:sp>
            <p:nvSpPr>
              <p:cNvPr id="27" name="CuadroTexto 26">
                <a:extLst>
                  <a:ext uri="{FF2B5EF4-FFF2-40B4-BE49-F238E27FC236}">
                    <a16:creationId xmlns:a16="http://schemas.microsoft.com/office/drawing/2014/main" id="{46A68902-9895-EC4E-459C-B10239E4CED4}"/>
                  </a:ext>
                </a:extLst>
              </p:cNvPr>
              <p:cNvSpPr txBox="1">
                <a:spLocks noRot="1" noChangeAspect="1" noMove="1" noResize="1" noEditPoints="1" noAdjustHandles="1" noChangeArrowheads="1" noChangeShapeType="1" noTextEdit="1"/>
              </p:cNvSpPr>
              <p:nvPr/>
            </p:nvSpPr>
            <p:spPr>
              <a:xfrm>
                <a:off x="1134747" y="1709992"/>
                <a:ext cx="480442" cy="720134"/>
              </a:xfrm>
              <a:prstGeom prst="rect">
                <a:avLst/>
              </a:prstGeom>
              <a:blipFill>
                <a:blip r:embed="rId5"/>
                <a:stretch>
                  <a:fillRect l="-15385" r="-5384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6E117DB0-51E2-3927-12F1-CE21FC84142B}"/>
                  </a:ext>
                </a:extLst>
              </p:cNvPr>
              <p:cNvSpPr txBox="1"/>
              <p:nvPr/>
            </p:nvSpPr>
            <p:spPr>
              <a:xfrm>
                <a:off x="4639083" y="2647342"/>
                <a:ext cx="1242013"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4000"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3</m:t>
                          </m:r>
                        </m:e>
                        <m:sup>
                          <m:r>
                            <a:rPr lang="es-ES" sz="4000"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4</m:t>
                          </m:r>
                        </m:sup>
                      </m:sSup>
                      <m:r>
                        <a:rPr lang="es-ES" sz="4000"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30" name="CuadroTexto 29">
                <a:extLst>
                  <a:ext uri="{FF2B5EF4-FFF2-40B4-BE49-F238E27FC236}">
                    <a16:creationId xmlns:a16="http://schemas.microsoft.com/office/drawing/2014/main" id="{6E117DB0-51E2-3927-12F1-CE21FC84142B}"/>
                  </a:ext>
                </a:extLst>
              </p:cNvPr>
              <p:cNvSpPr txBox="1">
                <a:spLocks noRot="1" noChangeAspect="1" noMove="1" noResize="1" noEditPoints="1" noAdjustHandles="1" noChangeArrowheads="1" noChangeShapeType="1" noTextEdit="1"/>
              </p:cNvSpPr>
              <p:nvPr/>
            </p:nvSpPr>
            <p:spPr>
              <a:xfrm>
                <a:off x="4639083" y="2647342"/>
                <a:ext cx="1242013" cy="707886"/>
              </a:xfrm>
              <a:prstGeom prst="rect">
                <a:avLst/>
              </a:prstGeom>
              <a:blipFill>
                <a:blip r:embed="rId6"/>
                <a:stretch>
                  <a:fillRect l="-606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F1F6FBEB-3408-DFA0-3830-FFB3081767B1}"/>
                  </a:ext>
                </a:extLst>
              </p:cNvPr>
              <p:cNvSpPr txBox="1"/>
              <p:nvPr/>
            </p:nvSpPr>
            <p:spPr>
              <a:xfrm>
                <a:off x="5690197" y="2640574"/>
                <a:ext cx="6703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3</m:t>
                      </m:r>
                    </m:oMath>
                  </m:oMathPara>
                </a14:m>
                <a:endParaRPr lang="es-MX" sz="4000" dirty="0"/>
              </a:p>
            </p:txBody>
          </p:sp>
        </mc:Choice>
        <mc:Fallback xmlns="">
          <p:sp>
            <p:nvSpPr>
              <p:cNvPr id="32" name="CuadroTexto 31">
                <a:extLst>
                  <a:ext uri="{FF2B5EF4-FFF2-40B4-BE49-F238E27FC236}">
                    <a16:creationId xmlns:a16="http://schemas.microsoft.com/office/drawing/2014/main" id="{F1F6FBEB-3408-DFA0-3830-FFB3081767B1}"/>
                  </a:ext>
                </a:extLst>
              </p:cNvPr>
              <p:cNvSpPr txBox="1">
                <a:spLocks noRot="1" noChangeAspect="1" noMove="1" noResize="1" noEditPoints="1" noAdjustHandles="1" noChangeArrowheads="1" noChangeShapeType="1" noTextEdit="1"/>
              </p:cNvSpPr>
              <p:nvPr/>
            </p:nvSpPr>
            <p:spPr>
              <a:xfrm>
                <a:off x="5690197" y="2640574"/>
                <a:ext cx="670396" cy="707886"/>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5294A64D-3B61-3586-D164-FDB212C47B4F}"/>
                  </a:ext>
                </a:extLst>
              </p:cNvPr>
              <p:cNvSpPr txBox="1"/>
              <p:nvPr/>
            </p:nvSpPr>
            <p:spPr>
              <a:xfrm>
                <a:off x="6109704" y="2649161"/>
                <a:ext cx="6703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34" name="CuadroTexto 33">
                <a:extLst>
                  <a:ext uri="{FF2B5EF4-FFF2-40B4-BE49-F238E27FC236}">
                    <a16:creationId xmlns:a16="http://schemas.microsoft.com/office/drawing/2014/main" id="{5294A64D-3B61-3586-D164-FDB212C47B4F}"/>
                  </a:ext>
                </a:extLst>
              </p:cNvPr>
              <p:cNvSpPr txBox="1">
                <a:spLocks noRot="1" noChangeAspect="1" noMove="1" noResize="1" noEditPoints="1" noAdjustHandles="1" noChangeArrowheads="1" noChangeShapeType="1" noTextEdit="1"/>
              </p:cNvSpPr>
              <p:nvPr/>
            </p:nvSpPr>
            <p:spPr>
              <a:xfrm>
                <a:off x="6109704" y="2649161"/>
                <a:ext cx="670396" cy="707886"/>
              </a:xfrm>
              <a:prstGeom prst="rect">
                <a:avLst/>
              </a:prstGeom>
              <a:blipFill>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E7D7A772-67A7-C4C0-CA67-EE6BD101C6A9}"/>
                  </a:ext>
                </a:extLst>
              </p:cNvPr>
              <p:cNvSpPr txBox="1"/>
              <p:nvPr/>
            </p:nvSpPr>
            <p:spPr>
              <a:xfrm>
                <a:off x="6555829" y="2640574"/>
                <a:ext cx="6703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3</m:t>
                      </m:r>
                    </m:oMath>
                  </m:oMathPara>
                </a14:m>
                <a:endParaRPr lang="es-MX" sz="4000" dirty="0"/>
              </a:p>
            </p:txBody>
          </p:sp>
        </mc:Choice>
        <mc:Fallback xmlns="">
          <p:sp>
            <p:nvSpPr>
              <p:cNvPr id="35" name="CuadroTexto 34">
                <a:extLst>
                  <a:ext uri="{FF2B5EF4-FFF2-40B4-BE49-F238E27FC236}">
                    <a16:creationId xmlns:a16="http://schemas.microsoft.com/office/drawing/2014/main" id="{E7D7A772-67A7-C4C0-CA67-EE6BD101C6A9}"/>
                  </a:ext>
                </a:extLst>
              </p:cNvPr>
              <p:cNvSpPr txBox="1">
                <a:spLocks noRot="1" noChangeAspect="1" noMove="1" noResize="1" noEditPoints="1" noAdjustHandles="1" noChangeArrowheads="1" noChangeShapeType="1" noTextEdit="1"/>
              </p:cNvSpPr>
              <p:nvPr/>
            </p:nvSpPr>
            <p:spPr>
              <a:xfrm>
                <a:off x="6555829" y="2640574"/>
                <a:ext cx="670396" cy="707886"/>
              </a:xfrm>
              <a:prstGeom prst="rect">
                <a:avLst/>
              </a:prstGeom>
              <a:blipFill>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B469A29-B13F-94BA-A20C-8F7F53B93BF1}"/>
                  </a:ext>
                </a:extLst>
              </p:cNvPr>
              <p:cNvSpPr txBox="1"/>
              <p:nvPr/>
            </p:nvSpPr>
            <p:spPr>
              <a:xfrm>
                <a:off x="6999720" y="2649161"/>
                <a:ext cx="6703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36" name="CuadroTexto 35">
                <a:extLst>
                  <a:ext uri="{FF2B5EF4-FFF2-40B4-BE49-F238E27FC236}">
                    <a16:creationId xmlns:a16="http://schemas.microsoft.com/office/drawing/2014/main" id="{9B469A29-B13F-94BA-A20C-8F7F53B93BF1}"/>
                  </a:ext>
                </a:extLst>
              </p:cNvPr>
              <p:cNvSpPr txBox="1">
                <a:spLocks noRot="1" noChangeAspect="1" noMove="1" noResize="1" noEditPoints="1" noAdjustHandles="1" noChangeArrowheads="1" noChangeShapeType="1" noTextEdit="1"/>
              </p:cNvSpPr>
              <p:nvPr/>
            </p:nvSpPr>
            <p:spPr>
              <a:xfrm>
                <a:off x="6999720" y="2649161"/>
                <a:ext cx="670396" cy="707886"/>
              </a:xfrm>
              <a:prstGeom prst="rect">
                <a:avLst/>
              </a:prstGeom>
              <a:blipFill>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61DBFA61-14D8-9FD9-2812-68FC0A4C3725}"/>
                  </a:ext>
                </a:extLst>
              </p:cNvPr>
              <p:cNvSpPr txBox="1"/>
              <p:nvPr/>
            </p:nvSpPr>
            <p:spPr>
              <a:xfrm>
                <a:off x="7421461" y="2640574"/>
                <a:ext cx="6703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3</m:t>
                      </m:r>
                    </m:oMath>
                  </m:oMathPara>
                </a14:m>
                <a:endParaRPr lang="es-MX" sz="4000" dirty="0"/>
              </a:p>
            </p:txBody>
          </p:sp>
        </mc:Choice>
        <mc:Fallback xmlns="">
          <p:sp>
            <p:nvSpPr>
              <p:cNvPr id="37" name="CuadroTexto 36">
                <a:extLst>
                  <a:ext uri="{FF2B5EF4-FFF2-40B4-BE49-F238E27FC236}">
                    <a16:creationId xmlns:a16="http://schemas.microsoft.com/office/drawing/2014/main" id="{61DBFA61-14D8-9FD9-2812-68FC0A4C3725}"/>
                  </a:ext>
                </a:extLst>
              </p:cNvPr>
              <p:cNvSpPr txBox="1">
                <a:spLocks noRot="1" noChangeAspect="1" noMove="1" noResize="1" noEditPoints="1" noAdjustHandles="1" noChangeArrowheads="1" noChangeShapeType="1" noTextEdit="1"/>
              </p:cNvSpPr>
              <p:nvPr/>
            </p:nvSpPr>
            <p:spPr>
              <a:xfrm>
                <a:off x="7421461" y="2640574"/>
                <a:ext cx="670396" cy="707886"/>
              </a:xfrm>
              <a:prstGeom prst="rect">
                <a:avLst/>
              </a:prstGeom>
              <a:blipFill>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29DC27D1-B4AC-F95F-B2EA-3E1D159917B0}"/>
                  </a:ext>
                </a:extLst>
              </p:cNvPr>
              <p:cNvSpPr txBox="1"/>
              <p:nvPr/>
            </p:nvSpPr>
            <p:spPr>
              <a:xfrm>
                <a:off x="7889736" y="2649161"/>
                <a:ext cx="6703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38" name="CuadroTexto 37">
                <a:extLst>
                  <a:ext uri="{FF2B5EF4-FFF2-40B4-BE49-F238E27FC236}">
                    <a16:creationId xmlns:a16="http://schemas.microsoft.com/office/drawing/2014/main" id="{29DC27D1-B4AC-F95F-B2EA-3E1D159917B0}"/>
                  </a:ext>
                </a:extLst>
              </p:cNvPr>
              <p:cNvSpPr txBox="1">
                <a:spLocks noRot="1" noChangeAspect="1" noMove="1" noResize="1" noEditPoints="1" noAdjustHandles="1" noChangeArrowheads="1" noChangeShapeType="1" noTextEdit="1"/>
              </p:cNvSpPr>
              <p:nvPr/>
            </p:nvSpPr>
            <p:spPr>
              <a:xfrm>
                <a:off x="7889736" y="2649161"/>
                <a:ext cx="670396" cy="707886"/>
              </a:xfrm>
              <a:prstGeom prst="rect">
                <a:avLst/>
              </a:prstGeom>
              <a:blipFill>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8879E8FF-222F-97B3-8DFD-09C2F98CB8A5}"/>
                  </a:ext>
                </a:extLst>
              </p:cNvPr>
              <p:cNvSpPr txBox="1"/>
              <p:nvPr/>
            </p:nvSpPr>
            <p:spPr>
              <a:xfrm>
                <a:off x="8311477" y="2640574"/>
                <a:ext cx="6703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3</m:t>
                      </m:r>
                    </m:oMath>
                  </m:oMathPara>
                </a14:m>
                <a:endParaRPr lang="es-MX" sz="4000" dirty="0"/>
              </a:p>
            </p:txBody>
          </p:sp>
        </mc:Choice>
        <mc:Fallback xmlns="">
          <p:sp>
            <p:nvSpPr>
              <p:cNvPr id="39" name="CuadroTexto 38">
                <a:extLst>
                  <a:ext uri="{FF2B5EF4-FFF2-40B4-BE49-F238E27FC236}">
                    <a16:creationId xmlns:a16="http://schemas.microsoft.com/office/drawing/2014/main" id="{8879E8FF-222F-97B3-8DFD-09C2F98CB8A5}"/>
                  </a:ext>
                </a:extLst>
              </p:cNvPr>
              <p:cNvSpPr txBox="1">
                <a:spLocks noRot="1" noChangeAspect="1" noMove="1" noResize="1" noEditPoints="1" noAdjustHandles="1" noChangeArrowheads="1" noChangeShapeType="1" noTextEdit="1"/>
              </p:cNvSpPr>
              <p:nvPr/>
            </p:nvSpPr>
            <p:spPr>
              <a:xfrm>
                <a:off x="8311477" y="2640574"/>
                <a:ext cx="670396" cy="707886"/>
              </a:xfrm>
              <a:prstGeom prst="rect">
                <a:avLst/>
              </a:prstGeom>
              <a:blipFill>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0" name="Marcador de contenido 2">
                <a:extLst>
                  <a:ext uri="{FF2B5EF4-FFF2-40B4-BE49-F238E27FC236}">
                    <a16:creationId xmlns:a16="http://schemas.microsoft.com/office/drawing/2014/main" id="{B2DDA102-4ED3-6F0B-DDE9-0B9DAC7FC04F}"/>
                  </a:ext>
                </a:extLst>
              </p:cNvPr>
              <p:cNvSpPr txBox="1">
                <a:spLocks/>
              </p:cNvSpPr>
              <p:nvPr/>
            </p:nvSpPr>
            <p:spPr>
              <a:xfrm>
                <a:off x="2123498" y="3391106"/>
                <a:ext cx="8825675" cy="9813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s-ES" sz="20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Quiere decir que a la variable </a:t>
                </a:r>
                <a14:m>
                  <m:oMath xmlns:m="http://schemas.openxmlformats.org/officeDocument/2006/math">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m:t>
                    </m:r>
                  </m:oMath>
                </a14:m>
                <a:r>
                  <a:rPr lang="es-ES" sz="20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que es la base, se multiplicará por sí misma 3 veces, al ser 3 el exponente. </a:t>
                </a:r>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s-MX" sz="2000" dirty="0">
                  <a:solidFill>
                    <a:schemeClr val="bg1"/>
                  </a:solidFill>
                </a:endParaRPr>
              </a:p>
            </p:txBody>
          </p:sp>
        </mc:Choice>
        <mc:Fallback xmlns="">
          <p:sp>
            <p:nvSpPr>
              <p:cNvPr id="40" name="Marcador de contenido 2">
                <a:extLst>
                  <a:ext uri="{FF2B5EF4-FFF2-40B4-BE49-F238E27FC236}">
                    <a16:creationId xmlns:a16="http://schemas.microsoft.com/office/drawing/2014/main" id="{B2DDA102-4ED3-6F0B-DDE9-0B9DAC7FC04F}"/>
                  </a:ext>
                </a:extLst>
              </p:cNvPr>
              <p:cNvSpPr txBox="1">
                <a:spLocks noRot="1" noChangeAspect="1" noMove="1" noResize="1" noEditPoints="1" noAdjustHandles="1" noChangeArrowheads="1" noChangeShapeType="1" noTextEdit="1"/>
              </p:cNvSpPr>
              <p:nvPr/>
            </p:nvSpPr>
            <p:spPr>
              <a:xfrm>
                <a:off x="2123498" y="3391106"/>
                <a:ext cx="8825675" cy="981325"/>
              </a:xfrm>
              <a:prstGeom prst="rect">
                <a:avLst/>
              </a:prstGeom>
              <a:blipFill>
                <a:blip r:embed="rId12"/>
                <a:stretch>
                  <a:fillRect l="-718" r="-718" b="-3797"/>
                </a:stretch>
              </a:blipFill>
            </p:spPr>
            <p:txBody>
              <a:bodyPr/>
              <a:lstStyle/>
              <a:p>
                <a:r>
                  <a:rPr lang="es-MX">
                    <a:noFill/>
                  </a:rPr>
                  <a:t> </a:t>
                </a:r>
              </a:p>
            </p:txBody>
          </p:sp>
        </mc:Fallback>
      </mc:AlternateContent>
      <p:grpSp>
        <p:nvGrpSpPr>
          <p:cNvPr id="60" name="Grupo 59">
            <a:extLst>
              <a:ext uri="{FF2B5EF4-FFF2-40B4-BE49-F238E27FC236}">
                <a16:creationId xmlns:a16="http://schemas.microsoft.com/office/drawing/2014/main" id="{6A26030D-F506-E1DC-1D22-27A3287FD920}"/>
              </a:ext>
            </a:extLst>
          </p:cNvPr>
          <p:cNvGrpSpPr/>
          <p:nvPr/>
        </p:nvGrpSpPr>
        <p:grpSpPr>
          <a:xfrm>
            <a:off x="2123499" y="2604479"/>
            <a:ext cx="2275245" cy="344631"/>
            <a:chOff x="2123499" y="2048675"/>
            <a:chExt cx="2275245" cy="344631"/>
          </a:xfrm>
        </p:grpSpPr>
        <p:sp>
          <p:nvSpPr>
            <p:cNvPr id="28" name="CuadroTexto 27">
              <a:extLst>
                <a:ext uri="{FF2B5EF4-FFF2-40B4-BE49-F238E27FC236}">
                  <a16:creationId xmlns:a16="http://schemas.microsoft.com/office/drawing/2014/main" id="{A8A900E2-03AC-8C86-8C46-F01CD2B6A05B}"/>
                </a:ext>
              </a:extLst>
            </p:cNvPr>
            <p:cNvSpPr txBox="1"/>
            <p:nvPr/>
          </p:nvSpPr>
          <p:spPr>
            <a:xfrm>
              <a:off x="2123499" y="2054752"/>
              <a:ext cx="1932324" cy="338554"/>
            </a:xfrm>
            <a:prstGeom prst="rect">
              <a:avLst/>
            </a:prstGeom>
            <a:noFill/>
          </p:spPr>
          <p:txBody>
            <a:bodyPr wrap="none" rtlCol="0">
              <a:spAutoFit/>
            </a:bodyPr>
            <a:lstStyle/>
            <a:p>
              <a:r>
                <a:rPr lang="es-MX" sz="1600" dirty="0">
                  <a:solidFill>
                    <a:schemeClr val="bg1"/>
                  </a:solidFill>
                </a:rPr>
                <a:t>Reproducir ejemplo</a:t>
              </a:r>
            </a:p>
          </p:txBody>
        </p:sp>
        <p:sp>
          <p:nvSpPr>
            <p:cNvPr id="41" name="Triángulo 40">
              <a:extLst>
                <a:ext uri="{FF2B5EF4-FFF2-40B4-BE49-F238E27FC236}">
                  <a16:creationId xmlns:a16="http://schemas.microsoft.com/office/drawing/2014/main" id="{59F0E955-BEB9-348C-6ADF-4DBE2C881B82}"/>
                </a:ext>
              </a:extLst>
            </p:cNvPr>
            <p:cNvSpPr/>
            <p:nvPr/>
          </p:nvSpPr>
          <p:spPr>
            <a:xfrm rot="5400000">
              <a:off x="4099449" y="2070845"/>
              <a:ext cx="321465" cy="277125"/>
            </a:xfrm>
            <a:prstGeom prst="triangle">
              <a:avLst/>
            </a:prstGeom>
            <a:solidFill>
              <a:srgbClr val="EA703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1" name="Grupo 60">
            <a:extLst>
              <a:ext uri="{FF2B5EF4-FFF2-40B4-BE49-F238E27FC236}">
                <a16:creationId xmlns:a16="http://schemas.microsoft.com/office/drawing/2014/main" id="{1E2CD00C-3098-77F0-B1FB-D5BDAD219ED0}"/>
              </a:ext>
            </a:extLst>
          </p:cNvPr>
          <p:cNvGrpSpPr/>
          <p:nvPr/>
        </p:nvGrpSpPr>
        <p:grpSpPr>
          <a:xfrm>
            <a:off x="2123499" y="4363714"/>
            <a:ext cx="2268633" cy="338554"/>
            <a:chOff x="2123499" y="4169302"/>
            <a:chExt cx="2268633" cy="338554"/>
          </a:xfrm>
        </p:grpSpPr>
        <p:sp>
          <p:nvSpPr>
            <p:cNvPr id="55" name="CuadroTexto 54">
              <a:extLst>
                <a:ext uri="{FF2B5EF4-FFF2-40B4-BE49-F238E27FC236}">
                  <a16:creationId xmlns:a16="http://schemas.microsoft.com/office/drawing/2014/main" id="{6AE3C26D-2B0E-DF78-5CC6-25FA1B9C0C19}"/>
                </a:ext>
              </a:extLst>
            </p:cNvPr>
            <p:cNvSpPr txBox="1"/>
            <p:nvPr/>
          </p:nvSpPr>
          <p:spPr>
            <a:xfrm>
              <a:off x="2123499" y="4169302"/>
              <a:ext cx="1932324" cy="338554"/>
            </a:xfrm>
            <a:prstGeom prst="rect">
              <a:avLst/>
            </a:prstGeom>
            <a:noFill/>
          </p:spPr>
          <p:txBody>
            <a:bodyPr wrap="none" rtlCol="0">
              <a:spAutoFit/>
            </a:bodyPr>
            <a:lstStyle/>
            <a:p>
              <a:r>
                <a:rPr lang="es-MX" sz="1600" dirty="0">
                  <a:solidFill>
                    <a:schemeClr val="bg1"/>
                  </a:solidFill>
                </a:rPr>
                <a:t>Reproducir ejemplo</a:t>
              </a:r>
            </a:p>
          </p:txBody>
        </p:sp>
        <p:sp>
          <p:nvSpPr>
            <p:cNvPr id="56" name="Triángulo 55">
              <a:extLst>
                <a:ext uri="{FF2B5EF4-FFF2-40B4-BE49-F238E27FC236}">
                  <a16:creationId xmlns:a16="http://schemas.microsoft.com/office/drawing/2014/main" id="{632436CE-3623-0F9F-CA02-DFD91C76BFBF}"/>
                </a:ext>
              </a:extLst>
            </p:cNvPr>
            <p:cNvSpPr/>
            <p:nvPr/>
          </p:nvSpPr>
          <p:spPr>
            <a:xfrm rot="5400000">
              <a:off x="4099979" y="4206826"/>
              <a:ext cx="313794" cy="270512"/>
            </a:xfrm>
            <a:prstGeom prst="triangle">
              <a:avLst/>
            </a:prstGeom>
            <a:solidFill>
              <a:srgbClr val="EA703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C88BE6CE-7893-3EB2-8285-61F2507A5527}"/>
                  </a:ext>
                </a:extLst>
              </p:cNvPr>
              <p:cNvSpPr txBox="1"/>
              <p:nvPr/>
            </p:nvSpPr>
            <p:spPr>
              <a:xfrm>
                <a:off x="1134747" y="3376001"/>
                <a:ext cx="753665" cy="721801"/>
              </a:xfrm>
              <a:prstGeom prst="rect">
                <a:avLst/>
              </a:prstGeom>
              <a:noFill/>
            </p:spPr>
            <p:txBody>
              <a:bodyPr wrap="square">
                <a:spAutoFit/>
              </a:bodyPr>
              <a:lstStyle/>
              <a:p>
                <a14:m>
                  <m:oMath xmlns:m="http://schemas.openxmlformats.org/officeDocument/2006/math">
                    <m:sSup>
                      <m:sSupPr>
                        <m:ctrlPr>
                          <a:rPr lang="es-MX" sz="4000" b="1"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chemeClr val="bg1"/>
                            </a:solidFill>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chemeClr val="bg1"/>
                            </a:solidFill>
                            <a:latin typeface="Cambria Math" panose="02040503050406030204" pitchFamily="18" charset="0"/>
                            <a:ea typeface="Aptos" panose="020B0004020202020204" pitchFamily="34" charset="0"/>
                            <a:cs typeface="Arial" panose="020B0604020202020204" pitchFamily="34" charset="0"/>
                          </a:rPr>
                          <m:t>𝟑</m:t>
                        </m:r>
                      </m:sup>
                    </m:sSup>
                  </m:oMath>
                </a14:m>
                <a:r>
                  <a:rPr lang="es-ES" sz="40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s-MX" sz="4000" dirty="0"/>
              </a:p>
            </p:txBody>
          </p:sp>
        </mc:Choice>
        <mc:Fallback xmlns="">
          <p:sp>
            <p:nvSpPr>
              <p:cNvPr id="44" name="CuadroTexto 43">
                <a:extLst>
                  <a:ext uri="{FF2B5EF4-FFF2-40B4-BE49-F238E27FC236}">
                    <a16:creationId xmlns:a16="http://schemas.microsoft.com/office/drawing/2014/main" id="{C88BE6CE-7893-3EB2-8285-61F2507A5527}"/>
                  </a:ext>
                </a:extLst>
              </p:cNvPr>
              <p:cNvSpPr txBox="1">
                <a:spLocks noRot="1" noChangeAspect="1" noMove="1" noResize="1" noEditPoints="1" noAdjustHandles="1" noChangeArrowheads="1" noChangeShapeType="1" noTextEdit="1"/>
              </p:cNvSpPr>
              <p:nvPr/>
            </p:nvSpPr>
            <p:spPr>
              <a:xfrm>
                <a:off x="1134747" y="3376001"/>
                <a:ext cx="753665" cy="721801"/>
              </a:xfrm>
              <a:prstGeom prst="rect">
                <a:avLst/>
              </a:prstGeom>
              <a:blipFill>
                <a:blip r:embed="rId13"/>
                <a:stretch>
                  <a:fillRect l="-5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5E78825A-AFC0-8591-9A32-C44EF72E18E3}"/>
                  </a:ext>
                </a:extLst>
              </p:cNvPr>
              <p:cNvSpPr txBox="1"/>
              <p:nvPr/>
            </p:nvSpPr>
            <p:spPr>
              <a:xfrm>
                <a:off x="4637299" y="4146123"/>
                <a:ext cx="1325165"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40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r>
                            <a:rPr lang="es-ES" sz="40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e>
                        <m:sup>
                          <m:r>
                            <a:rPr lang="es-ES" sz="40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sup>
                      </m:sSup>
                      <m:r>
                        <a:rPr lang="es-ES" sz="4000" i="1" kern="100">
                          <a:solidFill>
                            <a:schemeClr val="bg1"/>
                          </a:solidFill>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49" name="CuadroTexto 48">
                <a:extLst>
                  <a:ext uri="{FF2B5EF4-FFF2-40B4-BE49-F238E27FC236}">
                    <a16:creationId xmlns:a16="http://schemas.microsoft.com/office/drawing/2014/main" id="{5E78825A-AFC0-8591-9A32-C44EF72E18E3}"/>
                  </a:ext>
                </a:extLst>
              </p:cNvPr>
              <p:cNvSpPr txBox="1">
                <a:spLocks noRot="1" noChangeAspect="1" noMove="1" noResize="1" noEditPoints="1" noAdjustHandles="1" noChangeArrowheads="1" noChangeShapeType="1" noTextEdit="1"/>
              </p:cNvSpPr>
              <p:nvPr/>
            </p:nvSpPr>
            <p:spPr>
              <a:xfrm>
                <a:off x="4637299" y="4146123"/>
                <a:ext cx="1325165" cy="707886"/>
              </a:xfrm>
              <a:prstGeom prst="rect">
                <a:avLst/>
              </a:prstGeom>
              <a:blipFill>
                <a:blip r:embed="rId1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1" name="CuadroTexto 50">
                <a:extLst>
                  <a:ext uri="{FF2B5EF4-FFF2-40B4-BE49-F238E27FC236}">
                    <a16:creationId xmlns:a16="http://schemas.microsoft.com/office/drawing/2014/main" id="{EA522080-041C-F61F-A736-D42F79CAC6E9}"/>
                  </a:ext>
                </a:extLst>
              </p:cNvPr>
              <p:cNvSpPr txBox="1"/>
              <p:nvPr/>
            </p:nvSpPr>
            <p:spPr>
              <a:xfrm>
                <a:off x="5812870" y="4150258"/>
                <a:ext cx="510777"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𝑥</m:t>
                      </m:r>
                    </m:oMath>
                  </m:oMathPara>
                </a14:m>
                <a:endParaRPr lang="es-MX" sz="4000" dirty="0"/>
              </a:p>
            </p:txBody>
          </p:sp>
        </mc:Choice>
        <mc:Fallback xmlns="">
          <p:sp>
            <p:nvSpPr>
              <p:cNvPr id="51" name="CuadroTexto 50">
                <a:extLst>
                  <a:ext uri="{FF2B5EF4-FFF2-40B4-BE49-F238E27FC236}">
                    <a16:creationId xmlns:a16="http://schemas.microsoft.com/office/drawing/2014/main" id="{EA522080-041C-F61F-A736-D42F79CAC6E9}"/>
                  </a:ext>
                </a:extLst>
              </p:cNvPr>
              <p:cNvSpPr txBox="1">
                <a:spLocks noRot="1" noChangeAspect="1" noMove="1" noResize="1" noEditPoints="1" noAdjustHandles="1" noChangeArrowheads="1" noChangeShapeType="1" noTextEdit="1"/>
              </p:cNvSpPr>
              <p:nvPr/>
            </p:nvSpPr>
            <p:spPr>
              <a:xfrm>
                <a:off x="5812870" y="4150258"/>
                <a:ext cx="510777" cy="707886"/>
              </a:xfrm>
              <a:prstGeom prst="rect">
                <a:avLst/>
              </a:prstGeom>
              <a:blipFill>
                <a:blip r:embed="rId15"/>
                <a:stretch>
                  <a:fillRect l="-243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9392F6F0-D7DE-D576-9857-A67483DA3584}"/>
                  </a:ext>
                </a:extLst>
              </p:cNvPr>
              <p:cNvSpPr txBox="1"/>
              <p:nvPr/>
            </p:nvSpPr>
            <p:spPr>
              <a:xfrm>
                <a:off x="6201581" y="4179047"/>
                <a:ext cx="510777"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53" name="CuadroTexto 52">
                <a:extLst>
                  <a:ext uri="{FF2B5EF4-FFF2-40B4-BE49-F238E27FC236}">
                    <a16:creationId xmlns:a16="http://schemas.microsoft.com/office/drawing/2014/main" id="{9392F6F0-D7DE-D576-9857-A67483DA3584}"/>
                  </a:ext>
                </a:extLst>
              </p:cNvPr>
              <p:cNvSpPr txBox="1">
                <a:spLocks noRot="1" noChangeAspect="1" noMove="1" noResize="1" noEditPoints="1" noAdjustHandles="1" noChangeArrowheads="1" noChangeShapeType="1" noTextEdit="1"/>
              </p:cNvSpPr>
              <p:nvPr/>
            </p:nvSpPr>
            <p:spPr>
              <a:xfrm>
                <a:off x="6201581" y="4179047"/>
                <a:ext cx="510777" cy="707886"/>
              </a:xfrm>
              <a:prstGeom prst="rect">
                <a:avLst/>
              </a:prstGeom>
              <a:blipFill>
                <a:blip r:embed="rId1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1C1534F4-D3DD-F750-E64C-5BD9D26CCF4F}"/>
                  </a:ext>
                </a:extLst>
              </p:cNvPr>
              <p:cNvSpPr txBox="1"/>
              <p:nvPr/>
            </p:nvSpPr>
            <p:spPr>
              <a:xfrm>
                <a:off x="6584395" y="4150258"/>
                <a:ext cx="510777"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𝑥</m:t>
                      </m:r>
                    </m:oMath>
                  </m:oMathPara>
                </a14:m>
                <a:endParaRPr lang="es-MX" sz="4000" dirty="0"/>
              </a:p>
            </p:txBody>
          </p:sp>
        </mc:Choice>
        <mc:Fallback xmlns="">
          <p:sp>
            <p:nvSpPr>
              <p:cNvPr id="57" name="CuadroTexto 56">
                <a:extLst>
                  <a:ext uri="{FF2B5EF4-FFF2-40B4-BE49-F238E27FC236}">
                    <a16:creationId xmlns:a16="http://schemas.microsoft.com/office/drawing/2014/main" id="{1C1534F4-D3DD-F750-E64C-5BD9D26CCF4F}"/>
                  </a:ext>
                </a:extLst>
              </p:cNvPr>
              <p:cNvSpPr txBox="1">
                <a:spLocks noRot="1" noChangeAspect="1" noMove="1" noResize="1" noEditPoints="1" noAdjustHandles="1" noChangeArrowheads="1" noChangeShapeType="1" noTextEdit="1"/>
              </p:cNvSpPr>
              <p:nvPr/>
            </p:nvSpPr>
            <p:spPr>
              <a:xfrm>
                <a:off x="6584395" y="4150258"/>
                <a:ext cx="510777" cy="707886"/>
              </a:xfrm>
              <a:prstGeom prst="rect">
                <a:avLst/>
              </a:prstGeom>
              <a:blipFill>
                <a:blip r:embed="rId15"/>
                <a:stretch>
                  <a:fillRect l="-243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5B3C8011-B3BD-1B80-6A05-6DC077276BAF}"/>
                  </a:ext>
                </a:extLst>
              </p:cNvPr>
              <p:cNvSpPr txBox="1"/>
              <p:nvPr/>
            </p:nvSpPr>
            <p:spPr>
              <a:xfrm>
                <a:off x="6973106" y="4179047"/>
                <a:ext cx="510777"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58" name="CuadroTexto 57">
                <a:extLst>
                  <a:ext uri="{FF2B5EF4-FFF2-40B4-BE49-F238E27FC236}">
                    <a16:creationId xmlns:a16="http://schemas.microsoft.com/office/drawing/2014/main" id="{5B3C8011-B3BD-1B80-6A05-6DC077276BAF}"/>
                  </a:ext>
                </a:extLst>
              </p:cNvPr>
              <p:cNvSpPr txBox="1">
                <a:spLocks noRot="1" noChangeAspect="1" noMove="1" noResize="1" noEditPoints="1" noAdjustHandles="1" noChangeArrowheads="1" noChangeShapeType="1" noTextEdit="1"/>
              </p:cNvSpPr>
              <p:nvPr/>
            </p:nvSpPr>
            <p:spPr>
              <a:xfrm>
                <a:off x="6973106" y="4179047"/>
                <a:ext cx="510777" cy="707886"/>
              </a:xfrm>
              <a:prstGeom prst="rect">
                <a:avLst/>
              </a:prstGeom>
              <a:blipFill>
                <a:blip r:embed="rId1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9" name="CuadroTexto 58">
                <a:extLst>
                  <a:ext uri="{FF2B5EF4-FFF2-40B4-BE49-F238E27FC236}">
                    <a16:creationId xmlns:a16="http://schemas.microsoft.com/office/drawing/2014/main" id="{88CA6B4A-4200-FB35-AC3F-97DAA21F47E2}"/>
                  </a:ext>
                </a:extLst>
              </p:cNvPr>
              <p:cNvSpPr txBox="1"/>
              <p:nvPr/>
            </p:nvSpPr>
            <p:spPr>
              <a:xfrm>
                <a:off x="7355920" y="4150258"/>
                <a:ext cx="510777"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𝑥</m:t>
                      </m:r>
                    </m:oMath>
                  </m:oMathPara>
                </a14:m>
                <a:endParaRPr lang="es-MX" sz="4000" dirty="0"/>
              </a:p>
            </p:txBody>
          </p:sp>
        </mc:Choice>
        <mc:Fallback xmlns="">
          <p:sp>
            <p:nvSpPr>
              <p:cNvPr id="59" name="CuadroTexto 58">
                <a:extLst>
                  <a:ext uri="{FF2B5EF4-FFF2-40B4-BE49-F238E27FC236}">
                    <a16:creationId xmlns:a16="http://schemas.microsoft.com/office/drawing/2014/main" id="{88CA6B4A-4200-FB35-AC3F-97DAA21F47E2}"/>
                  </a:ext>
                </a:extLst>
              </p:cNvPr>
              <p:cNvSpPr txBox="1">
                <a:spLocks noRot="1" noChangeAspect="1" noMove="1" noResize="1" noEditPoints="1" noAdjustHandles="1" noChangeArrowheads="1" noChangeShapeType="1" noTextEdit="1"/>
              </p:cNvSpPr>
              <p:nvPr/>
            </p:nvSpPr>
            <p:spPr>
              <a:xfrm>
                <a:off x="7355920" y="4150258"/>
                <a:ext cx="510777" cy="707886"/>
              </a:xfrm>
              <a:prstGeom prst="rect">
                <a:avLst/>
              </a:prstGeom>
              <a:blipFill>
                <a:blip r:embed="rId18"/>
                <a:stretch>
                  <a:fillRect l="-2439"/>
                </a:stretch>
              </a:blipFill>
            </p:spPr>
            <p:txBody>
              <a:bodyPr/>
              <a:lstStyle/>
              <a:p>
                <a:r>
                  <a:rPr lang="es-MX">
                    <a:noFill/>
                  </a:rPr>
                  <a:t> </a:t>
                </a:r>
              </a:p>
            </p:txBody>
          </p:sp>
        </mc:Fallback>
      </mc:AlternateContent>
      <p:grpSp>
        <p:nvGrpSpPr>
          <p:cNvPr id="64" name="Grupo 63">
            <a:extLst>
              <a:ext uri="{FF2B5EF4-FFF2-40B4-BE49-F238E27FC236}">
                <a16:creationId xmlns:a16="http://schemas.microsoft.com/office/drawing/2014/main" id="{E49A3892-98E8-5A3F-9DAE-6EF899450E63}"/>
              </a:ext>
            </a:extLst>
          </p:cNvPr>
          <p:cNvGrpSpPr/>
          <p:nvPr/>
        </p:nvGrpSpPr>
        <p:grpSpPr>
          <a:xfrm>
            <a:off x="7224292" y="5971006"/>
            <a:ext cx="1143151" cy="767107"/>
            <a:chOff x="7338596" y="5956718"/>
            <a:chExt cx="1143151" cy="767107"/>
          </a:xfrm>
        </p:grpSpPr>
        <p:pic>
          <p:nvPicPr>
            <p:cNvPr id="65" name="Gráfico 64" descr="Reproducir">
              <a:hlinkClick r:id="" action="ppaction://hlinkshowjump?jump=previousslide"/>
              <a:extLst>
                <a:ext uri="{FF2B5EF4-FFF2-40B4-BE49-F238E27FC236}">
                  <a16:creationId xmlns:a16="http://schemas.microsoft.com/office/drawing/2014/main" id="{F70D9860-1677-F50B-8C0F-10B0614C8BA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66" name="CuadroTexto 65">
              <a:hlinkClick r:id="" action="ppaction://hlinkshowjump?jump=previousslide"/>
              <a:extLst>
                <a:ext uri="{FF2B5EF4-FFF2-40B4-BE49-F238E27FC236}">
                  <a16:creationId xmlns:a16="http://schemas.microsoft.com/office/drawing/2014/main" id="{86000DC9-AD53-E3ED-EAE5-3728475CE811}"/>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67" name="Grupo 66">
            <a:extLst>
              <a:ext uri="{FF2B5EF4-FFF2-40B4-BE49-F238E27FC236}">
                <a16:creationId xmlns:a16="http://schemas.microsoft.com/office/drawing/2014/main" id="{83F76021-2DC1-AD21-F6FF-0A20A7A1505C}"/>
              </a:ext>
            </a:extLst>
          </p:cNvPr>
          <p:cNvGrpSpPr/>
          <p:nvPr/>
        </p:nvGrpSpPr>
        <p:grpSpPr>
          <a:xfrm>
            <a:off x="6432587" y="5967763"/>
            <a:ext cx="709174" cy="762589"/>
            <a:chOff x="5538422" y="5846740"/>
            <a:chExt cx="709174" cy="762589"/>
          </a:xfrm>
        </p:grpSpPr>
        <p:pic>
          <p:nvPicPr>
            <p:cNvPr id="68" name="Gráfico 67" descr="Casa">
              <a:hlinkClick r:id="rId21" action="ppaction://hlinksldjump"/>
              <a:extLst>
                <a:ext uri="{FF2B5EF4-FFF2-40B4-BE49-F238E27FC236}">
                  <a16:creationId xmlns:a16="http://schemas.microsoft.com/office/drawing/2014/main" id="{D3C90D5A-167A-F069-4C68-D4BF3FE5A8E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69" name="CuadroTexto 68">
              <a:hlinkClick r:id="rId21" action="ppaction://hlinksldjump"/>
              <a:extLst>
                <a:ext uri="{FF2B5EF4-FFF2-40B4-BE49-F238E27FC236}">
                  <a16:creationId xmlns:a16="http://schemas.microsoft.com/office/drawing/2014/main" id="{859D5596-FB70-D31C-DE3A-0E4E1C08FA16}"/>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70" name="Grupo 69">
            <a:extLst>
              <a:ext uri="{FF2B5EF4-FFF2-40B4-BE49-F238E27FC236}">
                <a16:creationId xmlns:a16="http://schemas.microsoft.com/office/drawing/2014/main" id="{65EA8586-0396-B2F5-3B88-1926C340E0BC}"/>
              </a:ext>
            </a:extLst>
          </p:cNvPr>
          <p:cNvGrpSpPr/>
          <p:nvPr/>
        </p:nvGrpSpPr>
        <p:grpSpPr>
          <a:xfrm>
            <a:off x="8406226" y="5967763"/>
            <a:ext cx="1062346" cy="762589"/>
            <a:chOff x="7059518" y="5839689"/>
            <a:chExt cx="1341695" cy="963115"/>
          </a:xfrm>
        </p:grpSpPr>
        <p:pic>
          <p:nvPicPr>
            <p:cNvPr id="71" name="Gráfico 70" descr="Reproducir">
              <a:hlinkClick r:id="" action="ppaction://hlinkshowjump?jump=nextslide"/>
              <a:extLst>
                <a:ext uri="{FF2B5EF4-FFF2-40B4-BE49-F238E27FC236}">
                  <a16:creationId xmlns:a16="http://schemas.microsoft.com/office/drawing/2014/main" id="{B4A8C299-A9D5-FB61-73DF-A99694D45BF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72" name="CuadroTexto 71">
              <a:hlinkClick r:id="" action="ppaction://hlinkshowjump?jump=nextslide"/>
              <a:extLst>
                <a:ext uri="{FF2B5EF4-FFF2-40B4-BE49-F238E27FC236}">
                  <a16:creationId xmlns:a16="http://schemas.microsoft.com/office/drawing/2014/main" id="{E4F95780-90FE-AC4E-4D01-1C0DFD8B6C29}"/>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73" name="Grupo 72">
            <a:extLst>
              <a:ext uri="{FF2B5EF4-FFF2-40B4-BE49-F238E27FC236}">
                <a16:creationId xmlns:a16="http://schemas.microsoft.com/office/drawing/2014/main" id="{793A0383-25AA-321B-DD72-2800F241E5EC}"/>
              </a:ext>
            </a:extLst>
          </p:cNvPr>
          <p:cNvGrpSpPr/>
          <p:nvPr/>
        </p:nvGrpSpPr>
        <p:grpSpPr>
          <a:xfrm>
            <a:off x="9468572" y="5965193"/>
            <a:ext cx="1269814" cy="762589"/>
            <a:chOff x="9512187" y="5839689"/>
            <a:chExt cx="1603718" cy="963115"/>
          </a:xfrm>
        </p:grpSpPr>
        <p:pic>
          <p:nvPicPr>
            <p:cNvPr id="74" name="Gráfico 73" descr="Cancha">
              <a:hlinkClick r:id="rId24" action="ppaction://hlinksldjump"/>
              <a:extLst>
                <a:ext uri="{FF2B5EF4-FFF2-40B4-BE49-F238E27FC236}">
                  <a16:creationId xmlns:a16="http://schemas.microsoft.com/office/drawing/2014/main" id="{B26D285F-3C85-485E-118E-32952352B43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75" name="CuadroTexto 74">
              <a:hlinkClick r:id="rId24" action="ppaction://hlinksldjump"/>
              <a:extLst>
                <a:ext uri="{FF2B5EF4-FFF2-40B4-BE49-F238E27FC236}">
                  <a16:creationId xmlns:a16="http://schemas.microsoft.com/office/drawing/2014/main" id="{A9140E21-373B-97C7-A539-A6273EEE18A2}"/>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76" name="Grupo 75">
            <a:extLst>
              <a:ext uri="{FF2B5EF4-FFF2-40B4-BE49-F238E27FC236}">
                <a16:creationId xmlns:a16="http://schemas.microsoft.com/office/drawing/2014/main" id="{6EC38589-8561-F0C2-ABE9-0A5EF2AC2B88}"/>
              </a:ext>
            </a:extLst>
          </p:cNvPr>
          <p:cNvGrpSpPr/>
          <p:nvPr/>
        </p:nvGrpSpPr>
        <p:grpSpPr>
          <a:xfrm>
            <a:off x="10737157" y="5962896"/>
            <a:ext cx="1317749" cy="762590"/>
            <a:chOff x="10684667" y="5839689"/>
            <a:chExt cx="1664258" cy="963116"/>
          </a:xfrm>
        </p:grpSpPr>
        <p:pic>
          <p:nvPicPr>
            <p:cNvPr id="77" name="Gráfico 76" descr="Libros en estantería">
              <a:hlinkClick r:id="rId27" action="ppaction://hlinksldjump"/>
              <a:extLst>
                <a:ext uri="{FF2B5EF4-FFF2-40B4-BE49-F238E27FC236}">
                  <a16:creationId xmlns:a16="http://schemas.microsoft.com/office/drawing/2014/main" id="{23162802-D4E6-CF46-5672-84629B0CB18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78" name="CuadroTexto 77">
              <a:hlinkClick r:id="rId27" action="ppaction://hlinksldjump"/>
              <a:extLst>
                <a:ext uri="{FF2B5EF4-FFF2-40B4-BE49-F238E27FC236}">
                  <a16:creationId xmlns:a16="http://schemas.microsoft.com/office/drawing/2014/main" id="{4CC04DBD-DDB2-E1C0-82CE-0964D9E5A136}"/>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79" name="Google Shape;94;p1">
            <a:extLst>
              <a:ext uri="{FF2B5EF4-FFF2-40B4-BE49-F238E27FC236}">
                <a16:creationId xmlns:a16="http://schemas.microsoft.com/office/drawing/2014/main" id="{1CEF53EC-C6FC-7F4E-6F49-59B7C820071C}"/>
              </a:ext>
            </a:extLst>
          </p:cNvPr>
          <p:cNvPicPr preferRelativeResize="0">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quina doblada 1">
            <a:extLst>
              <a:ext uri="{FF2B5EF4-FFF2-40B4-BE49-F238E27FC236}">
                <a16:creationId xmlns:a16="http://schemas.microsoft.com/office/drawing/2014/main" id="{97C672C9-AECC-D359-FA22-BD6AEDC50EA9}"/>
              </a:ext>
            </a:extLst>
          </p:cNvPr>
          <p:cNvSpPr/>
          <p:nvPr/>
        </p:nvSpPr>
        <p:spPr>
          <a:xfrm>
            <a:off x="1486505" y="-3398"/>
            <a:ext cx="2992128" cy="1386227"/>
          </a:xfrm>
          <a:prstGeom prst="foldedCorner">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dondear rectángulo de esquina diagonal 4">
            <a:extLst>
              <a:ext uri="{FF2B5EF4-FFF2-40B4-BE49-F238E27FC236}">
                <a16:creationId xmlns:a16="http://schemas.microsoft.com/office/drawing/2014/main" id="{981E9A88-604C-50ED-84DE-20F6B3B9120A}"/>
              </a:ext>
            </a:extLst>
          </p:cNvPr>
          <p:cNvSpPr/>
          <p:nvPr/>
        </p:nvSpPr>
        <p:spPr>
          <a:xfrm>
            <a:off x="917438" y="-3398"/>
            <a:ext cx="2992128" cy="651962"/>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Título 1">
            <a:extLst>
              <a:ext uri="{FF2B5EF4-FFF2-40B4-BE49-F238E27FC236}">
                <a16:creationId xmlns:a16="http://schemas.microsoft.com/office/drawing/2014/main" id="{E8026C00-A1FC-7491-9C95-0907DA1DD24D}"/>
              </a:ext>
            </a:extLst>
          </p:cNvPr>
          <p:cNvSpPr txBox="1">
            <a:spLocks/>
          </p:cNvSpPr>
          <p:nvPr/>
        </p:nvSpPr>
        <p:spPr>
          <a:xfrm>
            <a:off x="1588962" y="-74838"/>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2. Potencia</a:t>
            </a:r>
          </a:p>
        </p:txBody>
      </p:sp>
      <p:sp>
        <p:nvSpPr>
          <p:cNvPr id="7" name="CuadroTexto 6">
            <a:extLst>
              <a:ext uri="{FF2B5EF4-FFF2-40B4-BE49-F238E27FC236}">
                <a16:creationId xmlns:a16="http://schemas.microsoft.com/office/drawing/2014/main" id="{9563B35E-9284-7658-B84D-BA780898594E}"/>
              </a:ext>
            </a:extLst>
          </p:cNvPr>
          <p:cNvSpPr txBox="1"/>
          <p:nvPr/>
        </p:nvSpPr>
        <p:spPr>
          <a:xfrm>
            <a:off x="1486507" y="690678"/>
            <a:ext cx="2900438" cy="537391"/>
          </a:xfrm>
          <a:prstGeom prst="rect">
            <a:avLst/>
          </a:prstGeom>
          <a:noFill/>
        </p:spPr>
        <p:txBody>
          <a:bodyPr wrap="square">
            <a:spAutoFit/>
          </a:bodyPr>
          <a:lstStyle/>
          <a:p>
            <a:pPr algn="ctr">
              <a:lnSpc>
                <a:spcPct val="150000"/>
              </a:lnSpc>
            </a:pPr>
            <a:r>
              <a:rPr lang="es-ES" sz="22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Ejemplos:</a:t>
            </a:r>
          </a:p>
        </p:txBody>
      </p:sp>
    </p:spTree>
    <p:extLst>
      <p:ext uri="{BB962C8B-B14F-4D97-AF65-F5344CB8AC3E}">
        <p14:creationId xmlns:p14="http://schemas.microsoft.com/office/powerpoint/2010/main" val="2364856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250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350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21" restart="whenNotActive" fill="hold" evtFilter="cancelBubble" nodeType="interactiveSeq">
                <p:stCondLst>
                  <p:cond evt="onClick" delay="0">
                    <p:tgtEl>
                      <p:spTgt spid="61"/>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51"/>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53"/>
                                        </p:tgtEl>
                                        <p:attrNameLst>
                                          <p:attrName>style.visibility</p:attrName>
                                        </p:attrNameLst>
                                      </p:cBhvr>
                                      <p:to>
                                        <p:strVal val="visible"/>
                                      </p:to>
                                    </p:set>
                                  </p:childTnLst>
                                </p:cTn>
                              </p:par>
                              <p:par>
                                <p:cTn id="30" presetID="1" presetClass="entr" presetSubtype="0" fill="hold" grpId="0" nodeType="withEffect">
                                  <p:stCondLst>
                                    <p:cond delay="1500"/>
                                  </p:stCondLst>
                                  <p:childTnLst>
                                    <p:set>
                                      <p:cBhvr>
                                        <p:cTn id="31" dur="1" fill="hold">
                                          <p:stCondLst>
                                            <p:cond delay="0"/>
                                          </p:stCondLst>
                                        </p:cTn>
                                        <p:tgtEl>
                                          <p:spTgt spid="57"/>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58"/>
                                        </p:tgtEl>
                                        <p:attrNameLst>
                                          <p:attrName>style.visibility</p:attrName>
                                        </p:attrNameLst>
                                      </p:cBhvr>
                                      <p:to>
                                        <p:strVal val="visible"/>
                                      </p:to>
                                    </p:set>
                                  </p:childTnLst>
                                </p:cTn>
                              </p:par>
                              <p:par>
                                <p:cTn id="34" presetID="1" presetClass="entr" presetSubtype="0" fill="hold" grpId="0" nodeType="withEffect">
                                  <p:stCondLst>
                                    <p:cond delay="2500"/>
                                  </p:stCondLst>
                                  <p:childTnLst>
                                    <p:set>
                                      <p:cBhvr>
                                        <p:cTn id="35"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childTnLst>
        </p:cTn>
      </p:par>
    </p:tnLst>
    <p:bldLst>
      <p:bldP spid="30" grpId="0"/>
      <p:bldP spid="32" grpId="0"/>
      <p:bldP spid="34" grpId="0"/>
      <p:bldP spid="35" grpId="0"/>
      <p:bldP spid="36" grpId="0"/>
      <p:bldP spid="37" grpId="0"/>
      <p:bldP spid="38" grpId="0"/>
      <p:bldP spid="39" grpId="0"/>
      <p:bldP spid="49" grpId="0"/>
      <p:bldP spid="51" grpId="0"/>
      <p:bldP spid="53" grpId="0"/>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4E10CF0-E1F4-9579-2F02-383BE8116F54}"/>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24" name="Rectángulo 23">
            <a:extLst>
              <a:ext uri="{FF2B5EF4-FFF2-40B4-BE49-F238E27FC236}">
                <a16:creationId xmlns:a16="http://schemas.microsoft.com/office/drawing/2014/main" id="{47E3F2A5-85F8-2B79-91B9-62BEEF499F4D}"/>
              </a:ext>
            </a:extLst>
          </p:cNvPr>
          <p:cNvSpPr/>
          <p:nvPr/>
        </p:nvSpPr>
        <p:spPr>
          <a:xfrm rot="10800000">
            <a:off x="0" y="0"/>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985838" y="1351989"/>
                <a:ext cx="10408305" cy="1462787"/>
              </a:xfrm>
            </p:spPr>
            <p:txBody>
              <a:bodyPr>
                <a:noAutofit/>
              </a:bodyPr>
              <a:lstStyle/>
              <a:p>
                <a:pPr marL="0" indent="0" algn="ctr">
                  <a:lnSpc>
                    <a:spcPct val="150000"/>
                  </a:lnSpc>
                  <a:buNone/>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Cuando se tiene dos o más factores con la misma base podemos expresarlos como una sola expresión sumando los exponentes.</a:t>
                </a:r>
                <a:endParaRPr lang="es-MX"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sSup>
                        <m:sSupPr>
                          <m:ctrlPr>
                            <a:rPr lang="es-MX"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sup>
                      </m:s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sSup>
                        <m:sSupPr>
                          <m:ctrlPr>
                            <a:rPr lang="es-MX"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sup>
                      </m:s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sSup>
                        <m:sSupPr>
                          <m:ctrlPr>
                            <a:rPr lang="es-MX"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sup>
                      </m:sSup>
                    </m:oMath>
                  </m:oMathPara>
                </a14:m>
                <a:endParaRPr lang="es-MX"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3" name="Marcador de contenido 2">
                <a:extLst>
                  <a:ext uri="{FF2B5EF4-FFF2-40B4-BE49-F238E27FC236}">
                    <a16:creationId xmlns:a16="http://schemas.microsoft.com/office/drawing/2014/main" id="{C8375042-E181-9F9E-9A97-D3FECA3A31F2}"/>
                  </a:ext>
                </a:extLst>
              </p:cNvPr>
              <p:cNvSpPr>
                <a:spLocks noGrp="1" noRot="1" noChangeAspect="1" noMove="1" noResize="1" noEditPoints="1" noAdjustHandles="1" noChangeArrowheads="1" noChangeShapeType="1" noTextEdit="1"/>
              </p:cNvSpPr>
              <p:nvPr>
                <p:ph idx="1"/>
              </p:nvPr>
            </p:nvSpPr>
            <p:spPr>
              <a:xfrm>
                <a:off x="985838" y="1351989"/>
                <a:ext cx="10408305" cy="1462787"/>
              </a:xfrm>
              <a:blipFill>
                <a:blip r:embed="rId3"/>
                <a:stretch>
                  <a:fillRect/>
                </a:stretch>
              </a:blipFill>
            </p:spPr>
            <p:txBody>
              <a:bodyPr/>
              <a:lstStyle/>
              <a:p>
                <a:r>
                  <a:rPr lang="es-MX">
                    <a:noFill/>
                  </a:rPr>
                  <a:t> </a:t>
                </a:r>
              </a:p>
            </p:txBody>
          </p:sp>
        </mc:Fallback>
      </mc:AlternateContent>
      <p:pic>
        <p:nvPicPr>
          <p:cNvPr id="23" name="Imagen 22">
            <a:extLst>
              <a:ext uri="{FF2B5EF4-FFF2-40B4-BE49-F238E27FC236}">
                <a16:creationId xmlns:a16="http://schemas.microsoft.com/office/drawing/2014/main" id="{6FA03BDB-6B78-D516-3468-DD830F80C37A}"/>
              </a:ext>
            </a:extLst>
          </p:cNvPr>
          <p:cNvPicPr>
            <a:picLocks noChangeAspect="1"/>
          </p:cNvPicPr>
          <p:nvPr/>
        </p:nvPicPr>
        <p:blipFill rotWithShape="1">
          <a:blip r:embed="rId4">
            <a:alphaModFix/>
          </a:blip>
          <a:srcRect t="60667"/>
          <a:stretch/>
        </p:blipFill>
        <p:spPr>
          <a:xfrm>
            <a:off x="93990" y="3702552"/>
            <a:ext cx="12192000" cy="2697479"/>
          </a:xfrm>
          <a:prstGeom prst="rect">
            <a:avLst/>
          </a:prstGeom>
        </p:spPr>
      </p:pic>
      <p:sp>
        <p:nvSpPr>
          <p:cNvPr id="5" name="Rectángulo redondeado 4">
            <a:extLst>
              <a:ext uri="{FF2B5EF4-FFF2-40B4-BE49-F238E27FC236}">
                <a16:creationId xmlns:a16="http://schemas.microsoft.com/office/drawing/2014/main" id="{1DEA4429-8B70-DEA7-5464-EB7ECA9A38B5}"/>
              </a:ext>
            </a:extLst>
          </p:cNvPr>
          <p:cNvSpPr/>
          <p:nvPr/>
        </p:nvSpPr>
        <p:spPr>
          <a:xfrm>
            <a:off x="7968490" y="2961073"/>
            <a:ext cx="4086416" cy="1675623"/>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Practica en el siguiente enlace: </a:t>
            </a:r>
            <a:r>
              <a:rPr lang="es-ES" b="1" kern="100" dirty="0">
                <a:solidFill>
                  <a:srgbClr val="002060"/>
                </a:solidFill>
                <a:latin typeface="Arial" panose="020B0604020202020204" pitchFamily="34" charset="0"/>
                <a:ea typeface="Aptos" panose="020B0004020202020204" pitchFamily="34" charset="0"/>
                <a:cs typeface="Times New Roman" panose="02020603050405020304" pitchFamily="18" charset="0"/>
                <a:hlinkClick r:id="rId5"/>
              </a:rPr>
              <a:t>https://repositorio.cab.unam.mx/productos-web/2025/potencias/simplificacion_n_factores_misma_base.html</a:t>
            </a:r>
            <a:endParaRPr lang="es-MX" dirty="0">
              <a:solidFill>
                <a:srgbClr val="002060"/>
              </a:solidFill>
            </a:endParaRPr>
          </a:p>
        </p:txBody>
      </p:sp>
      <p:pic>
        <p:nvPicPr>
          <p:cNvPr id="25" name="Imagen 24">
            <a:extLst>
              <a:ext uri="{FF2B5EF4-FFF2-40B4-BE49-F238E27FC236}">
                <a16:creationId xmlns:a16="http://schemas.microsoft.com/office/drawing/2014/main" id="{07BE0DF4-6B4E-B354-E41B-0139CAF9593E}"/>
              </a:ext>
            </a:extLst>
          </p:cNvPr>
          <p:cNvPicPr>
            <a:picLocks noChangeAspect="1"/>
          </p:cNvPicPr>
          <p:nvPr/>
        </p:nvPicPr>
        <p:blipFill rotWithShape="1">
          <a:blip r:embed="rId6">
            <a:duotone>
              <a:schemeClr val="accent2">
                <a:shade val="45000"/>
                <a:satMod val="135000"/>
              </a:schemeClr>
              <a:prstClr val="white"/>
            </a:duotone>
            <a:alphaModFix amt="40000"/>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Lst>
          </a:blip>
          <a:srcRect b="50000"/>
          <a:stretch/>
        </p:blipFill>
        <p:spPr>
          <a:xfrm flipH="1">
            <a:off x="797856" y="2766266"/>
            <a:ext cx="5600136" cy="3459544"/>
          </a:xfrm>
          <a:prstGeom prst="rect">
            <a:avLst/>
          </a:prstGeom>
        </p:spPr>
      </p:pic>
      <mc:AlternateContent xmlns:mc="http://schemas.openxmlformats.org/markup-compatibility/2006" xmlns:a14="http://schemas.microsoft.com/office/drawing/2010/main">
        <mc:Choice Requires="a14">
          <p:sp>
            <p:nvSpPr>
              <p:cNvPr id="27" name="Marcador de contenido 2">
                <a:extLst>
                  <a:ext uri="{FF2B5EF4-FFF2-40B4-BE49-F238E27FC236}">
                    <a16:creationId xmlns:a16="http://schemas.microsoft.com/office/drawing/2014/main" id="{F1A7CCB1-7119-1B31-5AA3-5638C74E818E}"/>
                  </a:ext>
                </a:extLst>
              </p:cNvPr>
              <p:cNvSpPr txBox="1">
                <a:spLocks/>
              </p:cNvSpPr>
              <p:nvPr/>
            </p:nvSpPr>
            <p:spPr>
              <a:xfrm>
                <a:off x="1160817" y="2663020"/>
                <a:ext cx="6541937" cy="3006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s-ES" sz="18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Ejemplos:</a:t>
                </a:r>
                <a:endParaRPr lang="es-MX"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Clr>
                    <a:schemeClr val="bg1"/>
                  </a:buClr>
                  <a:buFont typeface="Arial" panose="020B0604020202020204" pitchFamily="34" charset="0"/>
                  <a:buAutoNum type="arabicPeriod"/>
                </a:pPr>
                <a14:m>
                  <m:oMath xmlns:m="http://schemas.openxmlformats.org/officeDocument/2006/math">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5∗5∗</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sup>
                    </m:sSup>
                  </m:oMath>
                </a14:m>
                <a:r>
                  <a:rPr lang="es-ES" sz="18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sup>
                    </m:s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sup>
                    </m:s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sup>
                    </m:sSup>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1+1+2</m:t>
                        </m:r>
                      </m:sup>
                    </m:sSup>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oMath>
                </a14:m>
                <a:endParaRPr lang="es-MX"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Clr>
                    <a:schemeClr val="bg1"/>
                  </a:buClr>
                  <a:buFont typeface="Arial" panose="020B0604020202020204" pitchFamily="34" charset="0"/>
                  <a:buAutoNum type="arabicPeriod"/>
                </a:pPr>
                <a14:m>
                  <m:oMath xmlns:m="http://schemas.openxmlformats.org/officeDocument/2006/math">
                    <m:sSup>
                      <m:sSupPr>
                        <m:ctrlPr>
                          <a:rPr lang="es-MX"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𝑚</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𝑚</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sup>
                    </m:s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𝑚</m:t>
                    </m:r>
                  </m:oMath>
                </a14:m>
                <a:r>
                  <a:rPr lang="es-ES" sz="1800" i="1" kern="100" dirty="0">
                    <a:solidFill>
                      <a:schemeClr val="bg1"/>
                    </a:solidFill>
                    <a:latin typeface="Cambria Math" panose="02040503050406030204" pitchFamily="18" charset="0"/>
                    <a:ea typeface="Aptos" panose="020B0004020202020204" pitchFamily="34" charset="0"/>
                    <a:cs typeface="Arial" panose="020B0604020202020204" pitchFamily="34" charset="0"/>
                  </a:rPr>
                  <a:t>= </a:t>
                </a:r>
                <a14:m>
                  <m:oMath xmlns:m="http://schemas.openxmlformats.org/officeDocument/2006/math">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𝑚</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4+2+1</m:t>
                        </m:r>
                      </m:sup>
                    </m:sSup>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𝑚</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7</m:t>
                        </m:r>
                      </m:sup>
                    </m:sSup>
                  </m:oMath>
                </a14:m>
                <a:endParaRPr lang="es-MX"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Clr>
                    <a:schemeClr val="bg1"/>
                  </a:buClr>
                  <a:buFont typeface="Arial" panose="020B0604020202020204" pitchFamily="34" charset="0"/>
                  <a:buAutoNum type="arabicPeriod"/>
                </a:pPr>
                <a14:m>
                  <m:oMath xmlns:m="http://schemas.openxmlformats.org/officeDocument/2006/math">
                    <m:d>
                      <m:dPr>
                        <m:ctrlPr>
                          <a:rPr lang="es-MX" sz="180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ctrlPr>
                      </m:dPr>
                      <m:e>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e>
                    </m:d>
                    <m:d>
                      <m:dPr>
                        <m:ctrlPr>
                          <a:rPr lang="es-MX" sz="18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dPr>
                      <m:e>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e>
                    </m:d>
                    <m:d>
                      <m:dPr>
                        <m:ctrlPr>
                          <a:rPr lang="es-MX" sz="18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dPr>
                      <m:e>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e>
                    </m:d>
                    <m:d>
                      <m:dPr>
                        <m:ctrlPr>
                          <a:rPr lang="es-MX" sz="18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dPr>
                      <m:e>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e>
                    </m:d>
                    <m:r>
                      <a:rPr lang="es-ES" sz="1800" i="1" kern="100">
                        <a:solidFill>
                          <a:schemeClr val="bg1"/>
                        </a:solidFill>
                        <a:latin typeface="Cambria Math" panose="02040503050406030204" pitchFamily="18" charset="0"/>
                        <a:ea typeface="Aptos" panose="020B0004020202020204" pitchFamily="34"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sup>
                    </m:sSup>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sup>
                    </m:sSup>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sup>
                    </m:sSup>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sup>
                    </m:sSup>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1+1+1+1</m:t>
                        </m:r>
                      </m:sup>
                    </m:sSup>
                  </m:oMath>
                </a14:m>
                <a:endParaRPr lang="es-ES" sz="1800" i="1" kern="100" dirty="0">
                  <a:solidFill>
                    <a:schemeClr val="bg1"/>
                  </a:solidFill>
                  <a:latin typeface="Cambria Math" panose="02040503050406030204" pitchFamily="18" charset="0"/>
                  <a:ea typeface="Times New Roman" panose="02020603050405020304" pitchFamily="18" charset="0"/>
                  <a:cs typeface="Arial" panose="020B0604020202020204" pitchFamily="34" charset="0"/>
                </a:endParaRPr>
              </a:p>
              <a:p>
                <a:pPr marL="0" indent="0">
                  <a:lnSpc>
                    <a:spcPct val="150000"/>
                  </a:lnSpc>
                  <a:buClr>
                    <a:srgbClr val="000000"/>
                  </a:buClr>
                  <a:buFont typeface="Arial" panose="020B0604020202020204" pitchFamily="34" charset="0"/>
                  <a:buNone/>
                </a:pPr>
                <a:r>
                  <a:rPr lang="es-ES" sz="1800" kern="100" dirty="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r>
                      <a:rPr lang="es-ES" sz="1800"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=81</m:t>
                    </m:r>
                    <m:sSup>
                      <m:sSupPr>
                        <m:ctrlPr>
                          <a:rPr lang="es-MX"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e>
                      <m:sup>
                        <m:r>
                          <a:rPr lang="es-ES" sz="18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oMath>
                </a14:m>
                <a:endParaRPr lang="es-MX"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s-MX" dirty="0">
                  <a:solidFill>
                    <a:schemeClr val="bg1"/>
                  </a:solidFill>
                </a:endParaRPr>
              </a:p>
            </p:txBody>
          </p:sp>
        </mc:Choice>
        <mc:Fallback xmlns="">
          <p:sp>
            <p:nvSpPr>
              <p:cNvPr id="27" name="Marcador de contenido 2">
                <a:extLst>
                  <a:ext uri="{FF2B5EF4-FFF2-40B4-BE49-F238E27FC236}">
                    <a16:creationId xmlns:a16="http://schemas.microsoft.com/office/drawing/2014/main" id="{F1A7CCB1-7119-1B31-5AA3-5638C74E818E}"/>
                  </a:ext>
                </a:extLst>
              </p:cNvPr>
              <p:cNvSpPr txBox="1">
                <a:spLocks noRot="1" noChangeAspect="1" noMove="1" noResize="1" noEditPoints="1" noAdjustHandles="1" noChangeArrowheads="1" noChangeShapeType="1" noTextEdit="1"/>
              </p:cNvSpPr>
              <p:nvPr/>
            </p:nvSpPr>
            <p:spPr>
              <a:xfrm>
                <a:off x="1160817" y="2663020"/>
                <a:ext cx="6541937" cy="3006558"/>
              </a:xfrm>
              <a:prstGeom prst="rect">
                <a:avLst/>
              </a:prstGeom>
              <a:blipFill>
                <a:blip r:embed="rId8"/>
                <a:stretch>
                  <a:fillRect l="-775"/>
                </a:stretch>
              </a:blipFill>
            </p:spPr>
            <p:txBody>
              <a:bodyPr/>
              <a:lstStyle/>
              <a:p>
                <a:r>
                  <a:rPr lang="es-MX">
                    <a:noFill/>
                  </a:rPr>
                  <a:t> </a:t>
                </a:r>
              </a:p>
            </p:txBody>
          </p:sp>
        </mc:Fallback>
      </mc:AlternateContent>
      <p:grpSp>
        <p:nvGrpSpPr>
          <p:cNvPr id="28" name="Grupo 27">
            <a:extLst>
              <a:ext uri="{FF2B5EF4-FFF2-40B4-BE49-F238E27FC236}">
                <a16:creationId xmlns:a16="http://schemas.microsoft.com/office/drawing/2014/main" id="{C240FD4A-9230-085B-04F7-FBED5B629E8E}"/>
              </a:ext>
            </a:extLst>
          </p:cNvPr>
          <p:cNvGrpSpPr/>
          <p:nvPr/>
        </p:nvGrpSpPr>
        <p:grpSpPr>
          <a:xfrm>
            <a:off x="7224292" y="5971006"/>
            <a:ext cx="1143151" cy="767107"/>
            <a:chOff x="7338596" y="5956718"/>
            <a:chExt cx="1143151" cy="767107"/>
          </a:xfrm>
        </p:grpSpPr>
        <p:pic>
          <p:nvPicPr>
            <p:cNvPr id="29" name="Gráfico 28" descr="Reproducir">
              <a:hlinkClick r:id="" action="ppaction://hlinkshowjump?jump=previousslide"/>
              <a:extLst>
                <a:ext uri="{FF2B5EF4-FFF2-40B4-BE49-F238E27FC236}">
                  <a16:creationId xmlns:a16="http://schemas.microsoft.com/office/drawing/2014/main" id="{D341E3DD-10B7-9B0A-D305-36359E1F17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0" name="CuadroTexto 29">
              <a:hlinkClick r:id="" action="ppaction://hlinkshowjump?jump=previousslide"/>
              <a:extLst>
                <a:ext uri="{FF2B5EF4-FFF2-40B4-BE49-F238E27FC236}">
                  <a16:creationId xmlns:a16="http://schemas.microsoft.com/office/drawing/2014/main" id="{8E7DA5B1-0094-0216-6363-D1D6B580689D}"/>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31" name="Grupo 30">
            <a:extLst>
              <a:ext uri="{FF2B5EF4-FFF2-40B4-BE49-F238E27FC236}">
                <a16:creationId xmlns:a16="http://schemas.microsoft.com/office/drawing/2014/main" id="{C648BEF3-0E1E-EEE4-F9A0-6B8533D51197}"/>
              </a:ext>
            </a:extLst>
          </p:cNvPr>
          <p:cNvGrpSpPr/>
          <p:nvPr/>
        </p:nvGrpSpPr>
        <p:grpSpPr>
          <a:xfrm>
            <a:off x="6432587" y="5967763"/>
            <a:ext cx="709174" cy="762589"/>
            <a:chOff x="5538422" y="5846740"/>
            <a:chExt cx="709174" cy="762589"/>
          </a:xfrm>
        </p:grpSpPr>
        <p:pic>
          <p:nvPicPr>
            <p:cNvPr id="32" name="Gráfico 31" descr="Casa">
              <a:hlinkClick r:id="rId11" action="ppaction://hlinksldjump"/>
              <a:extLst>
                <a:ext uri="{FF2B5EF4-FFF2-40B4-BE49-F238E27FC236}">
                  <a16:creationId xmlns:a16="http://schemas.microsoft.com/office/drawing/2014/main" id="{D0B41B1C-19EF-EB76-590E-FB72455A66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33" name="CuadroTexto 32">
              <a:hlinkClick r:id="rId11" action="ppaction://hlinksldjump"/>
              <a:extLst>
                <a:ext uri="{FF2B5EF4-FFF2-40B4-BE49-F238E27FC236}">
                  <a16:creationId xmlns:a16="http://schemas.microsoft.com/office/drawing/2014/main" id="{087BC6D8-8DC1-DDD4-8595-40DC048C51B7}"/>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34" name="Grupo 33">
            <a:extLst>
              <a:ext uri="{FF2B5EF4-FFF2-40B4-BE49-F238E27FC236}">
                <a16:creationId xmlns:a16="http://schemas.microsoft.com/office/drawing/2014/main" id="{733098C0-8D78-1228-B481-5EB35A060AC4}"/>
              </a:ext>
            </a:extLst>
          </p:cNvPr>
          <p:cNvGrpSpPr/>
          <p:nvPr/>
        </p:nvGrpSpPr>
        <p:grpSpPr>
          <a:xfrm>
            <a:off x="8406226" y="5967763"/>
            <a:ext cx="1062346" cy="762589"/>
            <a:chOff x="7059518" y="5839689"/>
            <a:chExt cx="1341695" cy="963115"/>
          </a:xfrm>
        </p:grpSpPr>
        <p:pic>
          <p:nvPicPr>
            <p:cNvPr id="35" name="Gráfico 34" descr="Reproducir">
              <a:hlinkClick r:id="" action="ppaction://hlinkshowjump?jump=nextslide"/>
              <a:extLst>
                <a:ext uri="{FF2B5EF4-FFF2-40B4-BE49-F238E27FC236}">
                  <a16:creationId xmlns:a16="http://schemas.microsoft.com/office/drawing/2014/main" id="{5E6E0494-0272-0338-6502-EC5E30D37E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6" name="CuadroTexto 35">
              <a:hlinkClick r:id="" action="ppaction://hlinkshowjump?jump=nextslide"/>
              <a:extLst>
                <a:ext uri="{FF2B5EF4-FFF2-40B4-BE49-F238E27FC236}">
                  <a16:creationId xmlns:a16="http://schemas.microsoft.com/office/drawing/2014/main" id="{40E63814-65A8-D581-74A9-7278152AD8B0}"/>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37" name="Grupo 36">
            <a:extLst>
              <a:ext uri="{FF2B5EF4-FFF2-40B4-BE49-F238E27FC236}">
                <a16:creationId xmlns:a16="http://schemas.microsoft.com/office/drawing/2014/main" id="{827B9804-189B-254A-D564-709B1A2283A6}"/>
              </a:ext>
            </a:extLst>
          </p:cNvPr>
          <p:cNvGrpSpPr/>
          <p:nvPr/>
        </p:nvGrpSpPr>
        <p:grpSpPr>
          <a:xfrm>
            <a:off x="9468572" y="5965193"/>
            <a:ext cx="1269814" cy="762589"/>
            <a:chOff x="9512187" y="5839689"/>
            <a:chExt cx="1603718" cy="963115"/>
          </a:xfrm>
        </p:grpSpPr>
        <p:pic>
          <p:nvPicPr>
            <p:cNvPr id="38" name="Gráfico 37" descr="Cancha">
              <a:hlinkClick r:id="rId14" action="ppaction://hlinksldjump"/>
              <a:extLst>
                <a:ext uri="{FF2B5EF4-FFF2-40B4-BE49-F238E27FC236}">
                  <a16:creationId xmlns:a16="http://schemas.microsoft.com/office/drawing/2014/main" id="{4075A268-D4BA-3B4F-5D16-D90F048E874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39" name="CuadroTexto 38">
              <a:hlinkClick r:id="rId14" action="ppaction://hlinksldjump"/>
              <a:extLst>
                <a:ext uri="{FF2B5EF4-FFF2-40B4-BE49-F238E27FC236}">
                  <a16:creationId xmlns:a16="http://schemas.microsoft.com/office/drawing/2014/main" id="{164434AE-30F3-A0FE-FC42-A959D2715F80}"/>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40" name="Grupo 39">
            <a:extLst>
              <a:ext uri="{FF2B5EF4-FFF2-40B4-BE49-F238E27FC236}">
                <a16:creationId xmlns:a16="http://schemas.microsoft.com/office/drawing/2014/main" id="{776AA8A9-6F68-AA78-8871-33E69AADEF29}"/>
              </a:ext>
            </a:extLst>
          </p:cNvPr>
          <p:cNvGrpSpPr/>
          <p:nvPr/>
        </p:nvGrpSpPr>
        <p:grpSpPr>
          <a:xfrm>
            <a:off x="10737157" y="5962896"/>
            <a:ext cx="1317749" cy="762590"/>
            <a:chOff x="10684667" y="5839689"/>
            <a:chExt cx="1664258" cy="963116"/>
          </a:xfrm>
        </p:grpSpPr>
        <p:pic>
          <p:nvPicPr>
            <p:cNvPr id="41" name="Gráfico 40" descr="Libros en estantería">
              <a:hlinkClick r:id="rId17" action="ppaction://hlinksldjump"/>
              <a:extLst>
                <a:ext uri="{FF2B5EF4-FFF2-40B4-BE49-F238E27FC236}">
                  <a16:creationId xmlns:a16="http://schemas.microsoft.com/office/drawing/2014/main" id="{6986D114-5506-C82B-449E-AFA4DD6E125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42" name="CuadroTexto 41">
              <a:hlinkClick r:id="rId17" action="ppaction://hlinksldjump"/>
              <a:extLst>
                <a:ext uri="{FF2B5EF4-FFF2-40B4-BE49-F238E27FC236}">
                  <a16:creationId xmlns:a16="http://schemas.microsoft.com/office/drawing/2014/main" id="{A35A4B99-270D-BC48-3ACC-E9FAF691A3B3}"/>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43" name="Google Shape;94;p1">
            <a:extLst>
              <a:ext uri="{FF2B5EF4-FFF2-40B4-BE49-F238E27FC236}">
                <a16:creationId xmlns:a16="http://schemas.microsoft.com/office/drawing/2014/main" id="{E30CECA4-E198-4419-425A-07C5F84089E5}"/>
              </a:ext>
            </a:extLst>
          </p:cNvPr>
          <p:cNvPicPr preferRelativeResize="0">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dondear rectángulo de esquina diagonal 7">
            <a:extLst>
              <a:ext uri="{FF2B5EF4-FFF2-40B4-BE49-F238E27FC236}">
                <a16:creationId xmlns:a16="http://schemas.microsoft.com/office/drawing/2014/main" id="{5E79A67F-66D8-5A72-7729-D5AB30732486}"/>
              </a:ext>
            </a:extLst>
          </p:cNvPr>
          <p:cNvSpPr/>
          <p:nvPr/>
        </p:nvSpPr>
        <p:spPr>
          <a:xfrm>
            <a:off x="1" y="350626"/>
            <a:ext cx="8406226"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Título 1">
            <a:extLst>
              <a:ext uri="{FF2B5EF4-FFF2-40B4-BE49-F238E27FC236}">
                <a16:creationId xmlns:a16="http://schemas.microsoft.com/office/drawing/2014/main" id="{1EB4D4EC-96D2-514F-02E2-389D2B0AEDA7}"/>
              </a:ext>
            </a:extLst>
          </p:cNvPr>
          <p:cNvSpPr txBox="1">
            <a:spLocks/>
          </p:cNvSpPr>
          <p:nvPr/>
        </p:nvSpPr>
        <p:spPr>
          <a:xfrm>
            <a:off x="946014" y="350626"/>
            <a:ext cx="7460212" cy="651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3. Multiplicación de factores con la misma base</a:t>
            </a:r>
          </a:p>
        </p:txBody>
      </p:sp>
    </p:spTree>
    <p:extLst>
      <p:ext uri="{BB962C8B-B14F-4D97-AF65-F5344CB8AC3E}">
        <p14:creationId xmlns:p14="http://schemas.microsoft.com/office/powerpoint/2010/main" val="1956043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57691C4-96A2-E2F0-E575-9E2DDC420D90}"/>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24" name="Rectángulo 23">
            <a:extLst>
              <a:ext uri="{FF2B5EF4-FFF2-40B4-BE49-F238E27FC236}">
                <a16:creationId xmlns:a16="http://schemas.microsoft.com/office/drawing/2014/main" id="{C1EBEF56-7454-2422-33BC-48D4B11F447E}"/>
              </a:ext>
            </a:extLst>
          </p:cNvPr>
          <p:cNvSpPr/>
          <p:nvPr/>
        </p:nvSpPr>
        <p:spPr>
          <a:xfrm rot="10800000">
            <a:off x="0" y="0"/>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882457" y="1443265"/>
                <a:ext cx="10515600" cy="1409523"/>
              </a:xfrm>
            </p:spPr>
            <p:txBody>
              <a:bodyPr>
                <a:normAutofit lnSpcReduction="10000"/>
              </a:bodyPr>
              <a:lstStyle/>
              <a:p>
                <a:pPr marL="0" indent="0" algn="just">
                  <a:lnSpc>
                    <a:spcPct val="150000"/>
                  </a:lnSpc>
                  <a:buNone/>
                </a:pPr>
                <a:r>
                  <a:rPr lang="es-E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Si se tiene un producto de factores con diferentes bases, pero con el mismo exponente </a:t>
                </a:r>
                <a14:m>
                  <m:oMath xmlns:m="http://schemas.openxmlformats.org/officeDocument/2006/math">
                    <m:r>
                      <a:rPr lang="es-ES" sz="2000"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𝑛</m:t>
                    </m:r>
                  </m:oMath>
                </a14:m>
                <a:r>
                  <a:rPr lang="es-ES" sz="20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se multiplican las bases y se eleva el resultado al exponente común.</a:t>
                </a:r>
                <a:endParaRPr lang="es-MX"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es-MX"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sup>
                      </m:s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sSup>
                        <m:sSupPr>
                          <m:ctrlPr>
                            <a:rPr lang="es-MX"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𝒃</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sup>
                      </m:s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sSup>
                        <m:sSupPr>
                          <m:ctrlPr>
                            <a:rPr lang="es-MX"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𝒃</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sup>
                      </m:sSup>
                    </m:oMath>
                  </m:oMathPara>
                </a14:m>
                <a:endParaRPr lang="es-MX"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Marcador de contenido 2">
                <a:extLst>
                  <a:ext uri="{FF2B5EF4-FFF2-40B4-BE49-F238E27FC236}">
                    <a16:creationId xmlns:a16="http://schemas.microsoft.com/office/drawing/2014/main" id="{C8375042-E181-9F9E-9A97-D3FECA3A31F2}"/>
                  </a:ext>
                </a:extLst>
              </p:cNvPr>
              <p:cNvSpPr>
                <a:spLocks noGrp="1" noRot="1" noChangeAspect="1" noMove="1" noResize="1" noEditPoints="1" noAdjustHandles="1" noChangeArrowheads="1" noChangeShapeType="1" noTextEdit="1"/>
              </p:cNvSpPr>
              <p:nvPr>
                <p:ph idx="1"/>
              </p:nvPr>
            </p:nvSpPr>
            <p:spPr>
              <a:xfrm>
                <a:off x="882457" y="1443265"/>
                <a:ext cx="10515600" cy="1409523"/>
              </a:xfrm>
              <a:blipFill>
                <a:blip r:embed="rId3"/>
                <a:stretch>
                  <a:fillRect l="-603" r="-603"/>
                </a:stretch>
              </a:blipFill>
            </p:spPr>
            <p:txBody>
              <a:bodyPr/>
              <a:lstStyle/>
              <a:p>
                <a:r>
                  <a:rPr lang="es-MX">
                    <a:noFill/>
                  </a:rPr>
                  <a:t> </a:t>
                </a:r>
              </a:p>
            </p:txBody>
          </p:sp>
        </mc:Fallback>
      </mc:AlternateContent>
      <p:pic>
        <p:nvPicPr>
          <p:cNvPr id="23" name="Imagen 22">
            <a:extLst>
              <a:ext uri="{FF2B5EF4-FFF2-40B4-BE49-F238E27FC236}">
                <a16:creationId xmlns:a16="http://schemas.microsoft.com/office/drawing/2014/main" id="{06DCFB57-0D5E-9C0A-0667-CD19A1A08667}"/>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sp>
        <p:nvSpPr>
          <p:cNvPr id="5" name="Rectángulo redondeado 4">
            <a:extLst>
              <a:ext uri="{FF2B5EF4-FFF2-40B4-BE49-F238E27FC236}">
                <a16:creationId xmlns:a16="http://schemas.microsoft.com/office/drawing/2014/main" id="{1DEA4429-8B70-DEA7-5464-EB7ECA9A38B5}"/>
              </a:ext>
            </a:extLst>
          </p:cNvPr>
          <p:cNvSpPr/>
          <p:nvPr/>
        </p:nvSpPr>
        <p:spPr>
          <a:xfrm>
            <a:off x="329428" y="5041998"/>
            <a:ext cx="11599816" cy="895034"/>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rPr>
              <a:t>Practica en el siguiente enlace:</a:t>
            </a:r>
            <a:endParaRPr lang="es-MX" sz="1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hlinkClick r:id="rId5"/>
              </a:rPr>
              <a:t>https://repositorio.cab.unam.mx/productos-web/2025/potencias/simplificacion_n_factores_misma_potencia.html</a:t>
            </a:r>
            <a:endParaRPr lang="es-MX" sz="1600" dirty="0">
              <a:solidFill>
                <a:srgbClr val="002060"/>
              </a:solidFill>
            </a:endParaRPr>
          </a:p>
        </p:txBody>
      </p:sp>
      <p:pic>
        <p:nvPicPr>
          <p:cNvPr id="25" name="Imagen 24">
            <a:extLst>
              <a:ext uri="{FF2B5EF4-FFF2-40B4-BE49-F238E27FC236}">
                <a16:creationId xmlns:a16="http://schemas.microsoft.com/office/drawing/2014/main" id="{E99415D8-8161-4A20-32CF-195236BE008A}"/>
              </a:ext>
            </a:extLst>
          </p:cNvPr>
          <p:cNvPicPr>
            <a:picLocks noChangeAspect="1"/>
          </p:cNvPicPr>
          <p:nvPr/>
        </p:nvPicPr>
        <p:blipFill rotWithShape="1">
          <a:blip r:embed="rId6">
            <a:duotone>
              <a:schemeClr val="accent2">
                <a:shade val="45000"/>
                <a:satMod val="135000"/>
              </a:schemeClr>
              <a:prstClr val="white"/>
            </a:duotone>
            <a:alphaModFix amt="40000"/>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Lst>
          </a:blip>
          <a:srcRect b="50000"/>
          <a:stretch/>
        </p:blipFill>
        <p:spPr>
          <a:xfrm flipH="1">
            <a:off x="877034" y="3200697"/>
            <a:ext cx="5930175" cy="3663429"/>
          </a:xfrm>
          <a:prstGeom prst="rect">
            <a:avLst/>
          </a:prstGeom>
        </p:spPr>
      </p:pic>
      <mc:AlternateContent xmlns:mc="http://schemas.openxmlformats.org/markup-compatibility/2006" xmlns:a14="http://schemas.microsoft.com/office/drawing/2010/main">
        <mc:Choice Requires="a14">
          <p:sp>
            <p:nvSpPr>
              <p:cNvPr id="27" name="Marcador de contenido 2">
                <a:extLst>
                  <a:ext uri="{FF2B5EF4-FFF2-40B4-BE49-F238E27FC236}">
                    <a16:creationId xmlns:a16="http://schemas.microsoft.com/office/drawing/2014/main" id="{AB1C45C7-568B-45C5-6A35-1483EFD7CE6E}"/>
                  </a:ext>
                </a:extLst>
              </p:cNvPr>
              <p:cNvSpPr txBox="1">
                <a:spLocks/>
              </p:cNvSpPr>
              <p:nvPr/>
            </p:nvSpPr>
            <p:spPr>
              <a:xfrm>
                <a:off x="882457" y="2559897"/>
                <a:ext cx="6918277" cy="2643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s-ES" sz="20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Ejemplos:</a:t>
                </a:r>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Clr>
                    <a:schemeClr val="bg1"/>
                  </a:buClr>
                  <a:buFont typeface="Cambria Math" panose="02040503050406030204" pitchFamily="18" charset="0"/>
                  <a:buAutoNum type="arabicPeriod"/>
                </a:pPr>
                <a14:m>
                  <m:oMath xmlns:m="http://schemas.openxmlformats.org/officeDocument/2006/math">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oMath>
                </a14:m>
                <a:r>
                  <a:rPr lang="es-ES" sz="20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(2∗3)</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Clr>
                    <a:schemeClr val="bg1"/>
                  </a:buClr>
                  <a:buFont typeface="Cambria Math" panose="02040503050406030204" pitchFamily="18" charset="0"/>
                  <a:buAutoNum type="arabicPeriod"/>
                </a:pPr>
                <a14:m>
                  <m:oMath xmlns:m="http://schemas.openxmlformats.org/officeDocument/2006/math">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𝑦</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oMath>
                </a14:m>
                <a:r>
                  <a:rPr lang="es-ES" sz="2000" i="1" kern="100" dirty="0">
                    <a:solidFill>
                      <a:schemeClr val="bg1"/>
                    </a:solidFill>
                    <a:latin typeface="Cambria Math" panose="02040503050406030204" pitchFamily="18" charset="0"/>
                    <a:ea typeface="Aptos" panose="020B0004020202020204" pitchFamily="34" charset="0"/>
                    <a:cs typeface="Arial" panose="020B0604020202020204" pitchFamily="34" charset="0"/>
                  </a:rPr>
                  <a:t>= </a:t>
                </a:r>
                <a14:m>
                  <m:oMath xmlns:m="http://schemas.openxmlformats.org/officeDocument/2006/math">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𝑥𝑦</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sup>
                    </m:sSup>
                  </m:oMath>
                </a14:m>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50000"/>
                  </a:lnSpc>
                  <a:buClr>
                    <a:schemeClr val="bg1"/>
                  </a:buClr>
                  <a:buFont typeface="Cambria Math" panose="02040503050406030204" pitchFamily="18" charset="0"/>
                  <a:buAutoNum type="arabicPeriod"/>
                </a:pPr>
                <a14:m>
                  <m:oMath xmlns:m="http://schemas.openxmlformats.org/officeDocument/2006/math">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𝑏</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𝑐</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oMath>
                </a14:m>
                <a:r>
                  <a:rPr lang="es-ES" sz="2000" kern="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𝑏</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𝑐</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e>
                    </m:d>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𝑏</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𝑐</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sSupPr>
                      <m:e>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𝑎</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𝑏</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𝑐</m:t>
                        </m:r>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e>
                      <m:sup>
                        <m:r>
                          <a:rPr lang="es-ES" sz="2000"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27" name="Marcador de contenido 2">
                <a:extLst>
                  <a:ext uri="{FF2B5EF4-FFF2-40B4-BE49-F238E27FC236}">
                    <a16:creationId xmlns:a16="http://schemas.microsoft.com/office/drawing/2014/main" id="{AB1C45C7-568B-45C5-6A35-1483EFD7CE6E}"/>
                  </a:ext>
                </a:extLst>
              </p:cNvPr>
              <p:cNvSpPr txBox="1">
                <a:spLocks noRot="1" noChangeAspect="1" noMove="1" noResize="1" noEditPoints="1" noAdjustHandles="1" noChangeArrowheads="1" noChangeShapeType="1" noTextEdit="1"/>
              </p:cNvSpPr>
              <p:nvPr/>
            </p:nvSpPr>
            <p:spPr>
              <a:xfrm>
                <a:off x="882457" y="2559897"/>
                <a:ext cx="6918277" cy="2643627"/>
              </a:xfrm>
              <a:prstGeom prst="rect">
                <a:avLst/>
              </a:prstGeom>
              <a:blipFill>
                <a:blip r:embed="rId8"/>
                <a:stretch>
                  <a:fillRect l="-916"/>
                </a:stretch>
              </a:blipFill>
            </p:spPr>
            <p:txBody>
              <a:bodyPr/>
              <a:lstStyle/>
              <a:p>
                <a:r>
                  <a:rPr lang="es-MX">
                    <a:noFill/>
                  </a:rPr>
                  <a:t> </a:t>
                </a:r>
              </a:p>
            </p:txBody>
          </p:sp>
        </mc:Fallback>
      </mc:AlternateContent>
      <p:grpSp>
        <p:nvGrpSpPr>
          <p:cNvPr id="29" name="Grupo 28">
            <a:extLst>
              <a:ext uri="{FF2B5EF4-FFF2-40B4-BE49-F238E27FC236}">
                <a16:creationId xmlns:a16="http://schemas.microsoft.com/office/drawing/2014/main" id="{91260114-ACAE-4910-D44B-636C3F4088CE}"/>
              </a:ext>
            </a:extLst>
          </p:cNvPr>
          <p:cNvGrpSpPr/>
          <p:nvPr/>
        </p:nvGrpSpPr>
        <p:grpSpPr>
          <a:xfrm>
            <a:off x="7224292" y="5971006"/>
            <a:ext cx="1143151" cy="767107"/>
            <a:chOff x="7338596" y="5956718"/>
            <a:chExt cx="1143151" cy="767107"/>
          </a:xfrm>
        </p:grpSpPr>
        <p:pic>
          <p:nvPicPr>
            <p:cNvPr id="30" name="Gráfico 29" descr="Reproducir">
              <a:hlinkClick r:id="" action="ppaction://hlinkshowjump?jump=previousslide"/>
              <a:extLst>
                <a:ext uri="{FF2B5EF4-FFF2-40B4-BE49-F238E27FC236}">
                  <a16:creationId xmlns:a16="http://schemas.microsoft.com/office/drawing/2014/main" id="{7E1D68CE-2845-981B-E25A-AD8F2A1B4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1" name="CuadroTexto 30">
              <a:hlinkClick r:id="" action="ppaction://hlinkshowjump?jump=previousslide"/>
              <a:extLst>
                <a:ext uri="{FF2B5EF4-FFF2-40B4-BE49-F238E27FC236}">
                  <a16:creationId xmlns:a16="http://schemas.microsoft.com/office/drawing/2014/main" id="{C4402C2B-C1E6-7DAB-FF20-9818E2FE1F70}"/>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32" name="Grupo 31">
            <a:extLst>
              <a:ext uri="{FF2B5EF4-FFF2-40B4-BE49-F238E27FC236}">
                <a16:creationId xmlns:a16="http://schemas.microsoft.com/office/drawing/2014/main" id="{E96ED1D6-F73B-FCC9-2E92-F600BF908B6E}"/>
              </a:ext>
            </a:extLst>
          </p:cNvPr>
          <p:cNvGrpSpPr/>
          <p:nvPr/>
        </p:nvGrpSpPr>
        <p:grpSpPr>
          <a:xfrm>
            <a:off x="6432587" y="5967763"/>
            <a:ext cx="709174" cy="762589"/>
            <a:chOff x="5538422" y="5846740"/>
            <a:chExt cx="709174" cy="762589"/>
          </a:xfrm>
        </p:grpSpPr>
        <p:pic>
          <p:nvPicPr>
            <p:cNvPr id="33" name="Gráfico 32" descr="Casa">
              <a:hlinkClick r:id="rId11" action="ppaction://hlinksldjump"/>
              <a:extLst>
                <a:ext uri="{FF2B5EF4-FFF2-40B4-BE49-F238E27FC236}">
                  <a16:creationId xmlns:a16="http://schemas.microsoft.com/office/drawing/2014/main" id="{13B44723-2A5A-A086-C6ED-1E74C83B6C6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34" name="CuadroTexto 33">
              <a:hlinkClick r:id="rId11" action="ppaction://hlinksldjump"/>
              <a:extLst>
                <a:ext uri="{FF2B5EF4-FFF2-40B4-BE49-F238E27FC236}">
                  <a16:creationId xmlns:a16="http://schemas.microsoft.com/office/drawing/2014/main" id="{56D9A83F-3E58-FA52-C73C-E4C449A6DC87}"/>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35" name="Grupo 34">
            <a:extLst>
              <a:ext uri="{FF2B5EF4-FFF2-40B4-BE49-F238E27FC236}">
                <a16:creationId xmlns:a16="http://schemas.microsoft.com/office/drawing/2014/main" id="{093E6581-5C49-9871-4DE2-84E3A69C5675}"/>
              </a:ext>
            </a:extLst>
          </p:cNvPr>
          <p:cNvGrpSpPr/>
          <p:nvPr/>
        </p:nvGrpSpPr>
        <p:grpSpPr>
          <a:xfrm>
            <a:off x="8406226" y="5967763"/>
            <a:ext cx="1062346" cy="762589"/>
            <a:chOff x="7059518" y="5839689"/>
            <a:chExt cx="1341695" cy="963115"/>
          </a:xfrm>
        </p:grpSpPr>
        <p:pic>
          <p:nvPicPr>
            <p:cNvPr id="36" name="Gráfico 35" descr="Reproducir">
              <a:hlinkClick r:id="" action="ppaction://hlinkshowjump?jump=nextslide"/>
              <a:extLst>
                <a:ext uri="{FF2B5EF4-FFF2-40B4-BE49-F238E27FC236}">
                  <a16:creationId xmlns:a16="http://schemas.microsoft.com/office/drawing/2014/main" id="{D3134DDE-DF85-7509-B89E-9E9253720A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7" name="CuadroTexto 36">
              <a:hlinkClick r:id="" action="ppaction://hlinkshowjump?jump=nextslide"/>
              <a:extLst>
                <a:ext uri="{FF2B5EF4-FFF2-40B4-BE49-F238E27FC236}">
                  <a16:creationId xmlns:a16="http://schemas.microsoft.com/office/drawing/2014/main" id="{DC71D019-7A47-D0D4-E6F2-B4222EC71E6D}"/>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38" name="Grupo 37">
            <a:extLst>
              <a:ext uri="{FF2B5EF4-FFF2-40B4-BE49-F238E27FC236}">
                <a16:creationId xmlns:a16="http://schemas.microsoft.com/office/drawing/2014/main" id="{E932CE30-A8A0-5ABA-F631-F1C1A20B6C2E}"/>
              </a:ext>
            </a:extLst>
          </p:cNvPr>
          <p:cNvGrpSpPr/>
          <p:nvPr/>
        </p:nvGrpSpPr>
        <p:grpSpPr>
          <a:xfrm>
            <a:off x="9468572" y="5965193"/>
            <a:ext cx="1269814" cy="762589"/>
            <a:chOff x="9512187" y="5839689"/>
            <a:chExt cx="1603718" cy="963115"/>
          </a:xfrm>
        </p:grpSpPr>
        <p:pic>
          <p:nvPicPr>
            <p:cNvPr id="39" name="Gráfico 38" descr="Cancha">
              <a:hlinkClick r:id="rId14" action="ppaction://hlinksldjump"/>
              <a:extLst>
                <a:ext uri="{FF2B5EF4-FFF2-40B4-BE49-F238E27FC236}">
                  <a16:creationId xmlns:a16="http://schemas.microsoft.com/office/drawing/2014/main" id="{C2755D5A-965A-7FE9-1203-7047CEE3B6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40" name="CuadroTexto 39">
              <a:hlinkClick r:id="rId14" action="ppaction://hlinksldjump"/>
              <a:extLst>
                <a:ext uri="{FF2B5EF4-FFF2-40B4-BE49-F238E27FC236}">
                  <a16:creationId xmlns:a16="http://schemas.microsoft.com/office/drawing/2014/main" id="{FF15F162-C152-BCD0-81D2-042AD37095C5}"/>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41" name="Grupo 40">
            <a:extLst>
              <a:ext uri="{FF2B5EF4-FFF2-40B4-BE49-F238E27FC236}">
                <a16:creationId xmlns:a16="http://schemas.microsoft.com/office/drawing/2014/main" id="{0DB89A6F-CA4A-5EAB-989F-F36FC9AC7973}"/>
              </a:ext>
            </a:extLst>
          </p:cNvPr>
          <p:cNvGrpSpPr/>
          <p:nvPr/>
        </p:nvGrpSpPr>
        <p:grpSpPr>
          <a:xfrm>
            <a:off x="10737157" y="5962896"/>
            <a:ext cx="1317749" cy="762590"/>
            <a:chOff x="10684667" y="5839689"/>
            <a:chExt cx="1664258" cy="963116"/>
          </a:xfrm>
        </p:grpSpPr>
        <p:pic>
          <p:nvPicPr>
            <p:cNvPr id="42" name="Gráfico 41" descr="Libros en estantería">
              <a:hlinkClick r:id="rId17" action="ppaction://hlinksldjump"/>
              <a:extLst>
                <a:ext uri="{FF2B5EF4-FFF2-40B4-BE49-F238E27FC236}">
                  <a16:creationId xmlns:a16="http://schemas.microsoft.com/office/drawing/2014/main" id="{407BA3B6-681B-B934-28C9-94997A97CB8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43" name="CuadroTexto 42">
              <a:hlinkClick r:id="rId17" action="ppaction://hlinksldjump"/>
              <a:extLst>
                <a:ext uri="{FF2B5EF4-FFF2-40B4-BE49-F238E27FC236}">
                  <a16:creationId xmlns:a16="http://schemas.microsoft.com/office/drawing/2014/main" id="{0CC18648-25EF-B8E5-B344-03A5654F34AE}"/>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44" name="Google Shape;94;p1">
            <a:extLst>
              <a:ext uri="{FF2B5EF4-FFF2-40B4-BE49-F238E27FC236}">
                <a16:creationId xmlns:a16="http://schemas.microsoft.com/office/drawing/2014/main" id="{9F479D37-A6D6-326A-385B-9091A84A11BA}"/>
              </a:ext>
            </a:extLst>
          </p:cNvPr>
          <p:cNvPicPr preferRelativeResize="0">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dondear rectángulo de esquina diagonal 9">
            <a:extLst>
              <a:ext uri="{FF2B5EF4-FFF2-40B4-BE49-F238E27FC236}">
                <a16:creationId xmlns:a16="http://schemas.microsoft.com/office/drawing/2014/main" id="{212D0689-2E53-8848-28E6-09C1E778017D}"/>
              </a:ext>
            </a:extLst>
          </p:cNvPr>
          <p:cNvSpPr/>
          <p:nvPr/>
        </p:nvSpPr>
        <p:spPr>
          <a:xfrm>
            <a:off x="0" y="350626"/>
            <a:ext cx="9090211"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Título 1">
            <a:extLst>
              <a:ext uri="{FF2B5EF4-FFF2-40B4-BE49-F238E27FC236}">
                <a16:creationId xmlns:a16="http://schemas.microsoft.com/office/drawing/2014/main" id="{51D08045-7980-2454-567F-A6C343DC4CB4}"/>
              </a:ext>
            </a:extLst>
          </p:cNvPr>
          <p:cNvSpPr txBox="1">
            <a:spLocks/>
          </p:cNvSpPr>
          <p:nvPr/>
        </p:nvSpPr>
        <p:spPr>
          <a:xfrm>
            <a:off x="946013" y="350626"/>
            <a:ext cx="8911645" cy="651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4. Multiplicación de factores con la misma potencia</a:t>
            </a:r>
          </a:p>
        </p:txBody>
      </p:sp>
    </p:spTree>
    <p:extLst>
      <p:ext uri="{BB962C8B-B14F-4D97-AF65-F5344CB8AC3E}">
        <p14:creationId xmlns:p14="http://schemas.microsoft.com/office/powerpoint/2010/main" val="2422966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F72F60-1518-1BD2-B50C-13C74159D83A}"/>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B9805BA-E0AE-6017-EBF0-BCDDC66F1501}"/>
              </a:ext>
            </a:extLst>
          </p:cNvPr>
          <p:cNvSpPr/>
          <p:nvPr/>
        </p:nvSpPr>
        <p:spPr>
          <a:xfrm rot="10800000">
            <a:off x="0" y="0"/>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3" name="Imagen 22">
            <a:extLst>
              <a:ext uri="{FF2B5EF4-FFF2-40B4-BE49-F238E27FC236}">
                <a16:creationId xmlns:a16="http://schemas.microsoft.com/office/drawing/2014/main" id="{36C5138D-81F7-AA2C-DB2A-60E85F25A71D}"/>
              </a:ext>
            </a:extLst>
          </p:cNvPr>
          <p:cNvPicPr>
            <a:picLocks noChangeAspect="1"/>
          </p:cNvPicPr>
          <p:nvPr/>
        </p:nvPicPr>
        <p:blipFill rotWithShape="1">
          <a:blip r:embed="rId4">
            <a:duotone>
              <a:schemeClr val="accent2">
                <a:shade val="45000"/>
                <a:satMod val="135000"/>
              </a:schemeClr>
              <a:prstClr val="white"/>
            </a:duotone>
            <a:alphaModFix amt="40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Lst>
          </a:blip>
          <a:srcRect b="50000"/>
          <a:stretch/>
        </p:blipFill>
        <p:spPr>
          <a:xfrm flipH="1">
            <a:off x="292597" y="3028452"/>
            <a:ext cx="4033559" cy="2491774"/>
          </a:xfrm>
          <a:prstGeom prst="rect">
            <a:avLst/>
          </a:prstGeom>
        </p:spPr>
      </p:pic>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838200" y="1381564"/>
                <a:ext cx="10515600" cy="2055312"/>
              </a:xfrm>
            </p:spPr>
            <p:txBody>
              <a:bodyPr>
                <a:normAutofit/>
              </a:bodyPr>
              <a:lstStyle/>
              <a:p>
                <a:pPr marL="0" indent="0" algn="ctr">
                  <a:lnSpc>
                    <a:spcPct val="150000"/>
                  </a:lnSpc>
                  <a:buNone/>
                </a:pP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Si se tiene una expresión con base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oMath>
                </a14:m>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y exponente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oMath>
                </a14:m>
                <a:r>
                  <a:rPr lang="es-ES" sz="2000" b="1"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 está elevado a otro exponente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r>
                      <a:rPr lang="es-ES" sz="2000"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es decir </a:t>
                </a:r>
                <a14:m>
                  <m:oMath xmlns:m="http://schemas.openxmlformats.org/officeDocument/2006/math">
                    <m:sSup>
                      <m:sSupPr>
                        <m:ctrlPr>
                          <a:rPr lang="es-MX"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𝒎</m:t>
                            </m:r>
                          </m:sup>
                        </m:sSup>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𝒏</m:t>
                        </m:r>
                      </m:sup>
                    </m:sSup>
                  </m:oMath>
                </a14:m>
                <a:r>
                  <a:rPr lang="es-ES" sz="2000" b="1"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puede expresar como la base </a:t>
                </a:r>
                <a14:m>
                  <m:oMath xmlns:m="http://schemas.openxmlformats.org/officeDocument/2006/math">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 </m:t>
                    </m:r>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elevada al producto de los exponentes </a:t>
                </a:r>
                <a14:m>
                  <m:oMath xmlns:m="http://schemas.openxmlformats.org/officeDocument/2006/math">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𝒎</m:t>
                    </m:r>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14:m>
                  <m:oMath xmlns:m="http://schemas.openxmlformats.org/officeDocument/2006/math">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𝒏</m:t>
                    </m:r>
                  </m:oMath>
                </a14:m>
                <a:r>
                  <a:rPr lang="es-ES" sz="2000" b="1"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es decir:</a:t>
                </a:r>
                <a:r>
                  <a:rPr lang="es-MX" sz="2000" kern="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s-MX"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MX"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𝒎</m:t>
                            </m:r>
                          </m:sup>
                        </m:sSup>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s-ES" sz="20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𝒏</m:t>
                        </m:r>
                      </m:sup>
                    </m:s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sSup>
                      <m:sSupPr>
                        <m:ctrlPr>
                          <a:rPr lang="es-MX"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sup>
                    </m:sSup>
                  </m:oMath>
                </a14:m>
                <a:endParaRPr lang="es-MX" sz="2000" kern="1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lgn="ctr">
                  <a:lnSpc>
                    <a:spcPct val="150000"/>
                  </a:lnSpc>
                  <a:buNone/>
                </a:pPr>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porque</a:t>
                </a:r>
                <a:endParaRPr lang="es-MX"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3" name="Marcador de contenido 2">
                <a:extLst>
                  <a:ext uri="{FF2B5EF4-FFF2-40B4-BE49-F238E27FC236}">
                    <a16:creationId xmlns:a16="http://schemas.microsoft.com/office/drawing/2014/main" id="{C8375042-E181-9F9E-9A97-D3FECA3A31F2}"/>
                  </a:ext>
                </a:extLst>
              </p:cNvPr>
              <p:cNvSpPr>
                <a:spLocks noGrp="1" noRot="1" noChangeAspect="1" noMove="1" noResize="1" noEditPoints="1" noAdjustHandles="1" noChangeArrowheads="1" noChangeShapeType="1" noTextEdit="1"/>
              </p:cNvSpPr>
              <p:nvPr>
                <p:ph idx="1"/>
              </p:nvPr>
            </p:nvSpPr>
            <p:spPr>
              <a:xfrm>
                <a:off x="838200" y="1381564"/>
                <a:ext cx="10515600" cy="2055312"/>
              </a:xfrm>
              <a:blipFill>
                <a:blip r:embed="rId6"/>
                <a:stretch>
                  <a:fillRect b="-2454"/>
                </a:stretch>
              </a:blipFill>
            </p:spPr>
            <p:txBody>
              <a:bodyPr/>
              <a:lstStyle/>
              <a:p>
                <a:r>
                  <a:rPr lang="es-MX">
                    <a:noFill/>
                  </a:rPr>
                  <a:t> </a:t>
                </a:r>
              </a:p>
            </p:txBody>
          </p:sp>
        </mc:Fallback>
      </mc:AlternateContent>
      <p:pic>
        <p:nvPicPr>
          <p:cNvPr id="21" name="Imagen 20">
            <a:extLst>
              <a:ext uri="{FF2B5EF4-FFF2-40B4-BE49-F238E27FC236}">
                <a16:creationId xmlns:a16="http://schemas.microsoft.com/office/drawing/2014/main" id="{75684AD4-ADE4-E178-9728-094B29F3EF62}"/>
              </a:ext>
            </a:extLst>
          </p:cNvPr>
          <p:cNvPicPr>
            <a:picLocks noChangeAspect="1"/>
          </p:cNvPicPr>
          <p:nvPr/>
        </p:nvPicPr>
        <p:blipFill rotWithShape="1">
          <a:blip r:embed="rId7">
            <a:alphaModFix/>
          </a:blip>
          <a:srcRect t="60667"/>
          <a:stretch/>
        </p:blipFill>
        <p:spPr>
          <a:xfrm>
            <a:off x="0" y="3791554"/>
            <a:ext cx="12192000" cy="2697479"/>
          </a:xfrm>
          <a:prstGeom prst="rect">
            <a:avLst/>
          </a:prstGeom>
        </p:spPr>
      </p:pic>
      <p:grpSp>
        <p:nvGrpSpPr>
          <p:cNvPr id="46" name="Grupo 45">
            <a:extLst>
              <a:ext uri="{FF2B5EF4-FFF2-40B4-BE49-F238E27FC236}">
                <a16:creationId xmlns:a16="http://schemas.microsoft.com/office/drawing/2014/main" id="{C8F20D57-C4D3-6DC1-5837-30875A919739}"/>
              </a:ext>
            </a:extLst>
          </p:cNvPr>
          <p:cNvGrpSpPr/>
          <p:nvPr/>
        </p:nvGrpSpPr>
        <p:grpSpPr>
          <a:xfrm>
            <a:off x="1401290" y="3396332"/>
            <a:ext cx="8760764" cy="707886"/>
            <a:chOff x="2370135" y="4039299"/>
            <a:chExt cx="8760764" cy="707886"/>
          </a:xfrm>
        </p:grpSpPr>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B365E6C6-1E38-41AC-6110-08F9A7AB3FA8}"/>
                    </a:ext>
                  </a:extLst>
                </p:cNvPr>
                <p:cNvSpPr txBox="1"/>
                <p:nvPr/>
              </p:nvSpPr>
              <p:spPr>
                <a:xfrm>
                  <a:off x="2370135" y="4039299"/>
                  <a:ext cx="237325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3600" b="1" i="1" kern="100"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36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MX" sz="36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36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𝒂</m:t>
                                </m:r>
                              </m:e>
                              <m:sup>
                                <m:r>
                                  <a:rPr lang="es-ES" sz="36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𝒎</m:t>
                                </m:r>
                              </m:sup>
                            </m:sSup>
                            <m:r>
                              <a:rPr lang="es-ES" sz="36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s-ES" sz="3600" b="1" i="1" kern="1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𝒏</m:t>
                            </m:r>
                          </m:sup>
                        </m:sSup>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3600" dirty="0"/>
                </a:p>
              </p:txBody>
            </p:sp>
          </mc:Choice>
          <mc:Fallback xmlns="">
            <p:sp>
              <p:nvSpPr>
                <p:cNvPr id="27" name="CuadroTexto 26">
                  <a:extLst>
                    <a:ext uri="{FF2B5EF4-FFF2-40B4-BE49-F238E27FC236}">
                      <a16:creationId xmlns:a16="http://schemas.microsoft.com/office/drawing/2014/main" id="{B365E6C6-1E38-41AC-6110-08F9A7AB3FA8}"/>
                    </a:ext>
                  </a:extLst>
                </p:cNvPr>
                <p:cNvSpPr txBox="1">
                  <a:spLocks noRot="1" noChangeAspect="1" noMove="1" noResize="1" noEditPoints="1" noAdjustHandles="1" noChangeArrowheads="1" noChangeShapeType="1" noTextEdit="1"/>
                </p:cNvSpPr>
                <p:nvPr/>
              </p:nvSpPr>
              <p:spPr>
                <a:xfrm>
                  <a:off x="2370135" y="4039299"/>
                  <a:ext cx="2373259" cy="646331"/>
                </a:xfrm>
                <a:prstGeom prst="rect">
                  <a:avLst/>
                </a:prstGeom>
                <a:blipFill>
                  <a:blip r:embed="rId8"/>
                  <a:stretch>
                    <a:fillRect b="-1923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FA1E7F17-B6BF-75A9-AC4D-50B10FB58EC6}"/>
                    </a:ext>
                  </a:extLst>
                </p:cNvPr>
                <p:cNvSpPr txBox="1"/>
                <p:nvPr/>
              </p:nvSpPr>
              <p:spPr>
                <a:xfrm>
                  <a:off x="4045281" y="4057130"/>
                  <a:ext cx="146804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36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sup>
                        </m:sSup>
                      </m:oMath>
                    </m:oMathPara>
                  </a14:m>
                  <a:endParaRPr lang="es-MX" sz="3600" dirty="0"/>
                </a:p>
              </p:txBody>
            </p:sp>
          </mc:Choice>
          <mc:Fallback xmlns="">
            <p:sp>
              <p:nvSpPr>
                <p:cNvPr id="29" name="CuadroTexto 28">
                  <a:extLst>
                    <a:ext uri="{FF2B5EF4-FFF2-40B4-BE49-F238E27FC236}">
                      <a16:creationId xmlns:a16="http://schemas.microsoft.com/office/drawing/2014/main" id="{FA1E7F17-B6BF-75A9-AC4D-50B10FB58EC6}"/>
                    </a:ext>
                  </a:extLst>
                </p:cNvPr>
                <p:cNvSpPr txBox="1">
                  <a:spLocks noRot="1" noChangeAspect="1" noMove="1" noResize="1" noEditPoints="1" noAdjustHandles="1" noChangeArrowheads="1" noChangeShapeType="1" noTextEdit="1"/>
                </p:cNvSpPr>
                <p:nvPr/>
              </p:nvSpPr>
              <p:spPr>
                <a:xfrm>
                  <a:off x="4045281" y="4057130"/>
                  <a:ext cx="1468040" cy="646331"/>
                </a:xfrm>
                <a:prstGeom prst="rect">
                  <a:avLst/>
                </a:prstGeom>
                <a:blipFill>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55D32AB7-0AB1-1CBF-18C9-960592686160}"/>
                    </a:ext>
                  </a:extLst>
                </p:cNvPr>
                <p:cNvSpPr txBox="1"/>
                <p:nvPr/>
              </p:nvSpPr>
              <p:spPr>
                <a:xfrm>
                  <a:off x="5120562" y="4039299"/>
                  <a:ext cx="35718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31" name="CuadroTexto 30">
                  <a:extLst>
                    <a:ext uri="{FF2B5EF4-FFF2-40B4-BE49-F238E27FC236}">
                      <a16:creationId xmlns:a16="http://schemas.microsoft.com/office/drawing/2014/main" id="{55D32AB7-0AB1-1CBF-18C9-960592686160}"/>
                    </a:ext>
                  </a:extLst>
                </p:cNvPr>
                <p:cNvSpPr txBox="1">
                  <a:spLocks noRot="1" noChangeAspect="1" noMove="1" noResize="1" noEditPoints="1" noAdjustHandles="1" noChangeArrowheads="1" noChangeShapeType="1" noTextEdit="1"/>
                </p:cNvSpPr>
                <p:nvPr/>
              </p:nvSpPr>
              <p:spPr>
                <a:xfrm>
                  <a:off x="5120562" y="4039299"/>
                  <a:ext cx="357188" cy="707886"/>
                </a:xfrm>
                <a:prstGeom prst="rect">
                  <a:avLst/>
                </a:prstGeom>
                <a:blipFill>
                  <a:blip r:embed="rId10"/>
                  <a:stretch>
                    <a:fillRect l="-6667" r="-2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6D60738C-1BBC-17BB-34A2-6C65FE535D4C}"/>
                    </a:ext>
                  </a:extLst>
                </p:cNvPr>
                <p:cNvSpPr txBox="1"/>
                <p:nvPr/>
              </p:nvSpPr>
              <p:spPr>
                <a:xfrm>
                  <a:off x="5386219" y="4057130"/>
                  <a:ext cx="103752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36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sup>
                        </m:sSup>
                      </m:oMath>
                    </m:oMathPara>
                  </a14:m>
                  <a:endParaRPr lang="es-MX" sz="3600" dirty="0"/>
                </a:p>
              </p:txBody>
            </p:sp>
          </mc:Choice>
          <mc:Fallback xmlns="">
            <p:sp>
              <p:nvSpPr>
                <p:cNvPr id="32" name="CuadroTexto 31">
                  <a:extLst>
                    <a:ext uri="{FF2B5EF4-FFF2-40B4-BE49-F238E27FC236}">
                      <a16:creationId xmlns:a16="http://schemas.microsoft.com/office/drawing/2014/main" id="{6D60738C-1BBC-17BB-34A2-6C65FE535D4C}"/>
                    </a:ext>
                  </a:extLst>
                </p:cNvPr>
                <p:cNvSpPr txBox="1">
                  <a:spLocks noRot="1" noChangeAspect="1" noMove="1" noResize="1" noEditPoints="1" noAdjustHandles="1" noChangeArrowheads="1" noChangeShapeType="1" noTextEdit="1"/>
                </p:cNvSpPr>
                <p:nvPr/>
              </p:nvSpPr>
              <p:spPr>
                <a:xfrm>
                  <a:off x="5386219" y="4057130"/>
                  <a:ext cx="1037528" cy="646331"/>
                </a:xfrm>
                <a:prstGeom prst="rect">
                  <a:avLst/>
                </a:prstGeom>
                <a:blipFill>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5143194A-C583-6644-6269-411163AC15D9}"/>
                    </a:ext>
                  </a:extLst>
                </p:cNvPr>
                <p:cNvSpPr txBox="1"/>
                <p:nvPr/>
              </p:nvSpPr>
              <p:spPr>
                <a:xfrm>
                  <a:off x="6510349" y="4057130"/>
                  <a:ext cx="100994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36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sup>
                        </m:sSup>
                      </m:oMath>
                    </m:oMathPara>
                  </a14:m>
                  <a:endParaRPr lang="es-MX" sz="3600" dirty="0"/>
                </a:p>
              </p:txBody>
            </p:sp>
          </mc:Choice>
          <mc:Fallback xmlns="">
            <p:sp>
              <p:nvSpPr>
                <p:cNvPr id="34" name="CuadroTexto 33">
                  <a:extLst>
                    <a:ext uri="{FF2B5EF4-FFF2-40B4-BE49-F238E27FC236}">
                      <a16:creationId xmlns:a16="http://schemas.microsoft.com/office/drawing/2014/main" id="{5143194A-C583-6644-6269-411163AC15D9}"/>
                    </a:ext>
                  </a:extLst>
                </p:cNvPr>
                <p:cNvSpPr txBox="1">
                  <a:spLocks noRot="1" noChangeAspect="1" noMove="1" noResize="1" noEditPoints="1" noAdjustHandles="1" noChangeArrowheads="1" noChangeShapeType="1" noTextEdit="1"/>
                </p:cNvSpPr>
                <p:nvPr/>
              </p:nvSpPr>
              <p:spPr>
                <a:xfrm>
                  <a:off x="6510349" y="4057130"/>
                  <a:ext cx="1009949" cy="646331"/>
                </a:xfrm>
                <a:prstGeom prst="rect">
                  <a:avLst/>
                </a:prstGeom>
                <a:blipFill>
                  <a:blip r:embed="rId1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8E61A1F1-F861-3C8A-3BC7-B470E9BAFE25}"/>
                    </a:ext>
                  </a:extLst>
                </p:cNvPr>
                <p:cNvSpPr txBox="1"/>
                <p:nvPr/>
              </p:nvSpPr>
              <p:spPr>
                <a:xfrm>
                  <a:off x="7320829" y="4039299"/>
                  <a:ext cx="35718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 …</m:t>
                        </m:r>
                      </m:oMath>
                    </m:oMathPara>
                  </a14:m>
                  <a:endParaRPr lang="es-MX" sz="4000" dirty="0"/>
                </a:p>
              </p:txBody>
            </p:sp>
          </mc:Choice>
          <mc:Fallback xmlns="">
            <p:sp>
              <p:nvSpPr>
                <p:cNvPr id="35" name="CuadroTexto 34">
                  <a:extLst>
                    <a:ext uri="{FF2B5EF4-FFF2-40B4-BE49-F238E27FC236}">
                      <a16:creationId xmlns:a16="http://schemas.microsoft.com/office/drawing/2014/main" id="{8E61A1F1-F861-3C8A-3BC7-B470E9BAFE25}"/>
                    </a:ext>
                  </a:extLst>
                </p:cNvPr>
                <p:cNvSpPr txBox="1">
                  <a:spLocks noRot="1" noChangeAspect="1" noMove="1" noResize="1" noEditPoints="1" noAdjustHandles="1" noChangeArrowheads="1" noChangeShapeType="1" noTextEdit="1"/>
                </p:cNvSpPr>
                <p:nvPr/>
              </p:nvSpPr>
              <p:spPr>
                <a:xfrm>
                  <a:off x="7320829" y="4039299"/>
                  <a:ext cx="357188" cy="707886"/>
                </a:xfrm>
                <a:prstGeom prst="rect">
                  <a:avLst/>
                </a:prstGeom>
                <a:blipFill>
                  <a:blip r:embed="rId13"/>
                  <a:stretch>
                    <a:fillRect l="-10345" t="-1754" r="-168966" b="-2280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61D69172-9A1E-2AD2-5C52-49E32250F427}"/>
                    </a:ext>
                  </a:extLst>
                </p:cNvPr>
                <p:cNvSpPr txBox="1"/>
                <p:nvPr/>
              </p:nvSpPr>
              <p:spPr>
                <a:xfrm>
                  <a:off x="8575674" y="4057130"/>
                  <a:ext cx="103752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36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sup>
                        </m:sSup>
                      </m:oMath>
                    </m:oMathPara>
                  </a14:m>
                  <a:endParaRPr lang="es-MX" sz="3600" dirty="0"/>
                </a:p>
              </p:txBody>
            </p:sp>
          </mc:Choice>
          <mc:Fallback xmlns="">
            <p:sp>
              <p:nvSpPr>
                <p:cNvPr id="36" name="CuadroTexto 35">
                  <a:extLst>
                    <a:ext uri="{FF2B5EF4-FFF2-40B4-BE49-F238E27FC236}">
                      <a16:creationId xmlns:a16="http://schemas.microsoft.com/office/drawing/2014/main" id="{61D69172-9A1E-2AD2-5C52-49E32250F427}"/>
                    </a:ext>
                  </a:extLst>
                </p:cNvPr>
                <p:cNvSpPr txBox="1">
                  <a:spLocks noRot="1" noChangeAspect="1" noMove="1" noResize="1" noEditPoints="1" noAdjustHandles="1" noChangeArrowheads="1" noChangeShapeType="1" noTextEdit="1"/>
                </p:cNvSpPr>
                <p:nvPr/>
              </p:nvSpPr>
              <p:spPr>
                <a:xfrm>
                  <a:off x="8575674" y="4057130"/>
                  <a:ext cx="1037528" cy="646331"/>
                </a:xfrm>
                <a:prstGeom prst="rect">
                  <a:avLst/>
                </a:prstGeom>
                <a:blipFill>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3A1D735F-7A45-8150-3549-99029A81E4E7}"/>
                    </a:ext>
                  </a:extLst>
                </p:cNvPr>
                <p:cNvSpPr txBox="1"/>
                <p:nvPr/>
              </p:nvSpPr>
              <p:spPr>
                <a:xfrm>
                  <a:off x="6220696" y="4039299"/>
                  <a:ext cx="35718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37" name="CuadroTexto 36">
                  <a:extLst>
                    <a:ext uri="{FF2B5EF4-FFF2-40B4-BE49-F238E27FC236}">
                      <a16:creationId xmlns:a16="http://schemas.microsoft.com/office/drawing/2014/main" id="{3A1D735F-7A45-8150-3549-99029A81E4E7}"/>
                    </a:ext>
                  </a:extLst>
                </p:cNvPr>
                <p:cNvSpPr txBox="1">
                  <a:spLocks noRot="1" noChangeAspect="1" noMove="1" noResize="1" noEditPoints="1" noAdjustHandles="1" noChangeArrowheads="1" noChangeShapeType="1" noTextEdit="1"/>
                </p:cNvSpPr>
                <p:nvPr/>
              </p:nvSpPr>
              <p:spPr>
                <a:xfrm>
                  <a:off x="6220696" y="4039299"/>
                  <a:ext cx="357188" cy="707886"/>
                </a:xfrm>
                <a:prstGeom prst="rect">
                  <a:avLst/>
                </a:prstGeom>
                <a:blipFill>
                  <a:blip r:embed="rId14"/>
                  <a:stretch>
                    <a:fillRect l="-10345" r="-2758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E30FD604-C5D0-982A-BA8D-B16DEBEED950}"/>
                    </a:ext>
                  </a:extLst>
                </p:cNvPr>
                <p:cNvSpPr txBox="1"/>
                <p:nvPr/>
              </p:nvSpPr>
              <p:spPr>
                <a:xfrm>
                  <a:off x="8335238" y="4039299"/>
                  <a:ext cx="35718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40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4000" dirty="0"/>
                </a:p>
              </p:txBody>
            </p:sp>
          </mc:Choice>
          <mc:Fallback xmlns="">
            <p:sp>
              <p:nvSpPr>
                <p:cNvPr id="38" name="CuadroTexto 37">
                  <a:extLst>
                    <a:ext uri="{FF2B5EF4-FFF2-40B4-BE49-F238E27FC236}">
                      <a16:creationId xmlns:a16="http://schemas.microsoft.com/office/drawing/2014/main" id="{E30FD604-C5D0-982A-BA8D-B16DEBEED950}"/>
                    </a:ext>
                  </a:extLst>
                </p:cNvPr>
                <p:cNvSpPr txBox="1">
                  <a:spLocks noRot="1" noChangeAspect="1" noMove="1" noResize="1" noEditPoints="1" noAdjustHandles="1" noChangeArrowheads="1" noChangeShapeType="1" noTextEdit="1"/>
                </p:cNvSpPr>
                <p:nvPr/>
              </p:nvSpPr>
              <p:spPr>
                <a:xfrm>
                  <a:off x="8335238" y="4039299"/>
                  <a:ext cx="357188" cy="707886"/>
                </a:xfrm>
                <a:prstGeom prst="rect">
                  <a:avLst/>
                </a:prstGeom>
                <a:blipFill>
                  <a:blip r:embed="rId10"/>
                  <a:stretch>
                    <a:fillRect l="-6667" r="-2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F592964C-B05A-785D-DDFD-C522E2E65C1A}"/>
                    </a:ext>
                  </a:extLst>
                </p:cNvPr>
                <p:cNvSpPr txBox="1"/>
                <p:nvPr/>
              </p:nvSpPr>
              <p:spPr>
                <a:xfrm>
                  <a:off x="9403714" y="4058201"/>
                  <a:ext cx="49649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36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oMath>
                    </m:oMathPara>
                  </a14:m>
                  <a:endParaRPr lang="es-MX" sz="3600" dirty="0"/>
                </a:p>
              </p:txBody>
            </p:sp>
          </mc:Choice>
          <mc:Fallback xmlns="">
            <p:sp>
              <p:nvSpPr>
                <p:cNvPr id="40" name="CuadroTexto 39">
                  <a:extLst>
                    <a:ext uri="{FF2B5EF4-FFF2-40B4-BE49-F238E27FC236}">
                      <a16:creationId xmlns:a16="http://schemas.microsoft.com/office/drawing/2014/main" id="{F592964C-B05A-785D-DDFD-C522E2E65C1A}"/>
                    </a:ext>
                  </a:extLst>
                </p:cNvPr>
                <p:cNvSpPr txBox="1">
                  <a:spLocks noRot="1" noChangeAspect="1" noMove="1" noResize="1" noEditPoints="1" noAdjustHandles="1" noChangeArrowheads="1" noChangeShapeType="1" noTextEdit="1"/>
                </p:cNvSpPr>
                <p:nvPr/>
              </p:nvSpPr>
              <p:spPr>
                <a:xfrm>
                  <a:off x="9403714" y="4058201"/>
                  <a:ext cx="496490" cy="646331"/>
                </a:xfrm>
                <a:prstGeom prst="rect">
                  <a:avLst/>
                </a:prstGeom>
                <a:blipFill>
                  <a:blip r:embed="rId15"/>
                  <a:stretch>
                    <a:fillRect l="-2500" r="-75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B95D0D2E-EB69-E942-3B49-081AC3E0ACB2}"/>
                    </a:ext>
                  </a:extLst>
                </p:cNvPr>
                <p:cNvSpPr txBox="1"/>
                <p:nvPr/>
              </p:nvSpPr>
              <p:spPr>
                <a:xfrm>
                  <a:off x="9806582" y="4041726"/>
                  <a:ext cx="132431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36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m:t>
                            </m:r>
                            <m:r>
                              <a:rPr lang="es-ES" sz="36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𝒏</m:t>
                            </m:r>
                          </m:sup>
                        </m:sSup>
                      </m:oMath>
                    </m:oMathPara>
                  </a14:m>
                  <a:endParaRPr lang="es-MX" sz="3600" dirty="0"/>
                </a:p>
              </p:txBody>
            </p:sp>
          </mc:Choice>
          <mc:Fallback xmlns="">
            <p:sp>
              <p:nvSpPr>
                <p:cNvPr id="42" name="CuadroTexto 41">
                  <a:extLst>
                    <a:ext uri="{FF2B5EF4-FFF2-40B4-BE49-F238E27FC236}">
                      <a16:creationId xmlns:a16="http://schemas.microsoft.com/office/drawing/2014/main" id="{B95D0D2E-EB69-E942-3B49-081AC3E0ACB2}"/>
                    </a:ext>
                  </a:extLst>
                </p:cNvPr>
                <p:cNvSpPr txBox="1">
                  <a:spLocks noRot="1" noChangeAspect="1" noMove="1" noResize="1" noEditPoints="1" noAdjustHandles="1" noChangeArrowheads="1" noChangeShapeType="1" noTextEdit="1"/>
                </p:cNvSpPr>
                <p:nvPr/>
              </p:nvSpPr>
              <p:spPr>
                <a:xfrm>
                  <a:off x="9806582" y="4041726"/>
                  <a:ext cx="1324317" cy="646331"/>
                </a:xfrm>
                <a:prstGeom prst="rect">
                  <a:avLst/>
                </a:prstGeom>
                <a:blipFill>
                  <a:blip r:embed="rId16"/>
                  <a:stretch>
                    <a:fillRect/>
                  </a:stretch>
                </a:blipFill>
              </p:spPr>
              <p:txBody>
                <a:bodyPr/>
                <a:lstStyle/>
                <a:p>
                  <a:r>
                    <a:rPr lang="es-MX">
                      <a:noFill/>
                    </a:rPr>
                    <a:t> </a:t>
                  </a:r>
                </a:p>
              </p:txBody>
            </p:sp>
          </mc:Fallback>
        </mc:AlternateContent>
      </p:grpSp>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C700A02B-DDF8-A151-7FB7-3CF69B1240BF}"/>
                  </a:ext>
                </a:extLst>
              </p:cNvPr>
              <p:cNvSpPr txBox="1"/>
              <p:nvPr/>
            </p:nvSpPr>
            <p:spPr>
              <a:xfrm>
                <a:off x="4051063" y="4727967"/>
                <a:ext cx="5316435" cy="958596"/>
              </a:xfrm>
              <a:prstGeom prst="rect">
                <a:avLst/>
              </a:prstGeom>
              <a:noFill/>
            </p:spPr>
            <p:txBody>
              <a:bodyPr wrap="square">
                <a:spAutoFit/>
              </a:bodyPr>
              <a:lstStyle/>
              <a:p>
                <a:pPr algn="ctr">
                  <a:lnSpc>
                    <a:spcPct val="150000"/>
                  </a:lnSpc>
                </a:pPr>
                <a14:m>
                  <m:oMath xmlns:m="http://schemas.openxmlformats.org/officeDocument/2006/math">
                    <m:sSup>
                      <m:sSupPr>
                        <m:ctrlPr>
                          <a:rPr lang="es-MX" sz="2000" b="1" i="1" kern="100" smtClean="0">
                            <a:solidFill>
                              <a:schemeClr val="bg1"/>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𝒂</m:t>
                        </m:r>
                      </m:e>
                      <m: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𝒎</m:t>
                        </m:r>
                      </m:sup>
                    </m:sSup>
                    <m:r>
                      <a:rPr lang="es-ES" sz="2000" b="1" i="1" kern="100">
                        <a:solidFill>
                          <a:schemeClr val="bg1"/>
                        </a:solidFill>
                        <a:effectLst/>
                        <a:latin typeface="Cambria Math" panose="02040503050406030204" pitchFamily="18" charset="0"/>
                        <a:ea typeface="Aptos" panose="020B0004020202020204" pitchFamily="34" charset="0"/>
                        <a:cs typeface="Arial" panose="020B0604020202020204" pitchFamily="34" charset="0"/>
                      </a:rPr>
                      <m:t> </m:t>
                    </m:r>
                  </m:oMath>
                </a14:m>
                <a:r>
                  <a:rPr lang="es-ES" sz="2000"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 multiplica </a:t>
                </a:r>
                <a14:m>
                  <m:oMath xmlns:m="http://schemas.openxmlformats.org/officeDocument/2006/math">
                    <m:r>
                      <a:rPr lang="es-ES" sz="2000" b="1" i="1" kern="100">
                        <a:solidFill>
                          <a:schemeClr val="bg1"/>
                        </a:solidFill>
                        <a:latin typeface="Cambria Math" panose="02040503050406030204" pitchFamily="18" charset="0"/>
                        <a:ea typeface="Times New Roman" panose="02020603050405020304" pitchFamily="18" charset="0"/>
                        <a:cs typeface="Arial" panose="020B0604020202020204" pitchFamily="34" charset="0"/>
                      </a:rPr>
                      <m:t>𝒏</m:t>
                    </m:r>
                  </m:oMath>
                </a14:m>
                <a:r>
                  <a:rPr lang="es-ES" sz="2000" kern="100" dirty="0">
                    <a:solidFill>
                      <a:schemeClr val="bg1"/>
                    </a:solidFill>
                    <a:latin typeface="Arial" panose="020B0604020202020204" pitchFamily="34" charset="0"/>
                    <a:ea typeface="Times New Roman" panose="02020603050405020304" pitchFamily="18" charset="0"/>
                    <a:cs typeface="Arial" panose="020B0604020202020204" pitchFamily="34" charset="0"/>
                  </a:rPr>
                  <a:t> veces a sí misma </a:t>
                </a:r>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(tenemos </a:t>
                </a:r>
                <a14:m>
                  <m:oMath xmlns:m="http://schemas.openxmlformats.org/officeDocument/2006/math">
                    <m:r>
                      <a:rPr lang="es-ES" sz="2000" b="1" i="1" kern="1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𝒏</m:t>
                    </m:r>
                  </m:oMath>
                </a14:m>
                <a:r>
                  <a:rPr lang="es-ES"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factores de </a:t>
                </a:r>
                <a14:m>
                  <m:oMath xmlns:m="http://schemas.openxmlformats.org/officeDocument/2006/math">
                    <m:sSup>
                      <m:sSupPr>
                        <m:ctrlPr>
                          <a:rPr lang="es-MX" sz="2000" b="1"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r>
                          <a:rPr lang="es-ES" sz="2000" b="1" i="1" kern="100">
                            <a:solidFill>
                              <a:schemeClr val="bg1"/>
                            </a:solidFill>
                            <a:latin typeface="Cambria Math" panose="02040503050406030204" pitchFamily="18" charset="0"/>
                            <a:ea typeface="Aptos" panose="020B0004020202020204" pitchFamily="34" charset="0"/>
                            <a:cs typeface="Arial" panose="020B0604020202020204" pitchFamily="34" charset="0"/>
                          </a:rPr>
                          <m:t>𝒂</m:t>
                        </m:r>
                      </m:e>
                      <m:sup>
                        <m:r>
                          <a:rPr lang="es-ES" sz="2000" b="1" i="1" kern="100">
                            <a:solidFill>
                              <a:schemeClr val="bg1"/>
                            </a:solidFill>
                            <a:latin typeface="Cambria Math" panose="02040503050406030204" pitchFamily="18" charset="0"/>
                            <a:ea typeface="Aptos" panose="020B0004020202020204" pitchFamily="34" charset="0"/>
                            <a:cs typeface="Arial" panose="020B0604020202020204" pitchFamily="34" charset="0"/>
                          </a:rPr>
                          <m:t>𝒎</m:t>
                        </m:r>
                      </m:sup>
                    </m:sSup>
                    <m:r>
                      <a:rPr lang="es-ES" sz="2000" b="1" i="1" kern="100">
                        <a:solidFill>
                          <a:schemeClr val="bg1"/>
                        </a:solidFill>
                        <a:latin typeface="Cambria Math" panose="02040503050406030204" pitchFamily="18" charset="0"/>
                        <a:ea typeface="Aptos" panose="020B0004020202020204" pitchFamily="34" charset="0"/>
                        <a:cs typeface="Arial" panose="020B0604020202020204" pitchFamily="34" charset="0"/>
                      </a:rPr>
                      <m:t> </m:t>
                    </m:r>
                  </m:oMath>
                </a14:m>
                <a:r>
                  <a:rPr lang="es-MX" sz="2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t>
                </a:r>
              </a:p>
            </p:txBody>
          </p:sp>
        </mc:Choice>
        <mc:Fallback xmlns="">
          <p:sp>
            <p:nvSpPr>
              <p:cNvPr id="45" name="CuadroTexto 44">
                <a:extLst>
                  <a:ext uri="{FF2B5EF4-FFF2-40B4-BE49-F238E27FC236}">
                    <a16:creationId xmlns:a16="http://schemas.microsoft.com/office/drawing/2014/main" id="{C700A02B-DDF8-A151-7FB7-3CF69B1240BF}"/>
                  </a:ext>
                </a:extLst>
              </p:cNvPr>
              <p:cNvSpPr txBox="1">
                <a:spLocks noRot="1" noChangeAspect="1" noMove="1" noResize="1" noEditPoints="1" noAdjustHandles="1" noChangeArrowheads="1" noChangeShapeType="1" noTextEdit="1"/>
              </p:cNvSpPr>
              <p:nvPr/>
            </p:nvSpPr>
            <p:spPr>
              <a:xfrm>
                <a:off x="4051063" y="4727967"/>
                <a:ext cx="5316435" cy="958596"/>
              </a:xfrm>
              <a:prstGeom prst="rect">
                <a:avLst/>
              </a:prstGeom>
              <a:blipFill>
                <a:blip r:embed="rId17"/>
                <a:stretch>
                  <a:fillRect b="-11842"/>
                </a:stretch>
              </a:blipFill>
            </p:spPr>
            <p:txBody>
              <a:bodyPr/>
              <a:lstStyle/>
              <a:p>
                <a:r>
                  <a:rPr lang="es-MX">
                    <a:noFill/>
                  </a:rPr>
                  <a:t> </a:t>
                </a:r>
              </a:p>
            </p:txBody>
          </p:sp>
        </mc:Fallback>
      </mc:AlternateContent>
      <p:grpSp>
        <p:nvGrpSpPr>
          <p:cNvPr id="66" name="Grupo 65">
            <a:extLst>
              <a:ext uri="{FF2B5EF4-FFF2-40B4-BE49-F238E27FC236}">
                <a16:creationId xmlns:a16="http://schemas.microsoft.com/office/drawing/2014/main" id="{F804BD97-847B-13B8-6551-98201B51D60C}"/>
              </a:ext>
            </a:extLst>
          </p:cNvPr>
          <p:cNvGrpSpPr/>
          <p:nvPr/>
        </p:nvGrpSpPr>
        <p:grpSpPr>
          <a:xfrm>
            <a:off x="3457572" y="4100795"/>
            <a:ext cx="6539887" cy="518077"/>
            <a:chOff x="3786188" y="3972203"/>
            <a:chExt cx="6539887" cy="679485"/>
          </a:xfrm>
        </p:grpSpPr>
        <p:grpSp>
          <p:nvGrpSpPr>
            <p:cNvPr id="62" name="Grupo 61">
              <a:extLst>
                <a:ext uri="{FF2B5EF4-FFF2-40B4-BE49-F238E27FC236}">
                  <a16:creationId xmlns:a16="http://schemas.microsoft.com/office/drawing/2014/main" id="{A6D1562B-6801-8055-55D0-2E40F3ED7848}"/>
                </a:ext>
              </a:extLst>
            </p:cNvPr>
            <p:cNvGrpSpPr/>
            <p:nvPr/>
          </p:nvGrpSpPr>
          <p:grpSpPr>
            <a:xfrm>
              <a:off x="7035023" y="3972203"/>
              <a:ext cx="3291052" cy="679485"/>
              <a:chOff x="6791847" y="3972203"/>
              <a:chExt cx="3090879" cy="1329846"/>
            </a:xfrm>
          </p:grpSpPr>
          <p:cxnSp>
            <p:nvCxnSpPr>
              <p:cNvPr id="58" name="Conector curvado 57">
                <a:extLst>
                  <a:ext uri="{FF2B5EF4-FFF2-40B4-BE49-F238E27FC236}">
                    <a16:creationId xmlns:a16="http://schemas.microsoft.com/office/drawing/2014/main" id="{F5AF7939-FB70-D260-1FD6-4219FF92E815}"/>
                  </a:ext>
                </a:extLst>
              </p:cNvPr>
              <p:cNvCxnSpPr>
                <a:cxnSpLocks/>
              </p:cNvCxnSpPr>
              <p:nvPr/>
            </p:nvCxnSpPr>
            <p:spPr>
              <a:xfrm flipH="1">
                <a:off x="7266866" y="3972203"/>
                <a:ext cx="2615860" cy="840381"/>
              </a:xfrm>
              <a:prstGeom prst="curvedConnector3">
                <a:avLst>
                  <a:gd name="adj1" fmla="val -249"/>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9" name="Conector curvado 58">
                <a:extLst>
                  <a:ext uri="{FF2B5EF4-FFF2-40B4-BE49-F238E27FC236}">
                    <a16:creationId xmlns:a16="http://schemas.microsoft.com/office/drawing/2014/main" id="{BEE6E87D-8A09-E5AB-411E-AF7A3C52BFFB}"/>
                  </a:ext>
                </a:extLst>
              </p:cNvPr>
              <p:cNvCxnSpPr>
                <a:cxnSpLocks/>
              </p:cNvCxnSpPr>
              <p:nvPr/>
            </p:nvCxnSpPr>
            <p:spPr>
              <a:xfrm flipH="1">
                <a:off x="6791847" y="4815476"/>
                <a:ext cx="503332" cy="486573"/>
              </a:xfrm>
              <a:prstGeom prst="curvedConnector3">
                <a:avLst>
                  <a:gd name="adj1" fmla="val 101095"/>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63" name="Grupo 62">
              <a:extLst>
                <a:ext uri="{FF2B5EF4-FFF2-40B4-BE49-F238E27FC236}">
                  <a16:creationId xmlns:a16="http://schemas.microsoft.com/office/drawing/2014/main" id="{7043CE94-8B77-64B0-0635-620158886026}"/>
                </a:ext>
              </a:extLst>
            </p:cNvPr>
            <p:cNvGrpSpPr/>
            <p:nvPr/>
          </p:nvGrpSpPr>
          <p:grpSpPr>
            <a:xfrm flipH="1">
              <a:off x="3786188" y="3972203"/>
              <a:ext cx="3251600" cy="679485"/>
              <a:chOff x="6791847" y="3972203"/>
              <a:chExt cx="3090879" cy="1329846"/>
            </a:xfrm>
          </p:grpSpPr>
          <p:cxnSp>
            <p:nvCxnSpPr>
              <p:cNvPr id="64" name="Conector curvado 63">
                <a:extLst>
                  <a:ext uri="{FF2B5EF4-FFF2-40B4-BE49-F238E27FC236}">
                    <a16:creationId xmlns:a16="http://schemas.microsoft.com/office/drawing/2014/main" id="{FA8CF915-E8A4-6A00-3E0F-9FAD37BEB59A}"/>
                  </a:ext>
                </a:extLst>
              </p:cNvPr>
              <p:cNvCxnSpPr>
                <a:cxnSpLocks/>
              </p:cNvCxnSpPr>
              <p:nvPr/>
            </p:nvCxnSpPr>
            <p:spPr>
              <a:xfrm flipH="1">
                <a:off x="7266866" y="3972203"/>
                <a:ext cx="2615860" cy="840381"/>
              </a:xfrm>
              <a:prstGeom prst="curvedConnector3">
                <a:avLst>
                  <a:gd name="adj1" fmla="val -249"/>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Conector curvado 64">
                <a:extLst>
                  <a:ext uri="{FF2B5EF4-FFF2-40B4-BE49-F238E27FC236}">
                    <a16:creationId xmlns:a16="http://schemas.microsoft.com/office/drawing/2014/main" id="{1FEBCE71-C1C3-5788-C24F-0DEC8F5D359C}"/>
                  </a:ext>
                </a:extLst>
              </p:cNvPr>
              <p:cNvCxnSpPr>
                <a:cxnSpLocks/>
              </p:cNvCxnSpPr>
              <p:nvPr/>
            </p:nvCxnSpPr>
            <p:spPr>
              <a:xfrm flipH="1">
                <a:off x="6791847" y="4815476"/>
                <a:ext cx="503332" cy="486573"/>
              </a:xfrm>
              <a:prstGeom prst="curvedConnector3">
                <a:avLst>
                  <a:gd name="adj1" fmla="val 101095"/>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68" name="Grupo 67">
            <a:extLst>
              <a:ext uri="{FF2B5EF4-FFF2-40B4-BE49-F238E27FC236}">
                <a16:creationId xmlns:a16="http://schemas.microsoft.com/office/drawing/2014/main" id="{BB38DB1B-ED94-ACB6-8ACB-707AC2E43ECA}"/>
              </a:ext>
            </a:extLst>
          </p:cNvPr>
          <p:cNvGrpSpPr/>
          <p:nvPr/>
        </p:nvGrpSpPr>
        <p:grpSpPr>
          <a:xfrm>
            <a:off x="7224292" y="5971006"/>
            <a:ext cx="1143151" cy="767107"/>
            <a:chOff x="7338596" y="5956718"/>
            <a:chExt cx="1143151" cy="767107"/>
          </a:xfrm>
        </p:grpSpPr>
        <p:pic>
          <p:nvPicPr>
            <p:cNvPr id="69" name="Gráfico 68" descr="Reproducir">
              <a:hlinkClick r:id="" action="ppaction://hlinkshowjump?jump=previousslide"/>
              <a:extLst>
                <a:ext uri="{FF2B5EF4-FFF2-40B4-BE49-F238E27FC236}">
                  <a16:creationId xmlns:a16="http://schemas.microsoft.com/office/drawing/2014/main" id="{F59CD1E2-41BC-3AD6-71B5-37E1FDF8C04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70" name="CuadroTexto 69">
              <a:hlinkClick r:id="" action="ppaction://hlinkshowjump?jump=previousslide"/>
              <a:extLst>
                <a:ext uri="{FF2B5EF4-FFF2-40B4-BE49-F238E27FC236}">
                  <a16:creationId xmlns:a16="http://schemas.microsoft.com/office/drawing/2014/main" id="{E3B22BC4-E290-37BD-26D4-3F8C03F96703}"/>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71" name="Grupo 70">
            <a:extLst>
              <a:ext uri="{FF2B5EF4-FFF2-40B4-BE49-F238E27FC236}">
                <a16:creationId xmlns:a16="http://schemas.microsoft.com/office/drawing/2014/main" id="{007261EE-A18F-3EDF-D8F8-1EC46C02FEC7}"/>
              </a:ext>
            </a:extLst>
          </p:cNvPr>
          <p:cNvGrpSpPr/>
          <p:nvPr/>
        </p:nvGrpSpPr>
        <p:grpSpPr>
          <a:xfrm>
            <a:off x="6432587" y="5967763"/>
            <a:ext cx="709174" cy="762589"/>
            <a:chOff x="5538422" y="5846740"/>
            <a:chExt cx="709174" cy="762589"/>
          </a:xfrm>
        </p:grpSpPr>
        <p:pic>
          <p:nvPicPr>
            <p:cNvPr id="72" name="Gráfico 71" descr="Casa">
              <a:hlinkClick r:id="rId20" action="ppaction://hlinksldjump"/>
              <a:extLst>
                <a:ext uri="{FF2B5EF4-FFF2-40B4-BE49-F238E27FC236}">
                  <a16:creationId xmlns:a16="http://schemas.microsoft.com/office/drawing/2014/main" id="{B5BDC24F-D409-3E9A-9BEB-6FADB3B5365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73" name="CuadroTexto 72">
              <a:hlinkClick r:id="rId20" action="ppaction://hlinksldjump"/>
              <a:extLst>
                <a:ext uri="{FF2B5EF4-FFF2-40B4-BE49-F238E27FC236}">
                  <a16:creationId xmlns:a16="http://schemas.microsoft.com/office/drawing/2014/main" id="{F8A16E64-E196-83FD-58F9-2290EF98C93F}"/>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74" name="Grupo 73">
            <a:extLst>
              <a:ext uri="{FF2B5EF4-FFF2-40B4-BE49-F238E27FC236}">
                <a16:creationId xmlns:a16="http://schemas.microsoft.com/office/drawing/2014/main" id="{2777FD6D-3646-E184-DB7D-96D202571974}"/>
              </a:ext>
            </a:extLst>
          </p:cNvPr>
          <p:cNvGrpSpPr/>
          <p:nvPr/>
        </p:nvGrpSpPr>
        <p:grpSpPr>
          <a:xfrm>
            <a:off x="8406226" y="5967763"/>
            <a:ext cx="1062346" cy="762589"/>
            <a:chOff x="7059518" y="5839689"/>
            <a:chExt cx="1341695" cy="963115"/>
          </a:xfrm>
        </p:grpSpPr>
        <p:pic>
          <p:nvPicPr>
            <p:cNvPr id="75" name="Gráfico 74" descr="Reproducir">
              <a:hlinkClick r:id="" action="ppaction://hlinkshowjump?jump=nextslide"/>
              <a:extLst>
                <a:ext uri="{FF2B5EF4-FFF2-40B4-BE49-F238E27FC236}">
                  <a16:creationId xmlns:a16="http://schemas.microsoft.com/office/drawing/2014/main" id="{89659E06-8EF8-66F5-CD32-ACD1321E0E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76" name="CuadroTexto 75">
              <a:hlinkClick r:id="" action="ppaction://hlinkshowjump?jump=nextslide"/>
              <a:extLst>
                <a:ext uri="{FF2B5EF4-FFF2-40B4-BE49-F238E27FC236}">
                  <a16:creationId xmlns:a16="http://schemas.microsoft.com/office/drawing/2014/main" id="{5A10CAA5-35C7-EAD6-43C6-B32127162A7A}"/>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77" name="Grupo 76">
            <a:extLst>
              <a:ext uri="{FF2B5EF4-FFF2-40B4-BE49-F238E27FC236}">
                <a16:creationId xmlns:a16="http://schemas.microsoft.com/office/drawing/2014/main" id="{C9C90945-8C74-D33F-462C-5E3E6B3AC9E7}"/>
              </a:ext>
            </a:extLst>
          </p:cNvPr>
          <p:cNvGrpSpPr/>
          <p:nvPr/>
        </p:nvGrpSpPr>
        <p:grpSpPr>
          <a:xfrm>
            <a:off x="9468572" y="5965193"/>
            <a:ext cx="1269814" cy="762589"/>
            <a:chOff x="9512187" y="5839689"/>
            <a:chExt cx="1603718" cy="963115"/>
          </a:xfrm>
        </p:grpSpPr>
        <p:pic>
          <p:nvPicPr>
            <p:cNvPr id="78" name="Gráfico 77" descr="Cancha">
              <a:hlinkClick r:id="rId23" action="ppaction://hlinksldjump"/>
              <a:extLst>
                <a:ext uri="{FF2B5EF4-FFF2-40B4-BE49-F238E27FC236}">
                  <a16:creationId xmlns:a16="http://schemas.microsoft.com/office/drawing/2014/main" id="{2A91DC37-E1F3-D245-A324-930E728D96C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79" name="CuadroTexto 78">
              <a:hlinkClick r:id="rId23" action="ppaction://hlinksldjump"/>
              <a:extLst>
                <a:ext uri="{FF2B5EF4-FFF2-40B4-BE49-F238E27FC236}">
                  <a16:creationId xmlns:a16="http://schemas.microsoft.com/office/drawing/2014/main" id="{D62D4CAD-76E8-0653-9780-735C35DCF82C}"/>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80" name="Grupo 79">
            <a:extLst>
              <a:ext uri="{FF2B5EF4-FFF2-40B4-BE49-F238E27FC236}">
                <a16:creationId xmlns:a16="http://schemas.microsoft.com/office/drawing/2014/main" id="{F61C8134-8A28-5B20-48C4-7F2CACC8DDE4}"/>
              </a:ext>
            </a:extLst>
          </p:cNvPr>
          <p:cNvGrpSpPr/>
          <p:nvPr/>
        </p:nvGrpSpPr>
        <p:grpSpPr>
          <a:xfrm>
            <a:off x="10737157" y="5962896"/>
            <a:ext cx="1317749" cy="762590"/>
            <a:chOff x="10684667" y="5839689"/>
            <a:chExt cx="1664258" cy="963116"/>
          </a:xfrm>
        </p:grpSpPr>
        <p:pic>
          <p:nvPicPr>
            <p:cNvPr id="81" name="Gráfico 80" descr="Libros en estantería">
              <a:hlinkClick r:id="rId26" action="ppaction://hlinksldjump"/>
              <a:extLst>
                <a:ext uri="{FF2B5EF4-FFF2-40B4-BE49-F238E27FC236}">
                  <a16:creationId xmlns:a16="http://schemas.microsoft.com/office/drawing/2014/main" id="{51C61399-20DC-2015-35CF-CC0AA8EBCCA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82" name="CuadroTexto 81">
              <a:hlinkClick r:id="rId26" action="ppaction://hlinksldjump"/>
              <a:extLst>
                <a:ext uri="{FF2B5EF4-FFF2-40B4-BE49-F238E27FC236}">
                  <a16:creationId xmlns:a16="http://schemas.microsoft.com/office/drawing/2014/main" id="{298F31BF-52D1-A926-248C-DAAD3E95FA63}"/>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83" name="Google Shape;94;p1">
            <a:extLst>
              <a:ext uri="{FF2B5EF4-FFF2-40B4-BE49-F238E27FC236}">
                <a16:creationId xmlns:a16="http://schemas.microsoft.com/office/drawing/2014/main" id="{BD0EF9D5-F434-D6E2-601F-C7868192C798}"/>
              </a:ext>
            </a:extLst>
          </p:cNvPr>
          <p:cNvPicPr preferRelativeResize="0">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dondear rectángulo de esquina diagonal 4">
            <a:extLst>
              <a:ext uri="{FF2B5EF4-FFF2-40B4-BE49-F238E27FC236}">
                <a16:creationId xmlns:a16="http://schemas.microsoft.com/office/drawing/2014/main" id="{A58163E6-4D41-D6B6-B521-566E45BDB35F}"/>
              </a:ext>
            </a:extLst>
          </p:cNvPr>
          <p:cNvSpPr/>
          <p:nvPr/>
        </p:nvSpPr>
        <p:spPr>
          <a:xfrm>
            <a:off x="0" y="350626"/>
            <a:ext cx="7723581"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Título 1">
            <a:extLst>
              <a:ext uri="{FF2B5EF4-FFF2-40B4-BE49-F238E27FC236}">
                <a16:creationId xmlns:a16="http://schemas.microsoft.com/office/drawing/2014/main" id="{ABFA7F67-0D91-012F-920D-952AA843117B}"/>
              </a:ext>
            </a:extLst>
          </p:cNvPr>
          <p:cNvSpPr txBox="1">
            <a:spLocks/>
          </p:cNvSpPr>
          <p:nvPr/>
        </p:nvSpPr>
        <p:spPr>
          <a:xfrm>
            <a:off x="946013" y="350626"/>
            <a:ext cx="6296323" cy="651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5. Potencias elevadas a otras potencias</a:t>
            </a:r>
          </a:p>
        </p:txBody>
      </p:sp>
    </p:spTree>
    <p:extLst>
      <p:ext uri="{BB962C8B-B14F-4D97-AF65-F5344CB8AC3E}">
        <p14:creationId xmlns:p14="http://schemas.microsoft.com/office/powerpoint/2010/main" val="2176209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66F6733D-9EF4-8263-5925-BB4610B82253}"/>
              </a:ext>
            </a:extLst>
          </p:cNvPr>
          <p:cNvSpPr/>
          <p:nvPr/>
        </p:nvSpPr>
        <p:spPr>
          <a:xfrm rot="10800000">
            <a:off x="0" y="16042"/>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Imagen 9">
            <a:extLst>
              <a:ext uri="{FF2B5EF4-FFF2-40B4-BE49-F238E27FC236}">
                <a16:creationId xmlns:a16="http://schemas.microsoft.com/office/drawing/2014/main" id="{4B49D580-E288-566A-B0A6-12504B3C7E12}"/>
              </a:ext>
            </a:extLst>
          </p:cNvPr>
          <p:cNvPicPr>
            <a:picLocks noChangeAspect="1"/>
          </p:cNvPicPr>
          <p:nvPr/>
        </p:nvPicPr>
        <p:blipFill rotWithShape="1">
          <a:blip r:embed="rId4">
            <a:duotone>
              <a:schemeClr val="accent2">
                <a:shade val="45000"/>
                <a:satMod val="135000"/>
              </a:schemeClr>
              <a:prstClr val="white"/>
            </a:duotone>
            <a:alphaModFix amt="61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Lst>
          </a:blip>
          <a:srcRect b="50000"/>
          <a:stretch/>
        </p:blipFill>
        <p:spPr>
          <a:xfrm flipH="1">
            <a:off x="19160" y="1337290"/>
            <a:ext cx="5562787" cy="3436471"/>
          </a:xfrm>
          <a:prstGeom prst="rect">
            <a:avLst/>
          </a:prstGeom>
        </p:spPr>
      </p:pic>
      <p:pic>
        <p:nvPicPr>
          <p:cNvPr id="5" name="Imagen 4">
            <a:extLst>
              <a:ext uri="{FF2B5EF4-FFF2-40B4-BE49-F238E27FC236}">
                <a16:creationId xmlns:a16="http://schemas.microsoft.com/office/drawing/2014/main" id="{CEB768E2-19B4-6BCD-F981-DB2C05686770}"/>
              </a:ext>
            </a:extLst>
          </p:cNvPr>
          <p:cNvPicPr>
            <a:picLocks noChangeAspect="1"/>
          </p:cNvPicPr>
          <p:nvPr/>
        </p:nvPicPr>
        <p:blipFill rotWithShape="1">
          <a:blip r:embed="rId6">
            <a:alphaModFix/>
          </a:blip>
          <a:srcRect t="60667"/>
          <a:stretch/>
        </p:blipFill>
        <p:spPr>
          <a:xfrm>
            <a:off x="0" y="3791554"/>
            <a:ext cx="12192000" cy="2697479"/>
          </a:xfrm>
          <a:prstGeom prst="rect">
            <a:avLst/>
          </a:prstGeom>
        </p:spPr>
      </p:pic>
      <p:sp>
        <p:nvSpPr>
          <p:cNvPr id="7" name="CuadroTexto 6">
            <a:extLst>
              <a:ext uri="{FF2B5EF4-FFF2-40B4-BE49-F238E27FC236}">
                <a16:creationId xmlns:a16="http://schemas.microsoft.com/office/drawing/2014/main" id="{9C7F0D61-2F0C-D44E-357C-7B1F6914BA05}"/>
              </a:ext>
            </a:extLst>
          </p:cNvPr>
          <p:cNvSpPr txBox="1"/>
          <p:nvPr/>
        </p:nvSpPr>
        <p:spPr>
          <a:xfrm>
            <a:off x="686602" y="1321247"/>
            <a:ext cx="4527082" cy="1938992"/>
          </a:xfrm>
          <a:prstGeom prst="rect">
            <a:avLst/>
          </a:prstGeom>
          <a:noFill/>
        </p:spPr>
        <p:txBody>
          <a:bodyPr wrap="square" rtlCol="0">
            <a:spAutoFit/>
          </a:bodyPr>
          <a:lstStyle/>
          <a:p>
            <a:pPr algn="ctr"/>
            <a:r>
              <a:rPr lang="es-MX"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Descripción técnica del recurso</a:t>
            </a:r>
          </a:p>
        </p:txBody>
      </p:sp>
      <p:grpSp>
        <p:nvGrpSpPr>
          <p:cNvPr id="49" name="Grupo 48">
            <a:extLst>
              <a:ext uri="{FF2B5EF4-FFF2-40B4-BE49-F238E27FC236}">
                <a16:creationId xmlns:a16="http://schemas.microsoft.com/office/drawing/2014/main" id="{D4CA5952-98FF-5B51-1489-2338892950BC}"/>
              </a:ext>
            </a:extLst>
          </p:cNvPr>
          <p:cNvGrpSpPr/>
          <p:nvPr/>
        </p:nvGrpSpPr>
        <p:grpSpPr>
          <a:xfrm>
            <a:off x="7224292" y="5971006"/>
            <a:ext cx="1143151" cy="767107"/>
            <a:chOff x="7338596" y="5956718"/>
            <a:chExt cx="1143151" cy="767107"/>
          </a:xfrm>
        </p:grpSpPr>
        <p:pic>
          <p:nvPicPr>
            <p:cNvPr id="13" name="Gráfico 12" descr="Reproducir">
              <a:hlinkClick r:id="" action="ppaction://hlinkshowjump?jump=previousslide"/>
              <a:extLst>
                <a:ext uri="{FF2B5EF4-FFF2-40B4-BE49-F238E27FC236}">
                  <a16:creationId xmlns:a16="http://schemas.microsoft.com/office/drawing/2014/main" id="{7AC488F1-ACC6-6B59-938B-C99C23CD17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14" name="CuadroTexto 13">
              <a:hlinkClick r:id="" action="ppaction://hlinkshowjump?jump=previousslide"/>
              <a:extLst>
                <a:ext uri="{FF2B5EF4-FFF2-40B4-BE49-F238E27FC236}">
                  <a16:creationId xmlns:a16="http://schemas.microsoft.com/office/drawing/2014/main" id="{9374F53F-D029-2DB0-C469-EDC1FDD57092}"/>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23" name="Grupo 22">
            <a:extLst>
              <a:ext uri="{FF2B5EF4-FFF2-40B4-BE49-F238E27FC236}">
                <a16:creationId xmlns:a16="http://schemas.microsoft.com/office/drawing/2014/main" id="{3D21D940-269F-2302-1945-8DC5FA1BF631}"/>
              </a:ext>
            </a:extLst>
          </p:cNvPr>
          <p:cNvGrpSpPr/>
          <p:nvPr/>
        </p:nvGrpSpPr>
        <p:grpSpPr>
          <a:xfrm>
            <a:off x="6432587" y="5967763"/>
            <a:ext cx="709174" cy="762589"/>
            <a:chOff x="5538422" y="5846740"/>
            <a:chExt cx="709174" cy="762589"/>
          </a:xfrm>
        </p:grpSpPr>
        <p:pic>
          <p:nvPicPr>
            <p:cNvPr id="24" name="Gráfico 23" descr="Casa">
              <a:hlinkClick r:id="rId9" action="ppaction://hlinksldjump"/>
              <a:extLst>
                <a:ext uri="{FF2B5EF4-FFF2-40B4-BE49-F238E27FC236}">
                  <a16:creationId xmlns:a16="http://schemas.microsoft.com/office/drawing/2014/main" id="{DF3C71D8-F12F-1F73-D79A-4498108840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25" name="CuadroTexto 24">
              <a:hlinkClick r:id="rId9" action="ppaction://hlinksldjump"/>
              <a:extLst>
                <a:ext uri="{FF2B5EF4-FFF2-40B4-BE49-F238E27FC236}">
                  <a16:creationId xmlns:a16="http://schemas.microsoft.com/office/drawing/2014/main" id="{5BBA1608-EACD-95A7-675A-96758AAA4962}"/>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26" name="Grupo 25">
            <a:extLst>
              <a:ext uri="{FF2B5EF4-FFF2-40B4-BE49-F238E27FC236}">
                <a16:creationId xmlns:a16="http://schemas.microsoft.com/office/drawing/2014/main" id="{1C98C1DE-B87F-97CC-AA27-98AAC2E0F341}"/>
              </a:ext>
            </a:extLst>
          </p:cNvPr>
          <p:cNvGrpSpPr/>
          <p:nvPr/>
        </p:nvGrpSpPr>
        <p:grpSpPr>
          <a:xfrm>
            <a:off x="8406226" y="5967763"/>
            <a:ext cx="1062346" cy="762589"/>
            <a:chOff x="7059518" y="5839689"/>
            <a:chExt cx="1341695" cy="963115"/>
          </a:xfrm>
        </p:grpSpPr>
        <p:pic>
          <p:nvPicPr>
            <p:cNvPr id="27" name="Gráfico 26" descr="Reproducir">
              <a:hlinkClick r:id="" action="ppaction://hlinkshowjump?jump=nextslide"/>
              <a:extLst>
                <a:ext uri="{FF2B5EF4-FFF2-40B4-BE49-F238E27FC236}">
                  <a16:creationId xmlns:a16="http://schemas.microsoft.com/office/drawing/2014/main" id="{85AA576F-2813-DF71-13C5-AA84C2EEB3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28" name="CuadroTexto 27">
              <a:hlinkClick r:id="" action="ppaction://hlinkshowjump?jump=nextslide"/>
              <a:extLst>
                <a:ext uri="{FF2B5EF4-FFF2-40B4-BE49-F238E27FC236}">
                  <a16:creationId xmlns:a16="http://schemas.microsoft.com/office/drawing/2014/main" id="{7632FCC5-24E3-A867-BB6A-489691C260FC}"/>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29" name="Grupo 28">
            <a:extLst>
              <a:ext uri="{FF2B5EF4-FFF2-40B4-BE49-F238E27FC236}">
                <a16:creationId xmlns:a16="http://schemas.microsoft.com/office/drawing/2014/main" id="{C76F974E-DFC9-EF9D-B709-AA8D9271510F}"/>
              </a:ext>
            </a:extLst>
          </p:cNvPr>
          <p:cNvGrpSpPr/>
          <p:nvPr/>
        </p:nvGrpSpPr>
        <p:grpSpPr>
          <a:xfrm>
            <a:off x="9468572" y="5965193"/>
            <a:ext cx="1269814" cy="762589"/>
            <a:chOff x="9512187" y="5839689"/>
            <a:chExt cx="1603718" cy="963115"/>
          </a:xfrm>
        </p:grpSpPr>
        <p:pic>
          <p:nvPicPr>
            <p:cNvPr id="30" name="Gráfico 29" descr="Cancha">
              <a:hlinkClick r:id="rId12" action="ppaction://hlinksldjump"/>
              <a:extLst>
                <a:ext uri="{FF2B5EF4-FFF2-40B4-BE49-F238E27FC236}">
                  <a16:creationId xmlns:a16="http://schemas.microsoft.com/office/drawing/2014/main" id="{20A3BE05-E39F-3E5A-B6B7-D1E7E332DFE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32" name="CuadroTexto 31">
              <a:hlinkClick r:id="rId12" action="ppaction://hlinksldjump"/>
              <a:extLst>
                <a:ext uri="{FF2B5EF4-FFF2-40B4-BE49-F238E27FC236}">
                  <a16:creationId xmlns:a16="http://schemas.microsoft.com/office/drawing/2014/main" id="{0B9F3146-92D6-72EF-21CA-DBF854008DE3}"/>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35" name="Grupo 34">
            <a:extLst>
              <a:ext uri="{FF2B5EF4-FFF2-40B4-BE49-F238E27FC236}">
                <a16:creationId xmlns:a16="http://schemas.microsoft.com/office/drawing/2014/main" id="{EABCB743-B9E1-39FC-15A2-A9A94155BF18}"/>
              </a:ext>
            </a:extLst>
          </p:cNvPr>
          <p:cNvGrpSpPr/>
          <p:nvPr/>
        </p:nvGrpSpPr>
        <p:grpSpPr>
          <a:xfrm>
            <a:off x="10737157" y="5962896"/>
            <a:ext cx="1317749" cy="762590"/>
            <a:chOff x="10684667" y="5839689"/>
            <a:chExt cx="1664258" cy="963116"/>
          </a:xfrm>
        </p:grpSpPr>
        <p:pic>
          <p:nvPicPr>
            <p:cNvPr id="38" name="Gráfico 37" descr="Libros en estantería">
              <a:hlinkClick r:id="rId15" action="ppaction://hlinksldjump"/>
              <a:extLst>
                <a:ext uri="{FF2B5EF4-FFF2-40B4-BE49-F238E27FC236}">
                  <a16:creationId xmlns:a16="http://schemas.microsoft.com/office/drawing/2014/main" id="{3677B977-67EE-6741-FA66-1BDE8F09729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44" name="CuadroTexto 43">
              <a:hlinkClick r:id="rId15" action="ppaction://hlinksldjump"/>
              <a:extLst>
                <a:ext uri="{FF2B5EF4-FFF2-40B4-BE49-F238E27FC236}">
                  <a16:creationId xmlns:a16="http://schemas.microsoft.com/office/drawing/2014/main" id="{CB247D22-3FD7-87E8-DB80-A5E2E7D09314}"/>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47" name="Google Shape;94;p1">
            <a:extLst>
              <a:ext uri="{FF2B5EF4-FFF2-40B4-BE49-F238E27FC236}">
                <a16:creationId xmlns:a16="http://schemas.microsoft.com/office/drawing/2014/main" id="{7E85238E-5260-F9F5-6F70-C5CDB171F72F}"/>
              </a:ext>
            </a:extLst>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arcador de contenido 2">
            <a:extLst>
              <a:ext uri="{FF2B5EF4-FFF2-40B4-BE49-F238E27FC236}">
                <a16:creationId xmlns:a16="http://schemas.microsoft.com/office/drawing/2014/main" id="{8902A459-50AA-5846-D675-7D83E8091F35}"/>
              </a:ext>
            </a:extLst>
          </p:cNvPr>
          <p:cNvSpPr txBox="1">
            <a:spLocks/>
          </p:cNvSpPr>
          <p:nvPr/>
        </p:nvSpPr>
        <p:spPr>
          <a:xfrm>
            <a:off x="5618546" y="1321247"/>
            <a:ext cx="6356502" cy="3452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6675" algn="just">
              <a:lnSpc>
                <a:spcPct val="100000"/>
              </a:lnSpc>
              <a:spcBef>
                <a:spcPts val="30"/>
              </a:spcBef>
            </a:pPr>
            <a:endParaRPr lang="es-ES" sz="1800" i="1"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p:txBody>
      </p:sp>
      <p:sp>
        <p:nvSpPr>
          <p:cNvPr id="31" name="Marcador de contenido 2">
            <a:extLst>
              <a:ext uri="{FF2B5EF4-FFF2-40B4-BE49-F238E27FC236}">
                <a16:creationId xmlns:a16="http://schemas.microsoft.com/office/drawing/2014/main" id="{5599AE43-545B-664B-B8D7-F737C1B9C487}"/>
              </a:ext>
            </a:extLst>
          </p:cNvPr>
          <p:cNvSpPr txBox="1">
            <a:spLocks/>
          </p:cNvSpPr>
          <p:nvPr/>
        </p:nvSpPr>
        <p:spPr>
          <a:xfrm>
            <a:off x="5770946" y="592447"/>
            <a:ext cx="5843826" cy="34525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6675" algn="just">
              <a:lnSpc>
                <a:spcPct val="100000"/>
              </a:lnSpc>
              <a:spcBef>
                <a:spcPts val="30"/>
              </a:spcBef>
            </a:pPr>
            <a:r>
              <a:rPr lang="es-ES" sz="1800" kern="100" dirty="0">
                <a:solidFill>
                  <a:schemeClr val="bg1"/>
                </a:solidFill>
                <a:latin typeface="Arial" panose="020B0604020202020204" pitchFamily="34" charset="0"/>
                <a:cs typeface="Times New Roman" panose="02020603050405020304" pitchFamily="18" charset="0"/>
              </a:rPr>
              <a:t>Este recurso es una presentación multimedia en </a:t>
            </a:r>
            <a:r>
              <a:rPr lang="es-ES" sz="1800" i="1" kern="100" dirty="0">
                <a:solidFill>
                  <a:schemeClr val="bg1"/>
                </a:solidFill>
                <a:latin typeface="Arial" panose="020B0604020202020204" pitchFamily="34" charset="0"/>
                <a:cs typeface="Times New Roman" panose="02020603050405020304" pitchFamily="18" charset="0"/>
              </a:rPr>
              <a:t>PowerPoint</a:t>
            </a:r>
            <a:r>
              <a:rPr lang="es-ES" sz="1800" kern="100" dirty="0">
                <a:solidFill>
                  <a:schemeClr val="bg1"/>
                </a:solidFill>
                <a:latin typeface="Arial" panose="020B0604020202020204" pitchFamily="34" charset="0"/>
                <a:cs typeface="Times New Roman" panose="02020603050405020304" pitchFamily="18" charset="0"/>
              </a:rPr>
              <a:t> que presenta conceptos esenciales para introducirte al álgebra. Puedes visualizarla y ejecutarla en tu ordenador</a:t>
            </a:r>
            <a:r>
              <a:rPr lang="es-ES" sz="1800" i="1" kern="100" dirty="0">
                <a:solidFill>
                  <a:schemeClr val="bg1"/>
                </a:solidFill>
                <a:latin typeface="Arial" panose="020B0604020202020204" pitchFamily="34" charset="0"/>
                <a:cs typeface="Times New Roman" panose="02020603050405020304" pitchFamily="18" charset="0"/>
              </a:rPr>
              <a:t>.</a:t>
            </a:r>
          </a:p>
          <a:p>
            <a:pPr marL="66675" algn="just">
              <a:lnSpc>
                <a:spcPct val="100000"/>
              </a:lnSpc>
              <a:spcBef>
                <a:spcPts val="30"/>
              </a:spcBef>
            </a:pPr>
            <a:endParaRPr lang="es-ES" sz="1800" kern="100" dirty="0">
              <a:solidFill>
                <a:schemeClr val="bg1"/>
              </a:solidFill>
              <a:latin typeface="Arial" panose="020B0604020202020204" pitchFamily="34" charset="0"/>
              <a:cs typeface="Times New Roman" panose="02020603050405020304" pitchFamily="18" charset="0"/>
            </a:endParaRPr>
          </a:p>
          <a:p>
            <a:pPr marL="66675" algn="just">
              <a:lnSpc>
                <a:spcPct val="100000"/>
              </a:lnSpc>
              <a:spcBef>
                <a:spcPts val="30"/>
              </a:spcBef>
            </a:pPr>
            <a:r>
              <a:rPr lang="es-ES" sz="1800" kern="100" dirty="0">
                <a:solidFill>
                  <a:schemeClr val="bg1"/>
                </a:solidFill>
                <a:latin typeface="Arial" panose="020B0604020202020204" pitchFamily="34" charset="0"/>
                <a:cs typeface="Times New Roman" panose="02020603050405020304" pitchFamily="18" charset="0"/>
              </a:rPr>
              <a:t>Para explorar el recurso da clic en el menú de navegación que se encuentra en la parte inferior derecha. Podrás visualizar los ejemplos animados que se encuentran en las ventanas de ejemplo dando clic en el botón correspondiente. Para realizar los ejercicios interactivos de cada concepto, da clic en el botón que contienen el enlace a H5P en donde encontrarás material para aplicar los conocimientos adquiridos.</a:t>
            </a:r>
          </a:p>
          <a:p>
            <a:pPr marL="66675" algn="just">
              <a:lnSpc>
                <a:spcPct val="100000"/>
              </a:lnSpc>
              <a:spcBef>
                <a:spcPts val="30"/>
              </a:spcBef>
            </a:pPr>
            <a:endParaRPr lang="es-ES" sz="1800" kern="100" dirty="0">
              <a:solidFill>
                <a:schemeClr val="bg1"/>
              </a:solidFill>
              <a:latin typeface="Arial" panose="020B0604020202020204" pitchFamily="34" charset="0"/>
              <a:cs typeface="Times New Roman" panose="02020603050405020304" pitchFamily="18" charset="0"/>
            </a:endParaRPr>
          </a:p>
          <a:p>
            <a:pPr marL="66675" algn="just">
              <a:lnSpc>
                <a:spcPct val="100000"/>
              </a:lnSpc>
              <a:spcBef>
                <a:spcPts val="30"/>
              </a:spcBef>
            </a:pPr>
            <a:r>
              <a:rPr lang="es-ES" sz="1800" kern="100" dirty="0">
                <a:solidFill>
                  <a:schemeClr val="bg1"/>
                </a:solidFill>
                <a:latin typeface="Arial" panose="020B0604020202020204" pitchFamily="34" charset="0"/>
                <a:cs typeface="Times New Roman" panose="02020603050405020304" pitchFamily="18" charset="0"/>
              </a:rPr>
              <a:t>Puedes consultar los temas de manera secuencial o puedes ir directamente al tema de tu interés.</a:t>
            </a:r>
          </a:p>
        </p:txBody>
      </p:sp>
    </p:spTree>
    <p:extLst>
      <p:ext uri="{BB962C8B-B14F-4D97-AF65-F5344CB8AC3E}">
        <p14:creationId xmlns:p14="http://schemas.microsoft.com/office/powerpoint/2010/main" val="1019232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F133331-2A5D-74BD-BBDC-7B7AAB4A947A}"/>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pic>
        <p:nvPicPr>
          <p:cNvPr id="23" name="Imagen 22">
            <a:extLst>
              <a:ext uri="{FF2B5EF4-FFF2-40B4-BE49-F238E27FC236}">
                <a16:creationId xmlns:a16="http://schemas.microsoft.com/office/drawing/2014/main" id="{7AD88D34-1B8D-6900-48BF-329CA80A0CBD}"/>
              </a:ext>
            </a:extLst>
          </p:cNvPr>
          <p:cNvPicPr>
            <a:picLocks noChangeAspect="1"/>
          </p:cNvPicPr>
          <p:nvPr/>
        </p:nvPicPr>
        <p:blipFill rotWithShape="1">
          <a:blip r:embed="rId3">
            <a:alphaModFix/>
          </a:blip>
          <a:srcRect t="60667"/>
          <a:stretch/>
        </p:blipFill>
        <p:spPr>
          <a:xfrm>
            <a:off x="0" y="3791554"/>
            <a:ext cx="12192000" cy="2697479"/>
          </a:xfrm>
          <a:prstGeom prst="rect">
            <a:avLst/>
          </a:prstGeom>
        </p:spPr>
      </p:pic>
      <p:grpSp>
        <p:nvGrpSpPr>
          <p:cNvPr id="4" name="Grupo 3">
            <a:extLst>
              <a:ext uri="{FF2B5EF4-FFF2-40B4-BE49-F238E27FC236}">
                <a16:creationId xmlns:a16="http://schemas.microsoft.com/office/drawing/2014/main" id="{B27D5377-1C49-051D-C023-BC6371F7D69A}"/>
              </a:ext>
            </a:extLst>
          </p:cNvPr>
          <p:cNvGrpSpPr/>
          <p:nvPr/>
        </p:nvGrpSpPr>
        <p:grpSpPr>
          <a:xfrm>
            <a:off x="247009" y="5049821"/>
            <a:ext cx="11547005" cy="1717748"/>
            <a:chOff x="7946733" y="915325"/>
            <a:chExt cx="3672191" cy="1717748"/>
          </a:xfrm>
          <a:solidFill>
            <a:schemeClr val="accent4">
              <a:lumMod val="40000"/>
              <a:lumOff val="60000"/>
            </a:schemeClr>
          </a:solidFill>
        </p:grpSpPr>
        <p:sp>
          <p:nvSpPr>
            <p:cNvPr id="6" name="Rectángulo redondeado 5">
              <a:extLst>
                <a:ext uri="{FF2B5EF4-FFF2-40B4-BE49-F238E27FC236}">
                  <a16:creationId xmlns:a16="http://schemas.microsoft.com/office/drawing/2014/main" id="{9796829B-8FAE-A830-7CEA-3D3383B24AB4}"/>
                </a:ext>
              </a:extLst>
            </p:cNvPr>
            <p:cNvSpPr/>
            <p:nvPr/>
          </p:nvSpPr>
          <p:spPr>
            <a:xfrm>
              <a:off x="7946733" y="915325"/>
              <a:ext cx="3672191" cy="85454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B624AFA4-2FDC-6BE2-25B6-7E76ECAFCE5C}"/>
                </a:ext>
              </a:extLst>
            </p:cNvPr>
            <p:cNvSpPr txBox="1"/>
            <p:nvPr/>
          </p:nvSpPr>
          <p:spPr>
            <a:xfrm>
              <a:off x="7978443" y="940302"/>
              <a:ext cx="3608771" cy="1692771"/>
            </a:xfrm>
            <a:prstGeom prst="rect">
              <a:avLst/>
            </a:prstGeom>
            <a:noFill/>
          </p:spPr>
          <p:txBody>
            <a:bodyPr wrap="square" rtlCol="0">
              <a:spAutoFit/>
            </a:bodyPr>
            <a:lstStyle/>
            <a:p>
              <a:pPr marL="0" indent="0" algn="ctr">
                <a:lnSpc>
                  <a:spcPct val="150000"/>
                </a:lnSpc>
                <a:buNone/>
              </a:pPr>
              <a:r>
                <a:rPr lang="es-ES" sz="1600" b="1" dirty="0">
                  <a:solidFill>
                    <a:srgbClr val="002060"/>
                  </a:solidFill>
                  <a:latin typeface="Tahoma" panose="020B0604030504040204" pitchFamily="34" charset="0"/>
                  <a:ea typeface="Tahoma" panose="020B0604030504040204" pitchFamily="34" charset="0"/>
                  <a:cs typeface="Tahoma" panose="020B0604030504040204" pitchFamily="34" charset="0"/>
                </a:rPr>
                <a:t>Practica en el siguiente enlace:</a:t>
              </a:r>
              <a:endParaRPr lang="es-MX" sz="1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hlinkClick r:id="rId4"/>
                </a:rPr>
                <a:t>https://repositorio.cab.unam.mx/productos-web/2025/potencias/simplificacion_n_potencias_elevadas_a_otra.html</a:t>
              </a:r>
              <a:r>
                <a:rPr lang="es-ES" sz="16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 </a:t>
              </a:r>
              <a:endParaRPr lang="es-MX" sz="1600" dirty="0">
                <a:solidFill>
                  <a:srgbClr val="002060"/>
                </a:solidFill>
              </a:endParaRPr>
            </a:p>
          </p:txBody>
        </p:sp>
      </p:gr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910B5232-04C2-1B52-2258-91CA3D612215}"/>
                  </a:ext>
                </a:extLst>
              </p:cNvPr>
              <p:cNvSpPr txBox="1"/>
              <p:nvPr/>
            </p:nvSpPr>
            <p:spPr>
              <a:xfrm>
                <a:off x="3887386" y="1725920"/>
                <a:ext cx="27049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a:solidFill>
                            <a:schemeClr val="bg1"/>
                          </a:solidFill>
                          <a:latin typeface="Cambria Math" panose="02040503050406030204" pitchFamily="18" charset="0"/>
                        </a:rPr>
                        <m:t>= </m:t>
                      </m:r>
                      <m:d>
                        <m:dPr>
                          <m:ctrlPr>
                            <a:rPr lang="es-MX" sz="2400" i="1" smtClean="0">
                              <a:solidFill>
                                <a:schemeClr val="bg1"/>
                              </a:solidFill>
                              <a:latin typeface="Cambria Math" panose="02040503050406030204" pitchFamily="18" charset="0"/>
                            </a:rPr>
                          </m:ctrlPr>
                        </m:dPr>
                        <m:e>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2</m:t>
                              </m:r>
                            </m:e>
                            <m:sup>
                              <m:r>
                                <a:rPr lang="es-ES" sz="2400" i="1">
                                  <a:solidFill>
                                    <a:schemeClr val="bg1"/>
                                  </a:solidFill>
                                  <a:latin typeface="Cambria Math" panose="02040503050406030204" pitchFamily="18" charset="0"/>
                                </a:rPr>
                                <m:t>3</m:t>
                              </m:r>
                            </m:sup>
                          </m:sSup>
                        </m:e>
                      </m:d>
                      <m:d>
                        <m:dPr>
                          <m:ctrlPr>
                            <a:rPr lang="es-MX" sz="2400" i="1">
                              <a:solidFill>
                                <a:schemeClr val="bg1"/>
                              </a:solidFill>
                              <a:latin typeface="Cambria Math" panose="02040503050406030204" pitchFamily="18" charset="0"/>
                            </a:rPr>
                          </m:ctrlPr>
                        </m:dPr>
                        <m:e>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2</m:t>
                              </m:r>
                            </m:e>
                            <m:sup>
                              <m:r>
                                <a:rPr lang="es-ES" sz="2400" i="1">
                                  <a:solidFill>
                                    <a:schemeClr val="bg1"/>
                                  </a:solidFill>
                                  <a:latin typeface="Cambria Math" panose="02040503050406030204" pitchFamily="18" charset="0"/>
                                </a:rPr>
                                <m:t>3</m:t>
                              </m:r>
                            </m:sup>
                          </m:sSup>
                        </m:e>
                      </m:d>
                      <m:d>
                        <m:dPr>
                          <m:ctrlPr>
                            <a:rPr lang="es-MX" sz="2400" i="1">
                              <a:solidFill>
                                <a:schemeClr val="bg1"/>
                              </a:solidFill>
                              <a:latin typeface="Cambria Math" panose="02040503050406030204" pitchFamily="18" charset="0"/>
                            </a:rPr>
                          </m:ctrlPr>
                        </m:dPr>
                        <m:e>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2</m:t>
                              </m:r>
                            </m:e>
                            <m:sup>
                              <m:r>
                                <a:rPr lang="es-ES" sz="2400" i="1">
                                  <a:solidFill>
                                    <a:schemeClr val="bg1"/>
                                  </a:solidFill>
                                  <a:latin typeface="Cambria Math" panose="02040503050406030204" pitchFamily="18" charset="0"/>
                                </a:rPr>
                                <m:t>3</m:t>
                              </m:r>
                            </m:sup>
                          </m:sSup>
                        </m:e>
                      </m:d>
                      <m:d>
                        <m:dPr>
                          <m:ctrlPr>
                            <a:rPr lang="es-MX" sz="2400" i="1">
                              <a:solidFill>
                                <a:schemeClr val="bg1"/>
                              </a:solidFill>
                              <a:latin typeface="Cambria Math" panose="02040503050406030204" pitchFamily="18" charset="0"/>
                            </a:rPr>
                          </m:ctrlPr>
                        </m:dPr>
                        <m:e>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2</m:t>
                              </m:r>
                            </m:e>
                            <m:sup>
                              <m:r>
                                <a:rPr lang="es-ES" sz="2400" i="1">
                                  <a:solidFill>
                                    <a:schemeClr val="bg1"/>
                                  </a:solidFill>
                                  <a:latin typeface="Cambria Math" panose="02040503050406030204" pitchFamily="18" charset="0"/>
                                </a:rPr>
                                <m:t>3</m:t>
                              </m:r>
                            </m:sup>
                          </m:sSup>
                        </m:e>
                      </m:d>
                    </m:oMath>
                  </m:oMathPara>
                </a14:m>
                <a:endParaRPr lang="es-MX" sz="2400" dirty="0"/>
              </a:p>
            </p:txBody>
          </p:sp>
        </mc:Choice>
        <mc:Fallback xmlns="">
          <p:sp>
            <p:nvSpPr>
              <p:cNvPr id="27" name="CuadroTexto 26">
                <a:extLst>
                  <a:ext uri="{FF2B5EF4-FFF2-40B4-BE49-F238E27FC236}">
                    <a16:creationId xmlns:a16="http://schemas.microsoft.com/office/drawing/2014/main" id="{910B5232-04C2-1B52-2258-91CA3D612215}"/>
                  </a:ext>
                </a:extLst>
              </p:cNvPr>
              <p:cNvSpPr txBox="1">
                <a:spLocks noRot="1" noChangeAspect="1" noMove="1" noResize="1" noEditPoints="1" noAdjustHandles="1" noChangeArrowheads="1" noChangeShapeType="1" noTextEdit="1"/>
              </p:cNvSpPr>
              <p:nvPr/>
            </p:nvSpPr>
            <p:spPr>
              <a:xfrm>
                <a:off x="3887386" y="1725920"/>
                <a:ext cx="2704960" cy="461665"/>
              </a:xfrm>
              <a:prstGeom prst="rect">
                <a:avLst/>
              </a:prstGeom>
              <a:blipFill>
                <a:blip r:embed="rId5"/>
                <a:stretch>
                  <a:fillRect b="-1842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1817D15E-C405-7369-458A-203BC4960B41}"/>
                  </a:ext>
                </a:extLst>
              </p:cNvPr>
              <p:cNvSpPr txBox="1"/>
              <p:nvPr/>
            </p:nvSpPr>
            <p:spPr>
              <a:xfrm>
                <a:off x="6410505" y="1733879"/>
                <a:ext cx="239063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2400" i="1" smtClean="0">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m:t>
                          </m:r>
                          <m:d>
                            <m:dPr>
                              <m:ctrlPr>
                                <a:rPr lang="es-MX" sz="2400" i="1">
                                  <a:solidFill>
                                    <a:schemeClr val="bg1"/>
                                  </a:solidFill>
                                  <a:latin typeface="Cambria Math" panose="02040503050406030204" pitchFamily="18" charset="0"/>
                                </a:rPr>
                              </m:ctrlPr>
                            </m:dPr>
                            <m:e>
                              <m:r>
                                <a:rPr lang="es-ES" sz="2400" i="1">
                                  <a:solidFill>
                                    <a:schemeClr val="bg1"/>
                                  </a:solidFill>
                                  <a:latin typeface="Cambria Math" panose="02040503050406030204" pitchFamily="18" charset="0"/>
                                </a:rPr>
                                <m:t>2∗2∗2</m:t>
                              </m:r>
                            </m:e>
                          </m:d>
                        </m:e>
                        <m:sup>
                          <m:r>
                            <a:rPr lang="es-ES" sz="2400" i="1">
                              <a:solidFill>
                                <a:schemeClr val="bg1"/>
                              </a:solidFill>
                              <a:latin typeface="Cambria Math" panose="02040503050406030204" pitchFamily="18" charset="0"/>
                            </a:rPr>
                            <m:t>4</m:t>
                          </m:r>
                        </m:sup>
                      </m:sSup>
                    </m:oMath>
                  </m:oMathPara>
                </a14:m>
                <a:endParaRPr lang="es-MX" sz="2400" dirty="0"/>
              </a:p>
            </p:txBody>
          </p:sp>
        </mc:Choice>
        <mc:Fallback xmlns="">
          <p:sp>
            <p:nvSpPr>
              <p:cNvPr id="29" name="CuadroTexto 28">
                <a:extLst>
                  <a:ext uri="{FF2B5EF4-FFF2-40B4-BE49-F238E27FC236}">
                    <a16:creationId xmlns:a16="http://schemas.microsoft.com/office/drawing/2014/main" id="{1817D15E-C405-7369-458A-203BC4960B41}"/>
                  </a:ext>
                </a:extLst>
              </p:cNvPr>
              <p:cNvSpPr txBox="1">
                <a:spLocks noRot="1" noChangeAspect="1" noMove="1" noResize="1" noEditPoints="1" noAdjustHandles="1" noChangeArrowheads="1" noChangeShapeType="1" noTextEdit="1"/>
              </p:cNvSpPr>
              <p:nvPr/>
            </p:nvSpPr>
            <p:spPr>
              <a:xfrm>
                <a:off x="6410505" y="1733879"/>
                <a:ext cx="2390635" cy="461665"/>
              </a:xfrm>
              <a:prstGeom prst="rect">
                <a:avLst/>
              </a:prstGeom>
              <a:blipFill>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3F4A72CF-57DC-7845-CEAA-9D8B4A688CA1}"/>
                  </a:ext>
                </a:extLst>
              </p:cNvPr>
              <p:cNvSpPr txBox="1"/>
              <p:nvPr/>
            </p:nvSpPr>
            <p:spPr>
              <a:xfrm>
                <a:off x="3771137" y="2228402"/>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bg1"/>
                          </a:solidFill>
                          <a:latin typeface="Cambria Math" panose="02040503050406030204" pitchFamily="18" charset="0"/>
                        </a:rPr>
                        <m:t>=</m:t>
                      </m:r>
                      <m:r>
                        <a:rPr lang="es-ES" sz="2400" b="0" i="1" smtClean="0">
                          <a:solidFill>
                            <a:schemeClr val="bg1"/>
                          </a:solidFill>
                          <a:latin typeface="Cambria Math" panose="02040503050406030204" pitchFamily="18" charset="0"/>
                        </a:rPr>
                        <m:t> </m:t>
                      </m:r>
                      <m:d>
                        <m:dPr>
                          <m:ctrlPr>
                            <a:rPr lang="es-MX" sz="2400" i="1">
                              <a:solidFill>
                                <a:schemeClr val="bg1"/>
                              </a:solidFill>
                              <a:latin typeface="Cambria Math" panose="02040503050406030204" pitchFamily="18" charset="0"/>
                            </a:rPr>
                          </m:ctrlPr>
                        </m:dPr>
                        <m:e>
                          <m:r>
                            <a:rPr lang="es-ES" sz="2400" i="1">
                              <a:solidFill>
                                <a:schemeClr val="bg1"/>
                              </a:solidFill>
                              <a:latin typeface="Cambria Math" panose="02040503050406030204" pitchFamily="18" charset="0"/>
                            </a:rPr>
                            <m:t>2∗2∗2</m:t>
                          </m:r>
                        </m:e>
                      </m:d>
                      <m:d>
                        <m:dPr>
                          <m:ctrlPr>
                            <a:rPr lang="es-MX" sz="2400" i="1">
                              <a:solidFill>
                                <a:schemeClr val="bg1"/>
                              </a:solidFill>
                              <a:latin typeface="Cambria Math" panose="02040503050406030204" pitchFamily="18" charset="0"/>
                            </a:rPr>
                          </m:ctrlPr>
                        </m:dPr>
                        <m:e>
                          <m:r>
                            <a:rPr lang="es-ES" sz="2400" i="1">
                              <a:solidFill>
                                <a:schemeClr val="bg1"/>
                              </a:solidFill>
                              <a:latin typeface="Cambria Math" panose="02040503050406030204" pitchFamily="18" charset="0"/>
                            </a:rPr>
                            <m:t>2∗2∗2</m:t>
                          </m:r>
                        </m:e>
                      </m:d>
                      <m:d>
                        <m:dPr>
                          <m:ctrlPr>
                            <a:rPr lang="es-MX" sz="2400" i="1">
                              <a:solidFill>
                                <a:schemeClr val="bg1"/>
                              </a:solidFill>
                              <a:latin typeface="Cambria Math" panose="02040503050406030204" pitchFamily="18" charset="0"/>
                            </a:rPr>
                          </m:ctrlPr>
                        </m:dPr>
                        <m:e>
                          <m:r>
                            <a:rPr lang="es-ES" sz="2400" i="1">
                              <a:solidFill>
                                <a:schemeClr val="bg1"/>
                              </a:solidFill>
                              <a:latin typeface="Cambria Math" panose="02040503050406030204" pitchFamily="18" charset="0"/>
                            </a:rPr>
                            <m:t>2∗2∗2</m:t>
                          </m:r>
                        </m:e>
                      </m:d>
                      <m:d>
                        <m:dPr>
                          <m:ctrlPr>
                            <a:rPr lang="es-MX" sz="2400" i="1">
                              <a:solidFill>
                                <a:schemeClr val="bg1"/>
                              </a:solidFill>
                              <a:latin typeface="Cambria Math" panose="02040503050406030204" pitchFamily="18" charset="0"/>
                            </a:rPr>
                          </m:ctrlPr>
                        </m:dPr>
                        <m:e>
                          <m:r>
                            <a:rPr lang="es-ES" sz="2400" i="1">
                              <a:solidFill>
                                <a:schemeClr val="bg1"/>
                              </a:solidFill>
                              <a:latin typeface="Cambria Math" panose="02040503050406030204" pitchFamily="18" charset="0"/>
                            </a:rPr>
                            <m:t>2∗2∗2</m:t>
                          </m:r>
                        </m:e>
                      </m:d>
                    </m:oMath>
                  </m:oMathPara>
                </a14:m>
                <a:endParaRPr lang="es-MX" sz="2400" dirty="0"/>
              </a:p>
            </p:txBody>
          </p:sp>
        </mc:Choice>
        <mc:Fallback xmlns="">
          <p:sp>
            <p:nvSpPr>
              <p:cNvPr id="33" name="CuadroTexto 32">
                <a:extLst>
                  <a:ext uri="{FF2B5EF4-FFF2-40B4-BE49-F238E27FC236}">
                    <a16:creationId xmlns:a16="http://schemas.microsoft.com/office/drawing/2014/main" id="{3F4A72CF-57DC-7845-CEAA-9D8B4A688CA1}"/>
                  </a:ext>
                </a:extLst>
              </p:cNvPr>
              <p:cNvSpPr txBox="1">
                <a:spLocks noRot="1" noChangeAspect="1" noMove="1" noResize="1" noEditPoints="1" noAdjustHandles="1" noChangeArrowheads="1" noChangeShapeType="1" noTextEdit="1"/>
              </p:cNvSpPr>
              <p:nvPr/>
            </p:nvSpPr>
            <p:spPr>
              <a:xfrm>
                <a:off x="3771137" y="2228402"/>
                <a:ext cx="6100762" cy="461665"/>
              </a:xfrm>
              <a:prstGeom prst="rect">
                <a:avLst/>
              </a:prstGeom>
              <a:blipFill>
                <a:blip r:embed="rId7"/>
                <a:stretch>
                  <a:fillRect b="-1891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C98976ED-C3E0-7FF8-0D3F-0E72FE3BB14A}"/>
                  </a:ext>
                </a:extLst>
              </p:cNvPr>
              <p:cNvSpPr txBox="1"/>
              <p:nvPr/>
            </p:nvSpPr>
            <p:spPr>
              <a:xfrm>
                <a:off x="9585465" y="2228402"/>
                <a:ext cx="103584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bg1"/>
                          </a:solidFill>
                          <a:latin typeface="Cambria Math" panose="02040503050406030204" pitchFamily="18" charset="0"/>
                        </a:rPr>
                        <m:t>=</m:t>
                      </m:r>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2</m:t>
                          </m:r>
                        </m:e>
                        <m:sup>
                          <m:r>
                            <a:rPr lang="es-ES" sz="2400" i="1">
                              <a:solidFill>
                                <a:schemeClr val="bg1"/>
                              </a:solidFill>
                              <a:latin typeface="Cambria Math" panose="02040503050406030204" pitchFamily="18" charset="0"/>
                            </a:rPr>
                            <m:t>12</m:t>
                          </m:r>
                        </m:sup>
                      </m:sSup>
                    </m:oMath>
                  </m:oMathPara>
                </a14:m>
                <a:endParaRPr lang="es-MX" sz="2400" dirty="0"/>
              </a:p>
            </p:txBody>
          </p:sp>
        </mc:Choice>
        <mc:Fallback xmlns="">
          <p:sp>
            <p:nvSpPr>
              <p:cNvPr id="35" name="CuadroTexto 34">
                <a:extLst>
                  <a:ext uri="{FF2B5EF4-FFF2-40B4-BE49-F238E27FC236}">
                    <a16:creationId xmlns:a16="http://schemas.microsoft.com/office/drawing/2014/main" id="{C98976ED-C3E0-7FF8-0D3F-0E72FE3BB14A}"/>
                  </a:ext>
                </a:extLst>
              </p:cNvPr>
              <p:cNvSpPr txBox="1">
                <a:spLocks noRot="1" noChangeAspect="1" noMove="1" noResize="1" noEditPoints="1" noAdjustHandles="1" noChangeArrowheads="1" noChangeShapeType="1" noTextEdit="1"/>
              </p:cNvSpPr>
              <p:nvPr/>
            </p:nvSpPr>
            <p:spPr>
              <a:xfrm>
                <a:off x="9585465" y="2228402"/>
                <a:ext cx="1035844" cy="461665"/>
              </a:xfrm>
              <a:prstGeom prst="rect">
                <a:avLst/>
              </a:prstGeom>
              <a:blipFill>
                <a:blip r:embed="rId8"/>
                <a:stretch>
                  <a:fillRect/>
                </a:stretch>
              </a:blipFill>
            </p:spPr>
            <p:txBody>
              <a:bodyPr/>
              <a:lstStyle/>
              <a:p>
                <a:r>
                  <a:rPr lang="es-MX">
                    <a:noFill/>
                  </a:rPr>
                  <a:t> </a:t>
                </a:r>
              </a:p>
            </p:txBody>
          </p:sp>
        </mc:Fallback>
      </mc:AlternateContent>
      <p:grpSp>
        <p:nvGrpSpPr>
          <p:cNvPr id="42" name="Grupo 41">
            <a:extLst>
              <a:ext uri="{FF2B5EF4-FFF2-40B4-BE49-F238E27FC236}">
                <a16:creationId xmlns:a16="http://schemas.microsoft.com/office/drawing/2014/main" id="{D62E9DA0-AEC0-C5A7-90B5-B17A15C09B8C}"/>
              </a:ext>
            </a:extLst>
          </p:cNvPr>
          <p:cNvGrpSpPr/>
          <p:nvPr/>
        </p:nvGrpSpPr>
        <p:grpSpPr>
          <a:xfrm>
            <a:off x="1822935" y="1728846"/>
            <a:ext cx="2121986" cy="922753"/>
            <a:chOff x="1021424" y="1656025"/>
            <a:chExt cx="2121986" cy="922753"/>
          </a:xfrm>
        </p:grpSpPr>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060A2B6E-C178-A482-3B06-0C21667A772F}"/>
                    </a:ext>
                  </a:extLst>
                </p:cNvPr>
                <p:cNvSpPr txBox="1"/>
                <p:nvPr/>
              </p:nvSpPr>
              <p:spPr>
                <a:xfrm>
                  <a:off x="1575937" y="1656025"/>
                  <a:ext cx="1567473" cy="9227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4000" b="1" i="1" smtClean="0">
                                <a:solidFill>
                                  <a:schemeClr val="bg1"/>
                                </a:solidFill>
                                <a:latin typeface="Cambria Math" panose="02040503050406030204" pitchFamily="18" charset="0"/>
                              </a:rPr>
                            </m:ctrlPr>
                          </m:sSupPr>
                          <m:e>
                            <m:d>
                              <m:dPr>
                                <m:ctrlPr>
                                  <a:rPr lang="es-MX" sz="4000" b="1" i="1">
                                    <a:solidFill>
                                      <a:schemeClr val="bg1"/>
                                    </a:solidFill>
                                    <a:latin typeface="Cambria Math" panose="02040503050406030204" pitchFamily="18" charset="0"/>
                                  </a:rPr>
                                </m:ctrlPr>
                              </m:dPr>
                              <m:e>
                                <m:sSup>
                                  <m:sSupPr>
                                    <m:ctrlPr>
                                      <a:rPr lang="es-MX" sz="4000" b="1" i="1">
                                        <a:solidFill>
                                          <a:schemeClr val="bg1"/>
                                        </a:solidFill>
                                        <a:latin typeface="Cambria Math" panose="02040503050406030204" pitchFamily="18" charset="0"/>
                                      </a:rPr>
                                    </m:ctrlPr>
                                  </m:sSupPr>
                                  <m:e>
                                    <m:r>
                                      <a:rPr lang="es-ES" sz="4000" b="1" i="1">
                                        <a:solidFill>
                                          <a:schemeClr val="bg1"/>
                                        </a:solidFill>
                                        <a:latin typeface="Cambria Math" panose="02040503050406030204" pitchFamily="18" charset="0"/>
                                      </a:rPr>
                                      <m:t>𝟐</m:t>
                                    </m:r>
                                  </m:e>
                                  <m:sup>
                                    <m:r>
                                      <a:rPr lang="es-ES" sz="4000" b="1" i="1">
                                        <a:solidFill>
                                          <a:schemeClr val="bg1"/>
                                        </a:solidFill>
                                        <a:latin typeface="Cambria Math" panose="02040503050406030204" pitchFamily="18" charset="0"/>
                                      </a:rPr>
                                      <m:t>𝟑</m:t>
                                    </m:r>
                                  </m:sup>
                                </m:sSup>
                              </m:e>
                            </m:d>
                          </m:e>
                          <m:sup>
                            <m:r>
                              <a:rPr lang="es-ES" sz="4000" b="1" i="1">
                                <a:solidFill>
                                  <a:schemeClr val="bg1"/>
                                </a:solidFill>
                                <a:latin typeface="Cambria Math" panose="02040503050406030204" pitchFamily="18" charset="0"/>
                              </a:rPr>
                              <m:t>𝟒</m:t>
                            </m:r>
                          </m:sup>
                        </m:sSup>
                      </m:oMath>
                    </m:oMathPara>
                  </a14:m>
                  <a:endParaRPr lang="es-MX" sz="4000" b="1" dirty="0"/>
                </a:p>
              </p:txBody>
            </p:sp>
          </mc:Choice>
          <mc:Fallback xmlns="">
            <p:sp>
              <p:nvSpPr>
                <p:cNvPr id="38" name="CuadroTexto 37">
                  <a:extLst>
                    <a:ext uri="{FF2B5EF4-FFF2-40B4-BE49-F238E27FC236}">
                      <a16:creationId xmlns:a16="http://schemas.microsoft.com/office/drawing/2014/main" id="{060A2B6E-C178-A482-3B06-0C21667A772F}"/>
                    </a:ext>
                  </a:extLst>
                </p:cNvPr>
                <p:cNvSpPr txBox="1">
                  <a:spLocks noRot="1" noChangeAspect="1" noMove="1" noResize="1" noEditPoints="1" noAdjustHandles="1" noChangeArrowheads="1" noChangeShapeType="1" noTextEdit="1"/>
                </p:cNvSpPr>
                <p:nvPr/>
              </p:nvSpPr>
              <p:spPr>
                <a:xfrm>
                  <a:off x="1575937" y="1656025"/>
                  <a:ext cx="1567473" cy="922753"/>
                </a:xfrm>
                <a:prstGeom prst="rect">
                  <a:avLst/>
                </a:prstGeom>
                <a:blipFill>
                  <a:blip r:embed="rId9"/>
                  <a:stretch>
                    <a:fillRect/>
                  </a:stretch>
                </a:blipFill>
              </p:spPr>
              <p:txBody>
                <a:bodyPr/>
                <a:lstStyle/>
                <a:p>
                  <a:r>
                    <a:rPr lang="es-MX">
                      <a:noFill/>
                    </a:rPr>
                    <a:t> </a:t>
                  </a:r>
                </a:p>
              </p:txBody>
            </p:sp>
          </mc:Fallback>
        </mc:AlternateContent>
        <p:sp>
          <p:nvSpPr>
            <p:cNvPr id="41" name="Triángulo 40">
              <a:extLst>
                <a:ext uri="{FF2B5EF4-FFF2-40B4-BE49-F238E27FC236}">
                  <a16:creationId xmlns:a16="http://schemas.microsoft.com/office/drawing/2014/main" id="{F7E79B4A-782E-5744-5BB0-1C0F3649EE3C}"/>
                </a:ext>
              </a:extLst>
            </p:cNvPr>
            <p:cNvSpPr/>
            <p:nvPr/>
          </p:nvSpPr>
          <p:spPr>
            <a:xfrm rot="5400000">
              <a:off x="994410" y="1966242"/>
              <a:ext cx="391701" cy="337673"/>
            </a:xfrm>
            <a:prstGeom prst="triangle">
              <a:avLst/>
            </a:prstGeom>
            <a:solidFill>
              <a:srgbClr val="EA703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41DCDFA5-8AC5-59D4-5CC4-A393DCDE95B7}"/>
                  </a:ext>
                </a:extLst>
              </p:cNvPr>
              <p:cNvSpPr txBox="1"/>
              <p:nvPr/>
            </p:nvSpPr>
            <p:spPr>
              <a:xfrm>
                <a:off x="3701332" y="3220152"/>
                <a:ext cx="242173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bg1"/>
                          </a:solidFill>
                          <a:latin typeface="Cambria Math" panose="02040503050406030204" pitchFamily="18" charset="0"/>
                        </a:rPr>
                        <m:t>=</m:t>
                      </m:r>
                      <m:r>
                        <a:rPr lang="es-ES" sz="2400" b="0" i="1" smtClean="0">
                          <a:solidFill>
                            <a:schemeClr val="bg1"/>
                          </a:solidFill>
                          <a:latin typeface="Cambria Math" panose="02040503050406030204" pitchFamily="18" charset="0"/>
                        </a:rPr>
                        <m:t> </m:t>
                      </m:r>
                      <m:sSup>
                        <m:sSupPr>
                          <m:ctrlPr>
                            <a:rPr lang="es-MX" sz="2400" i="1" smtClean="0">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m:t>
                          </m:r>
                          <m:r>
                            <a:rPr lang="es-ES" sz="2400" i="1">
                              <a:solidFill>
                                <a:schemeClr val="bg1"/>
                              </a:solidFill>
                              <a:latin typeface="Cambria Math" panose="02040503050406030204" pitchFamily="18" charset="0"/>
                            </a:rPr>
                            <m:t>𝑥</m:t>
                          </m:r>
                          <m:r>
                            <a:rPr lang="es-ES" sz="2400" i="1">
                              <a:solidFill>
                                <a:schemeClr val="bg1"/>
                              </a:solidFill>
                              <a:latin typeface="Cambria Math" panose="02040503050406030204" pitchFamily="18" charset="0"/>
                            </a:rPr>
                            <m:t>∗</m:t>
                          </m:r>
                          <m:r>
                            <a:rPr lang="es-ES" sz="2400" i="1">
                              <a:solidFill>
                                <a:schemeClr val="bg1"/>
                              </a:solidFill>
                              <a:latin typeface="Cambria Math" panose="02040503050406030204" pitchFamily="18" charset="0"/>
                            </a:rPr>
                            <m:t>𝑥</m:t>
                          </m:r>
                          <m:r>
                            <a:rPr lang="es-ES" sz="2400" i="1">
                              <a:solidFill>
                                <a:schemeClr val="bg1"/>
                              </a:solidFill>
                              <a:latin typeface="Cambria Math" panose="02040503050406030204" pitchFamily="18" charset="0"/>
                            </a:rPr>
                            <m:t>∗</m:t>
                          </m:r>
                          <m:r>
                            <a:rPr lang="es-ES" sz="2400" i="1">
                              <a:solidFill>
                                <a:schemeClr val="bg1"/>
                              </a:solidFill>
                              <a:latin typeface="Cambria Math" panose="02040503050406030204" pitchFamily="18" charset="0"/>
                            </a:rPr>
                            <m:t>𝑥</m:t>
                          </m:r>
                          <m:r>
                            <a:rPr lang="es-ES" sz="2400" i="1">
                              <a:solidFill>
                                <a:schemeClr val="bg1"/>
                              </a:solidFill>
                              <a:latin typeface="Cambria Math" panose="02040503050406030204" pitchFamily="18" charset="0"/>
                            </a:rPr>
                            <m:t>)</m:t>
                          </m:r>
                        </m:e>
                        <m:sup>
                          <m:r>
                            <a:rPr lang="es-ES" sz="2400" i="1">
                              <a:solidFill>
                                <a:schemeClr val="bg1"/>
                              </a:solidFill>
                              <a:latin typeface="Cambria Math" panose="02040503050406030204" pitchFamily="18" charset="0"/>
                            </a:rPr>
                            <m:t>2</m:t>
                          </m:r>
                        </m:sup>
                      </m:sSup>
                    </m:oMath>
                  </m:oMathPara>
                </a14:m>
                <a:endParaRPr lang="es-MX" sz="2400" dirty="0"/>
              </a:p>
            </p:txBody>
          </p:sp>
        </mc:Choice>
        <mc:Fallback xmlns="">
          <p:sp>
            <p:nvSpPr>
              <p:cNvPr id="46" name="CuadroTexto 45">
                <a:extLst>
                  <a:ext uri="{FF2B5EF4-FFF2-40B4-BE49-F238E27FC236}">
                    <a16:creationId xmlns:a16="http://schemas.microsoft.com/office/drawing/2014/main" id="{41DCDFA5-8AC5-59D4-5CC4-A393DCDE95B7}"/>
                  </a:ext>
                </a:extLst>
              </p:cNvPr>
              <p:cNvSpPr txBox="1">
                <a:spLocks noRot="1" noChangeAspect="1" noMove="1" noResize="1" noEditPoints="1" noAdjustHandles="1" noChangeArrowheads="1" noChangeShapeType="1" noTextEdit="1"/>
              </p:cNvSpPr>
              <p:nvPr/>
            </p:nvSpPr>
            <p:spPr>
              <a:xfrm>
                <a:off x="3701332" y="3220152"/>
                <a:ext cx="2421732" cy="461665"/>
              </a:xfrm>
              <a:prstGeom prst="rect">
                <a:avLst/>
              </a:prstGeom>
              <a:blipFill>
                <a:blip r:embed="rId10"/>
                <a:stretch>
                  <a:fillRect b="-1891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56861A35-8E00-C34A-B2ED-581EC9F535DA}"/>
                  </a:ext>
                </a:extLst>
              </p:cNvPr>
              <p:cNvSpPr txBox="1"/>
              <p:nvPr/>
            </p:nvSpPr>
            <p:spPr>
              <a:xfrm>
                <a:off x="5749350" y="3220152"/>
                <a:ext cx="337899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bg1"/>
                          </a:solidFill>
                          <a:latin typeface="Cambria Math" panose="02040503050406030204" pitchFamily="18" charset="0"/>
                        </a:rPr>
                        <m:t>=</m:t>
                      </m:r>
                      <m:d>
                        <m:dPr>
                          <m:ctrlPr>
                            <a:rPr lang="es-MX" sz="2400" i="1">
                              <a:solidFill>
                                <a:schemeClr val="bg1"/>
                              </a:solidFill>
                              <a:latin typeface="Cambria Math" panose="02040503050406030204" pitchFamily="18" charset="0"/>
                            </a:rPr>
                          </m:ctrlPr>
                        </m:dPr>
                        <m:e>
                          <m:r>
                            <a:rPr lang="es-ES" sz="2400" i="1">
                              <a:solidFill>
                                <a:schemeClr val="bg1"/>
                              </a:solidFill>
                              <a:latin typeface="Cambria Math" panose="02040503050406030204" pitchFamily="18" charset="0"/>
                            </a:rPr>
                            <m:t>𝑥</m:t>
                          </m:r>
                          <m:r>
                            <a:rPr lang="es-ES" sz="2400" i="1">
                              <a:solidFill>
                                <a:schemeClr val="bg1"/>
                              </a:solidFill>
                              <a:latin typeface="Cambria Math" panose="02040503050406030204" pitchFamily="18" charset="0"/>
                            </a:rPr>
                            <m:t>∗</m:t>
                          </m:r>
                          <m:r>
                            <a:rPr lang="es-ES" sz="2400" i="1">
                              <a:solidFill>
                                <a:schemeClr val="bg1"/>
                              </a:solidFill>
                              <a:latin typeface="Cambria Math" panose="02040503050406030204" pitchFamily="18" charset="0"/>
                            </a:rPr>
                            <m:t>𝑥</m:t>
                          </m:r>
                          <m:r>
                            <a:rPr lang="es-ES" sz="2400" i="1">
                              <a:solidFill>
                                <a:schemeClr val="bg1"/>
                              </a:solidFill>
                              <a:latin typeface="Cambria Math" panose="02040503050406030204" pitchFamily="18" charset="0"/>
                            </a:rPr>
                            <m:t>∗</m:t>
                          </m:r>
                          <m:r>
                            <a:rPr lang="es-ES" sz="2400" i="1">
                              <a:solidFill>
                                <a:schemeClr val="bg1"/>
                              </a:solidFill>
                              <a:latin typeface="Cambria Math" panose="02040503050406030204" pitchFamily="18" charset="0"/>
                            </a:rPr>
                            <m:t>𝑥</m:t>
                          </m:r>
                        </m:e>
                      </m:d>
                      <m:d>
                        <m:dPr>
                          <m:ctrlPr>
                            <a:rPr lang="es-MX" sz="2400" i="1">
                              <a:solidFill>
                                <a:schemeClr val="bg1"/>
                              </a:solidFill>
                              <a:latin typeface="Cambria Math" panose="02040503050406030204" pitchFamily="18" charset="0"/>
                            </a:rPr>
                          </m:ctrlPr>
                        </m:dPr>
                        <m:e>
                          <m:r>
                            <a:rPr lang="es-ES" sz="2400" i="1">
                              <a:solidFill>
                                <a:schemeClr val="bg1"/>
                              </a:solidFill>
                              <a:latin typeface="Cambria Math" panose="02040503050406030204" pitchFamily="18" charset="0"/>
                            </a:rPr>
                            <m:t>𝑥</m:t>
                          </m:r>
                          <m:r>
                            <a:rPr lang="es-ES" sz="2400" i="1">
                              <a:solidFill>
                                <a:schemeClr val="bg1"/>
                              </a:solidFill>
                              <a:latin typeface="Cambria Math" panose="02040503050406030204" pitchFamily="18" charset="0"/>
                            </a:rPr>
                            <m:t>∗</m:t>
                          </m:r>
                          <m:r>
                            <a:rPr lang="es-ES" sz="2400" i="1">
                              <a:solidFill>
                                <a:schemeClr val="bg1"/>
                              </a:solidFill>
                              <a:latin typeface="Cambria Math" panose="02040503050406030204" pitchFamily="18" charset="0"/>
                            </a:rPr>
                            <m:t>𝑥</m:t>
                          </m:r>
                          <m:r>
                            <a:rPr lang="es-ES" sz="2400" i="1">
                              <a:solidFill>
                                <a:schemeClr val="bg1"/>
                              </a:solidFill>
                              <a:latin typeface="Cambria Math" panose="02040503050406030204" pitchFamily="18" charset="0"/>
                            </a:rPr>
                            <m:t>∗</m:t>
                          </m:r>
                          <m:r>
                            <a:rPr lang="es-ES" sz="2400" i="1">
                              <a:solidFill>
                                <a:schemeClr val="bg1"/>
                              </a:solidFill>
                              <a:latin typeface="Cambria Math" panose="02040503050406030204" pitchFamily="18" charset="0"/>
                            </a:rPr>
                            <m:t>𝑥</m:t>
                          </m:r>
                        </m:e>
                      </m:d>
                    </m:oMath>
                  </m:oMathPara>
                </a14:m>
                <a:endParaRPr lang="es-MX" sz="2400" dirty="0"/>
              </a:p>
            </p:txBody>
          </p:sp>
        </mc:Choice>
        <mc:Fallback xmlns="">
          <p:sp>
            <p:nvSpPr>
              <p:cNvPr id="48" name="CuadroTexto 47">
                <a:extLst>
                  <a:ext uri="{FF2B5EF4-FFF2-40B4-BE49-F238E27FC236}">
                    <a16:creationId xmlns:a16="http://schemas.microsoft.com/office/drawing/2014/main" id="{56861A35-8E00-C34A-B2ED-581EC9F535DA}"/>
                  </a:ext>
                </a:extLst>
              </p:cNvPr>
              <p:cNvSpPr txBox="1">
                <a:spLocks noRot="1" noChangeAspect="1" noMove="1" noResize="1" noEditPoints="1" noAdjustHandles="1" noChangeArrowheads="1" noChangeShapeType="1" noTextEdit="1"/>
              </p:cNvSpPr>
              <p:nvPr/>
            </p:nvSpPr>
            <p:spPr>
              <a:xfrm>
                <a:off x="5749350" y="3220152"/>
                <a:ext cx="3378994" cy="461665"/>
              </a:xfrm>
              <a:prstGeom prst="rect">
                <a:avLst/>
              </a:prstGeom>
              <a:blipFill>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0" name="CuadroTexto 49">
                <a:extLst>
                  <a:ext uri="{FF2B5EF4-FFF2-40B4-BE49-F238E27FC236}">
                    <a16:creationId xmlns:a16="http://schemas.microsoft.com/office/drawing/2014/main" id="{77656DA7-C3FD-613C-57EC-CC050393E7EB}"/>
                  </a:ext>
                </a:extLst>
              </p:cNvPr>
              <p:cNvSpPr txBox="1"/>
              <p:nvPr/>
            </p:nvSpPr>
            <p:spPr>
              <a:xfrm>
                <a:off x="8760484" y="3224209"/>
                <a:ext cx="118229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bg1"/>
                          </a:solidFill>
                          <a:latin typeface="Cambria Math" panose="02040503050406030204" pitchFamily="18" charset="0"/>
                        </a:rPr>
                        <m:t>=</m:t>
                      </m:r>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𝑥</m:t>
                          </m:r>
                        </m:e>
                        <m:sup>
                          <m:r>
                            <a:rPr lang="es-ES" sz="2400" i="1">
                              <a:solidFill>
                                <a:schemeClr val="bg1"/>
                              </a:solidFill>
                              <a:latin typeface="Cambria Math" panose="02040503050406030204" pitchFamily="18" charset="0"/>
                            </a:rPr>
                            <m:t>6</m:t>
                          </m:r>
                        </m:sup>
                      </m:sSup>
                    </m:oMath>
                  </m:oMathPara>
                </a14:m>
                <a:endParaRPr lang="es-MX" sz="2400" dirty="0"/>
              </a:p>
            </p:txBody>
          </p:sp>
        </mc:Choice>
        <mc:Fallback xmlns="">
          <p:sp>
            <p:nvSpPr>
              <p:cNvPr id="50" name="CuadroTexto 49">
                <a:extLst>
                  <a:ext uri="{FF2B5EF4-FFF2-40B4-BE49-F238E27FC236}">
                    <a16:creationId xmlns:a16="http://schemas.microsoft.com/office/drawing/2014/main" id="{77656DA7-C3FD-613C-57EC-CC050393E7EB}"/>
                  </a:ext>
                </a:extLst>
              </p:cNvPr>
              <p:cNvSpPr txBox="1">
                <a:spLocks noRot="1" noChangeAspect="1" noMove="1" noResize="1" noEditPoints="1" noAdjustHandles="1" noChangeArrowheads="1" noChangeShapeType="1" noTextEdit="1"/>
              </p:cNvSpPr>
              <p:nvPr/>
            </p:nvSpPr>
            <p:spPr>
              <a:xfrm>
                <a:off x="8760484" y="3224209"/>
                <a:ext cx="1182290" cy="461665"/>
              </a:xfrm>
              <a:prstGeom prst="rect">
                <a:avLst/>
              </a:prstGeom>
              <a:blipFill>
                <a:blip r:embed="rId12"/>
                <a:stretch>
                  <a:fillRect/>
                </a:stretch>
              </a:blipFill>
            </p:spPr>
            <p:txBody>
              <a:bodyPr/>
              <a:lstStyle/>
              <a:p>
                <a:r>
                  <a:rPr lang="es-MX">
                    <a:noFill/>
                  </a:rPr>
                  <a:t> </a:t>
                </a:r>
              </a:p>
            </p:txBody>
          </p:sp>
        </mc:Fallback>
      </mc:AlternateContent>
      <p:grpSp>
        <p:nvGrpSpPr>
          <p:cNvPr id="52" name="Grupo 51">
            <a:extLst>
              <a:ext uri="{FF2B5EF4-FFF2-40B4-BE49-F238E27FC236}">
                <a16:creationId xmlns:a16="http://schemas.microsoft.com/office/drawing/2014/main" id="{22A639BB-16BF-F706-7E6D-91F32491A0AA}"/>
              </a:ext>
            </a:extLst>
          </p:cNvPr>
          <p:cNvGrpSpPr/>
          <p:nvPr/>
        </p:nvGrpSpPr>
        <p:grpSpPr>
          <a:xfrm>
            <a:off x="1822936" y="2867358"/>
            <a:ext cx="2163352" cy="924420"/>
            <a:chOff x="1121441" y="2790120"/>
            <a:chExt cx="2163352" cy="924420"/>
          </a:xfrm>
        </p:grpSpPr>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49428D89-3174-BA34-357F-C1951C9E6EF1}"/>
                    </a:ext>
                  </a:extLst>
                </p:cNvPr>
                <p:cNvSpPr txBox="1"/>
                <p:nvPr/>
              </p:nvSpPr>
              <p:spPr>
                <a:xfrm>
                  <a:off x="1663161" y="2790120"/>
                  <a:ext cx="1621632" cy="9244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4000" b="1" i="1" smtClean="0">
                                <a:solidFill>
                                  <a:schemeClr val="bg1"/>
                                </a:solidFill>
                                <a:latin typeface="Cambria Math" panose="02040503050406030204" pitchFamily="18" charset="0"/>
                              </a:rPr>
                            </m:ctrlPr>
                          </m:sSupPr>
                          <m:e>
                            <m:d>
                              <m:dPr>
                                <m:ctrlPr>
                                  <a:rPr lang="es-MX" sz="4000" b="1" i="1">
                                    <a:solidFill>
                                      <a:schemeClr val="bg1"/>
                                    </a:solidFill>
                                    <a:latin typeface="Cambria Math" panose="02040503050406030204" pitchFamily="18" charset="0"/>
                                  </a:rPr>
                                </m:ctrlPr>
                              </m:dPr>
                              <m:e>
                                <m:sSup>
                                  <m:sSupPr>
                                    <m:ctrlPr>
                                      <a:rPr lang="es-MX" sz="4000" b="1" i="1">
                                        <a:solidFill>
                                          <a:schemeClr val="bg1"/>
                                        </a:solidFill>
                                        <a:latin typeface="Cambria Math" panose="02040503050406030204" pitchFamily="18" charset="0"/>
                                      </a:rPr>
                                    </m:ctrlPr>
                                  </m:sSupPr>
                                  <m:e>
                                    <m:r>
                                      <a:rPr lang="es-ES" sz="4000" b="1" i="1">
                                        <a:solidFill>
                                          <a:schemeClr val="bg1"/>
                                        </a:solidFill>
                                        <a:latin typeface="Cambria Math" panose="02040503050406030204" pitchFamily="18" charset="0"/>
                                      </a:rPr>
                                      <m:t>𝒙</m:t>
                                    </m:r>
                                  </m:e>
                                  <m:sup>
                                    <m:r>
                                      <a:rPr lang="es-ES" sz="4000" b="1" i="1">
                                        <a:solidFill>
                                          <a:schemeClr val="bg1"/>
                                        </a:solidFill>
                                        <a:latin typeface="Cambria Math" panose="02040503050406030204" pitchFamily="18" charset="0"/>
                                      </a:rPr>
                                      <m:t>𝟑</m:t>
                                    </m:r>
                                  </m:sup>
                                </m:sSup>
                              </m:e>
                            </m:d>
                          </m:e>
                          <m:sup>
                            <m:r>
                              <a:rPr lang="es-ES" sz="4000" b="1" i="1">
                                <a:solidFill>
                                  <a:schemeClr val="bg1"/>
                                </a:solidFill>
                                <a:latin typeface="Cambria Math" panose="02040503050406030204" pitchFamily="18" charset="0"/>
                              </a:rPr>
                              <m:t>𝟐</m:t>
                            </m:r>
                          </m:sup>
                        </m:sSup>
                      </m:oMath>
                    </m:oMathPara>
                  </a14:m>
                  <a:endParaRPr lang="es-MX" sz="4000" b="1" dirty="0"/>
                </a:p>
              </p:txBody>
            </p:sp>
          </mc:Choice>
          <mc:Fallback xmlns="">
            <p:sp>
              <p:nvSpPr>
                <p:cNvPr id="44" name="CuadroTexto 43">
                  <a:extLst>
                    <a:ext uri="{FF2B5EF4-FFF2-40B4-BE49-F238E27FC236}">
                      <a16:creationId xmlns:a16="http://schemas.microsoft.com/office/drawing/2014/main" id="{49428D89-3174-BA34-357F-C1951C9E6EF1}"/>
                    </a:ext>
                  </a:extLst>
                </p:cNvPr>
                <p:cNvSpPr txBox="1">
                  <a:spLocks noRot="1" noChangeAspect="1" noMove="1" noResize="1" noEditPoints="1" noAdjustHandles="1" noChangeArrowheads="1" noChangeShapeType="1" noTextEdit="1"/>
                </p:cNvSpPr>
                <p:nvPr/>
              </p:nvSpPr>
              <p:spPr>
                <a:xfrm>
                  <a:off x="1663161" y="2790120"/>
                  <a:ext cx="1621632" cy="924420"/>
                </a:xfrm>
                <a:prstGeom prst="rect">
                  <a:avLst/>
                </a:prstGeom>
                <a:blipFill>
                  <a:blip r:embed="rId13"/>
                  <a:stretch>
                    <a:fillRect/>
                  </a:stretch>
                </a:blipFill>
              </p:spPr>
              <p:txBody>
                <a:bodyPr/>
                <a:lstStyle/>
                <a:p>
                  <a:r>
                    <a:rPr lang="es-MX">
                      <a:noFill/>
                    </a:rPr>
                    <a:t> </a:t>
                  </a:r>
                </a:p>
              </p:txBody>
            </p:sp>
          </mc:Fallback>
        </mc:AlternateContent>
        <p:sp>
          <p:nvSpPr>
            <p:cNvPr id="51" name="Triángulo 50">
              <a:extLst>
                <a:ext uri="{FF2B5EF4-FFF2-40B4-BE49-F238E27FC236}">
                  <a16:creationId xmlns:a16="http://schemas.microsoft.com/office/drawing/2014/main" id="{D28C2A72-BD43-674B-90B4-170575207BB5}"/>
                </a:ext>
              </a:extLst>
            </p:cNvPr>
            <p:cNvSpPr/>
            <p:nvPr/>
          </p:nvSpPr>
          <p:spPr>
            <a:xfrm rot="5400000">
              <a:off x="1094427" y="3204909"/>
              <a:ext cx="391701" cy="337673"/>
            </a:xfrm>
            <a:prstGeom prst="triangle">
              <a:avLst/>
            </a:prstGeom>
            <a:solidFill>
              <a:srgbClr val="EA703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330D0662-C271-3530-8947-CC966F00D5E9}"/>
                  </a:ext>
                </a:extLst>
              </p:cNvPr>
              <p:cNvSpPr txBox="1"/>
              <p:nvPr/>
            </p:nvSpPr>
            <p:spPr>
              <a:xfrm>
                <a:off x="2260926" y="3943246"/>
                <a:ext cx="1829091" cy="9244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4000" b="1" i="1" smtClean="0">
                              <a:solidFill>
                                <a:schemeClr val="bg1"/>
                              </a:solidFill>
                              <a:latin typeface="Cambria Math" panose="02040503050406030204" pitchFamily="18" charset="0"/>
                            </a:rPr>
                          </m:ctrlPr>
                        </m:sSupPr>
                        <m:e>
                          <m:d>
                            <m:dPr>
                              <m:ctrlPr>
                                <a:rPr lang="es-MX" sz="4000" b="1" i="1">
                                  <a:solidFill>
                                    <a:schemeClr val="bg1"/>
                                  </a:solidFill>
                                  <a:latin typeface="Cambria Math" panose="02040503050406030204" pitchFamily="18" charset="0"/>
                                </a:rPr>
                              </m:ctrlPr>
                            </m:dPr>
                            <m:e>
                              <m:sSup>
                                <m:sSupPr>
                                  <m:ctrlPr>
                                    <a:rPr lang="es-MX" sz="4000" b="1" i="1">
                                      <a:solidFill>
                                        <a:schemeClr val="bg1"/>
                                      </a:solidFill>
                                      <a:latin typeface="Cambria Math" panose="02040503050406030204" pitchFamily="18" charset="0"/>
                                    </a:rPr>
                                  </m:ctrlPr>
                                </m:sSupPr>
                                <m:e>
                                  <m:r>
                                    <a:rPr lang="es-ES" sz="4000" b="1" i="1">
                                      <a:solidFill>
                                        <a:schemeClr val="bg1"/>
                                      </a:solidFill>
                                      <a:latin typeface="Cambria Math" panose="02040503050406030204" pitchFamily="18" charset="0"/>
                                    </a:rPr>
                                    <m:t>𝟑</m:t>
                                  </m:r>
                                  <m:r>
                                    <a:rPr lang="es-ES" sz="4000" b="1" i="1">
                                      <a:solidFill>
                                        <a:schemeClr val="bg1"/>
                                      </a:solidFill>
                                      <a:latin typeface="Cambria Math" panose="02040503050406030204" pitchFamily="18" charset="0"/>
                                    </a:rPr>
                                    <m:t>𝒙</m:t>
                                  </m:r>
                                </m:e>
                                <m:sup>
                                  <m:r>
                                    <a:rPr lang="es-ES" sz="4000" b="1" i="1">
                                      <a:solidFill>
                                        <a:schemeClr val="bg1"/>
                                      </a:solidFill>
                                      <a:latin typeface="Cambria Math" panose="02040503050406030204" pitchFamily="18" charset="0"/>
                                    </a:rPr>
                                    <m:t>𝟐</m:t>
                                  </m:r>
                                </m:sup>
                              </m:sSup>
                            </m:e>
                          </m:d>
                        </m:e>
                        <m:sup>
                          <m:r>
                            <a:rPr lang="es-ES" sz="4000" b="1" i="1">
                              <a:solidFill>
                                <a:schemeClr val="bg1"/>
                              </a:solidFill>
                              <a:latin typeface="Cambria Math" panose="02040503050406030204" pitchFamily="18" charset="0"/>
                            </a:rPr>
                            <m:t>𝟑</m:t>
                          </m:r>
                        </m:sup>
                      </m:sSup>
                    </m:oMath>
                  </m:oMathPara>
                </a14:m>
                <a:endParaRPr lang="es-MX" sz="4000" b="1" dirty="0"/>
              </a:p>
            </p:txBody>
          </p:sp>
        </mc:Choice>
        <mc:Fallback xmlns="">
          <p:sp>
            <p:nvSpPr>
              <p:cNvPr id="54" name="CuadroTexto 53">
                <a:extLst>
                  <a:ext uri="{FF2B5EF4-FFF2-40B4-BE49-F238E27FC236}">
                    <a16:creationId xmlns:a16="http://schemas.microsoft.com/office/drawing/2014/main" id="{330D0662-C271-3530-8947-CC966F00D5E9}"/>
                  </a:ext>
                </a:extLst>
              </p:cNvPr>
              <p:cNvSpPr txBox="1">
                <a:spLocks noRot="1" noChangeAspect="1" noMove="1" noResize="1" noEditPoints="1" noAdjustHandles="1" noChangeArrowheads="1" noChangeShapeType="1" noTextEdit="1"/>
              </p:cNvSpPr>
              <p:nvPr/>
            </p:nvSpPr>
            <p:spPr>
              <a:xfrm>
                <a:off x="2260926" y="3943246"/>
                <a:ext cx="1829091" cy="924420"/>
              </a:xfrm>
              <a:prstGeom prst="rect">
                <a:avLst/>
              </a:prstGeom>
              <a:blipFill>
                <a:blip r:embed="rId1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4F0F1164-70FA-8B79-8777-5C1A20D08169}"/>
                  </a:ext>
                </a:extLst>
              </p:cNvPr>
              <p:cNvSpPr txBox="1"/>
              <p:nvPr/>
            </p:nvSpPr>
            <p:spPr>
              <a:xfrm>
                <a:off x="3874866" y="4318089"/>
                <a:ext cx="340817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a:solidFill>
                            <a:schemeClr val="bg1"/>
                          </a:solidFill>
                          <a:latin typeface="Cambria Math" panose="02040503050406030204" pitchFamily="18" charset="0"/>
                        </a:rPr>
                        <m:t>= </m:t>
                      </m:r>
                      <m:d>
                        <m:dPr>
                          <m:ctrlPr>
                            <a:rPr lang="es-MX" sz="2400" i="1" smtClean="0">
                              <a:solidFill>
                                <a:schemeClr val="bg1"/>
                              </a:solidFill>
                              <a:latin typeface="Cambria Math" panose="02040503050406030204" pitchFamily="18" charset="0"/>
                            </a:rPr>
                          </m:ctrlPr>
                        </m:dPr>
                        <m:e>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3</m:t>
                              </m:r>
                              <m:r>
                                <a:rPr lang="es-ES" sz="2400" i="1">
                                  <a:solidFill>
                                    <a:schemeClr val="bg1"/>
                                  </a:solidFill>
                                  <a:latin typeface="Cambria Math" panose="02040503050406030204" pitchFamily="18" charset="0"/>
                                </a:rPr>
                                <m:t>𝑥</m:t>
                              </m:r>
                            </m:e>
                            <m:sup>
                              <m:r>
                                <a:rPr lang="es-ES" sz="2400" i="1">
                                  <a:solidFill>
                                    <a:schemeClr val="bg1"/>
                                  </a:solidFill>
                                  <a:latin typeface="Cambria Math" panose="02040503050406030204" pitchFamily="18" charset="0"/>
                                </a:rPr>
                                <m:t>2</m:t>
                              </m:r>
                            </m:sup>
                          </m:sSup>
                        </m:e>
                      </m:d>
                      <m:r>
                        <a:rPr lang="es-ES" sz="2400" i="1">
                          <a:solidFill>
                            <a:schemeClr val="bg1"/>
                          </a:solidFill>
                          <a:latin typeface="Cambria Math" panose="02040503050406030204" pitchFamily="18" charset="0"/>
                        </a:rPr>
                        <m:t>∗</m:t>
                      </m:r>
                      <m:d>
                        <m:dPr>
                          <m:ctrlPr>
                            <a:rPr lang="es-MX" sz="2400" i="1">
                              <a:solidFill>
                                <a:schemeClr val="bg1"/>
                              </a:solidFill>
                              <a:latin typeface="Cambria Math" panose="02040503050406030204" pitchFamily="18" charset="0"/>
                            </a:rPr>
                          </m:ctrlPr>
                        </m:dPr>
                        <m:e>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3</m:t>
                              </m:r>
                              <m:r>
                                <a:rPr lang="es-ES" sz="2400" i="1">
                                  <a:solidFill>
                                    <a:schemeClr val="bg1"/>
                                  </a:solidFill>
                                  <a:latin typeface="Cambria Math" panose="02040503050406030204" pitchFamily="18" charset="0"/>
                                </a:rPr>
                                <m:t>𝑥</m:t>
                              </m:r>
                            </m:e>
                            <m:sup>
                              <m:r>
                                <a:rPr lang="es-ES" sz="2400" i="1">
                                  <a:solidFill>
                                    <a:schemeClr val="bg1"/>
                                  </a:solidFill>
                                  <a:latin typeface="Cambria Math" panose="02040503050406030204" pitchFamily="18" charset="0"/>
                                </a:rPr>
                                <m:t>2</m:t>
                              </m:r>
                            </m:sup>
                          </m:sSup>
                        </m:e>
                      </m:d>
                      <m:r>
                        <a:rPr lang="es-ES" sz="2400" i="1">
                          <a:solidFill>
                            <a:schemeClr val="bg1"/>
                          </a:solidFill>
                          <a:latin typeface="Cambria Math" panose="02040503050406030204" pitchFamily="18" charset="0"/>
                        </a:rPr>
                        <m:t>∗</m:t>
                      </m:r>
                      <m:d>
                        <m:dPr>
                          <m:ctrlPr>
                            <a:rPr lang="es-MX" sz="2400" i="1">
                              <a:solidFill>
                                <a:schemeClr val="bg1"/>
                              </a:solidFill>
                              <a:latin typeface="Cambria Math" panose="02040503050406030204" pitchFamily="18" charset="0"/>
                            </a:rPr>
                          </m:ctrlPr>
                        </m:dPr>
                        <m:e>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3</m:t>
                              </m:r>
                              <m:r>
                                <a:rPr lang="es-ES" sz="2400" i="1">
                                  <a:solidFill>
                                    <a:schemeClr val="bg1"/>
                                  </a:solidFill>
                                  <a:latin typeface="Cambria Math" panose="02040503050406030204" pitchFamily="18" charset="0"/>
                                </a:rPr>
                                <m:t>𝑥</m:t>
                              </m:r>
                            </m:e>
                            <m:sup>
                              <m:r>
                                <a:rPr lang="es-ES" sz="2400" i="1">
                                  <a:solidFill>
                                    <a:schemeClr val="bg1"/>
                                  </a:solidFill>
                                  <a:latin typeface="Cambria Math" panose="02040503050406030204" pitchFamily="18" charset="0"/>
                                </a:rPr>
                                <m:t>2</m:t>
                              </m:r>
                            </m:sup>
                          </m:sSup>
                        </m:e>
                      </m:d>
                    </m:oMath>
                  </m:oMathPara>
                </a14:m>
                <a:endParaRPr lang="es-MX" sz="2400" dirty="0"/>
              </a:p>
            </p:txBody>
          </p:sp>
        </mc:Choice>
        <mc:Fallback xmlns="">
          <p:sp>
            <p:nvSpPr>
              <p:cNvPr id="56" name="CuadroTexto 55">
                <a:extLst>
                  <a:ext uri="{FF2B5EF4-FFF2-40B4-BE49-F238E27FC236}">
                    <a16:creationId xmlns:a16="http://schemas.microsoft.com/office/drawing/2014/main" id="{4F0F1164-70FA-8B79-8777-5C1A20D08169}"/>
                  </a:ext>
                </a:extLst>
              </p:cNvPr>
              <p:cNvSpPr txBox="1">
                <a:spLocks noRot="1" noChangeAspect="1" noMove="1" noResize="1" noEditPoints="1" noAdjustHandles="1" noChangeArrowheads="1" noChangeShapeType="1" noTextEdit="1"/>
              </p:cNvSpPr>
              <p:nvPr/>
            </p:nvSpPr>
            <p:spPr>
              <a:xfrm>
                <a:off x="3874866" y="4318089"/>
                <a:ext cx="3408178" cy="461665"/>
              </a:xfrm>
              <a:prstGeom prst="rect">
                <a:avLst/>
              </a:prstGeom>
              <a:blipFill>
                <a:blip r:embed="rId15"/>
                <a:stretch>
                  <a:fillRect b="-1842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56922E61-2C6F-AF87-56E7-77439F141FC0}"/>
                  </a:ext>
                </a:extLst>
              </p:cNvPr>
              <p:cNvSpPr txBox="1"/>
              <p:nvPr/>
            </p:nvSpPr>
            <p:spPr>
              <a:xfrm>
                <a:off x="7171116" y="4318088"/>
                <a:ext cx="133588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bg1"/>
                          </a:solidFill>
                          <a:latin typeface="Cambria Math" panose="02040503050406030204" pitchFamily="18" charset="0"/>
                        </a:rPr>
                        <m:t>= </m:t>
                      </m:r>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3</m:t>
                          </m:r>
                        </m:e>
                        <m:sup>
                          <m:r>
                            <a:rPr lang="es-ES" sz="2400" i="1">
                              <a:solidFill>
                                <a:schemeClr val="bg1"/>
                              </a:solidFill>
                              <a:latin typeface="Cambria Math" panose="02040503050406030204" pitchFamily="18" charset="0"/>
                            </a:rPr>
                            <m:t>3</m:t>
                          </m:r>
                        </m:sup>
                      </m:sSup>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𝑥</m:t>
                          </m:r>
                        </m:e>
                        <m:sup>
                          <m:r>
                            <a:rPr lang="es-ES" sz="2400" i="1">
                              <a:solidFill>
                                <a:schemeClr val="bg1"/>
                              </a:solidFill>
                              <a:latin typeface="Cambria Math" panose="02040503050406030204" pitchFamily="18" charset="0"/>
                            </a:rPr>
                            <m:t>6</m:t>
                          </m:r>
                        </m:sup>
                      </m:sSup>
                    </m:oMath>
                  </m:oMathPara>
                </a14:m>
                <a:endParaRPr lang="es-MX" sz="2400" dirty="0"/>
              </a:p>
            </p:txBody>
          </p:sp>
        </mc:Choice>
        <mc:Fallback xmlns="">
          <p:sp>
            <p:nvSpPr>
              <p:cNvPr id="58" name="CuadroTexto 57">
                <a:extLst>
                  <a:ext uri="{FF2B5EF4-FFF2-40B4-BE49-F238E27FC236}">
                    <a16:creationId xmlns:a16="http://schemas.microsoft.com/office/drawing/2014/main" id="{56922E61-2C6F-AF87-56E7-77439F141FC0}"/>
                  </a:ext>
                </a:extLst>
              </p:cNvPr>
              <p:cNvSpPr txBox="1">
                <a:spLocks noRot="1" noChangeAspect="1" noMove="1" noResize="1" noEditPoints="1" noAdjustHandles="1" noChangeArrowheads="1" noChangeShapeType="1" noTextEdit="1"/>
              </p:cNvSpPr>
              <p:nvPr/>
            </p:nvSpPr>
            <p:spPr>
              <a:xfrm>
                <a:off x="7171116" y="4318088"/>
                <a:ext cx="1335882" cy="461665"/>
              </a:xfrm>
              <a:prstGeom prst="rect">
                <a:avLst/>
              </a:prstGeom>
              <a:blipFill>
                <a:blip r:embed="rId16"/>
                <a:stretch>
                  <a:fillRect b="-1842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0" name="CuadroTexto 59">
                <a:extLst>
                  <a:ext uri="{FF2B5EF4-FFF2-40B4-BE49-F238E27FC236}">
                    <a16:creationId xmlns:a16="http://schemas.microsoft.com/office/drawing/2014/main" id="{B7272187-5CA6-D467-19B0-26B6E2516B4F}"/>
                  </a:ext>
                </a:extLst>
              </p:cNvPr>
              <p:cNvSpPr txBox="1"/>
              <p:nvPr/>
            </p:nvSpPr>
            <p:spPr>
              <a:xfrm>
                <a:off x="8310838" y="4326675"/>
                <a:ext cx="133588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bg1"/>
                          </a:solidFill>
                          <a:latin typeface="Cambria Math" panose="02040503050406030204" pitchFamily="18" charset="0"/>
                        </a:rPr>
                        <m:t>=27</m:t>
                      </m:r>
                      <m:sSup>
                        <m:sSupPr>
                          <m:ctrlPr>
                            <a:rPr lang="es-MX" sz="2400" i="1">
                              <a:solidFill>
                                <a:schemeClr val="bg1"/>
                              </a:solidFill>
                              <a:latin typeface="Cambria Math" panose="02040503050406030204" pitchFamily="18" charset="0"/>
                            </a:rPr>
                          </m:ctrlPr>
                        </m:sSupPr>
                        <m:e>
                          <m:r>
                            <a:rPr lang="es-ES" sz="2400" i="1">
                              <a:solidFill>
                                <a:schemeClr val="bg1"/>
                              </a:solidFill>
                              <a:latin typeface="Cambria Math" panose="02040503050406030204" pitchFamily="18" charset="0"/>
                            </a:rPr>
                            <m:t>𝑥</m:t>
                          </m:r>
                        </m:e>
                        <m:sup>
                          <m:r>
                            <a:rPr lang="es-ES" sz="2400" i="1">
                              <a:solidFill>
                                <a:schemeClr val="bg1"/>
                              </a:solidFill>
                              <a:latin typeface="Cambria Math" panose="02040503050406030204" pitchFamily="18" charset="0"/>
                            </a:rPr>
                            <m:t>6</m:t>
                          </m:r>
                        </m:sup>
                      </m:sSup>
                    </m:oMath>
                  </m:oMathPara>
                </a14:m>
                <a:endParaRPr lang="es-MX" sz="2400" dirty="0"/>
              </a:p>
            </p:txBody>
          </p:sp>
        </mc:Choice>
        <mc:Fallback xmlns="">
          <p:sp>
            <p:nvSpPr>
              <p:cNvPr id="60" name="CuadroTexto 59">
                <a:extLst>
                  <a:ext uri="{FF2B5EF4-FFF2-40B4-BE49-F238E27FC236}">
                    <a16:creationId xmlns:a16="http://schemas.microsoft.com/office/drawing/2014/main" id="{B7272187-5CA6-D467-19B0-26B6E2516B4F}"/>
                  </a:ext>
                </a:extLst>
              </p:cNvPr>
              <p:cNvSpPr txBox="1">
                <a:spLocks noRot="1" noChangeAspect="1" noMove="1" noResize="1" noEditPoints="1" noAdjustHandles="1" noChangeArrowheads="1" noChangeShapeType="1" noTextEdit="1"/>
              </p:cNvSpPr>
              <p:nvPr/>
            </p:nvSpPr>
            <p:spPr>
              <a:xfrm>
                <a:off x="8310838" y="4326675"/>
                <a:ext cx="1335882" cy="461665"/>
              </a:xfrm>
              <a:prstGeom prst="rect">
                <a:avLst/>
              </a:prstGeom>
              <a:blipFill>
                <a:blip r:embed="rId17"/>
                <a:stretch>
                  <a:fillRect/>
                </a:stretch>
              </a:blipFill>
            </p:spPr>
            <p:txBody>
              <a:bodyPr/>
              <a:lstStyle/>
              <a:p>
                <a:r>
                  <a:rPr lang="es-MX">
                    <a:noFill/>
                  </a:rPr>
                  <a:t> </a:t>
                </a:r>
              </a:p>
            </p:txBody>
          </p:sp>
        </mc:Fallback>
      </mc:AlternateContent>
      <p:sp>
        <p:nvSpPr>
          <p:cNvPr id="61" name="Triángulo 60">
            <a:extLst>
              <a:ext uri="{FF2B5EF4-FFF2-40B4-BE49-F238E27FC236}">
                <a16:creationId xmlns:a16="http://schemas.microsoft.com/office/drawing/2014/main" id="{37138C96-29A6-5993-2F4D-4C20299BD2E4}"/>
              </a:ext>
            </a:extLst>
          </p:cNvPr>
          <p:cNvSpPr/>
          <p:nvPr/>
        </p:nvSpPr>
        <p:spPr>
          <a:xfrm rot="5400000">
            <a:off x="1795922" y="4322347"/>
            <a:ext cx="391701" cy="337673"/>
          </a:xfrm>
          <a:prstGeom prst="triangle">
            <a:avLst/>
          </a:prstGeom>
          <a:solidFill>
            <a:srgbClr val="EA703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CuadroTexto 62">
            <a:extLst>
              <a:ext uri="{FF2B5EF4-FFF2-40B4-BE49-F238E27FC236}">
                <a16:creationId xmlns:a16="http://schemas.microsoft.com/office/drawing/2014/main" id="{EECE3207-2FD4-2529-AAC3-7FBE6F8D7D11}"/>
              </a:ext>
            </a:extLst>
          </p:cNvPr>
          <p:cNvSpPr txBox="1"/>
          <p:nvPr/>
        </p:nvSpPr>
        <p:spPr>
          <a:xfrm>
            <a:off x="1478641" y="1163190"/>
            <a:ext cx="6489850" cy="369332"/>
          </a:xfrm>
          <a:prstGeom prst="rect">
            <a:avLst/>
          </a:prstGeom>
          <a:noFill/>
        </p:spPr>
        <p:txBody>
          <a:bodyPr wrap="square">
            <a:spAutoFit/>
          </a:bodyPr>
          <a:lstStyle/>
          <a:p>
            <a:pPr marL="0" indent="0">
              <a:buFont typeface="Arial" panose="020B0604020202020204" pitchFamily="34" charset="0"/>
              <a:buNone/>
            </a:pPr>
            <a:r>
              <a:rPr lang="es-ES" dirty="0">
                <a:solidFill>
                  <a:schemeClr val="bg1"/>
                </a:solidFill>
              </a:rPr>
              <a:t>Para visualizar los ejemplos, da clic en los siguientes botones:</a:t>
            </a:r>
          </a:p>
        </p:txBody>
      </p:sp>
      <p:grpSp>
        <p:nvGrpSpPr>
          <p:cNvPr id="64" name="Grupo 63">
            <a:extLst>
              <a:ext uri="{FF2B5EF4-FFF2-40B4-BE49-F238E27FC236}">
                <a16:creationId xmlns:a16="http://schemas.microsoft.com/office/drawing/2014/main" id="{FB41CA6D-EC91-CD48-8319-1213DA76DA8B}"/>
              </a:ext>
            </a:extLst>
          </p:cNvPr>
          <p:cNvGrpSpPr/>
          <p:nvPr/>
        </p:nvGrpSpPr>
        <p:grpSpPr>
          <a:xfrm>
            <a:off x="7224292" y="5971006"/>
            <a:ext cx="1143151" cy="767107"/>
            <a:chOff x="7338596" y="5956718"/>
            <a:chExt cx="1143151" cy="767107"/>
          </a:xfrm>
        </p:grpSpPr>
        <p:pic>
          <p:nvPicPr>
            <p:cNvPr id="65" name="Gráfico 64" descr="Reproducir">
              <a:hlinkClick r:id="" action="ppaction://hlinkshowjump?jump=previousslide"/>
              <a:extLst>
                <a:ext uri="{FF2B5EF4-FFF2-40B4-BE49-F238E27FC236}">
                  <a16:creationId xmlns:a16="http://schemas.microsoft.com/office/drawing/2014/main" id="{66D8D324-225D-863A-2E95-FAD927322A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66" name="CuadroTexto 65">
              <a:hlinkClick r:id="" action="ppaction://hlinkshowjump?jump=previousslide"/>
              <a:extLst>
                <a:ext uri="{FF2B5EF4-FFF2-40B4-BE49-F238E27FC236}">
                  <a16:creationId xmlns:a16="http://schemas.microsoft.com/office/drawing/2014/main" id="{D6DE9804-C751-78F0-3DDE-7FE578DE003E}"/>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67" name="Grupo 66">
            <a:extLst>
              <a:ext uri="{FF2B5EF4-FFF2-40B4-BE49-F238E27FC236}">
                <a16:creationId xmlns:a16="http://schemas.microsoft.com/office/drawing/2014/main" id="{F8713C09-82E0-182F-5599-02EAA133D4ED}"/>
              </a:ext>
            </a:extLst>
          </p:cNvPr>
          <p:cNvGrpSpPr/>
          <p:nvPr/>
        </p:nvGrpSpPr>
        <p:grpSpPr>
          <a:xfrm>
            <a:off x="6432587" y="5967763"/>
            <a:ext cx="709174" cy="762589"/>
            <a:chOff x="5538422" y="5846740"/>
            <a:chExt cx="709174" cy="762589"/>
          </a:xfrm>
        </p:grpSpPr>
        <p:pic>
          <p:nvPicPr>
            <p:cNvPr id="68" name="Gráfico 67" descr="Casa">
              <a:hlinkClick r:id="rId20" action="ppaction://hlinksldjump"/>
              <a:extLst>
                <a:ext uri="{FF2B5EF4-FFF2-40B4-BE49-F238E27FC236}">
                  <a16:creationId xmlns:a16="http://schemas.microsoft.com/office/drawing/2014/main" id="{B2B8322B-8BA9-D121-3E37-EED0A380277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69" name="CuadroTexto 68">
              <a:hlinkClick r:id="rId20" action="ppaction://hlinksldjump"/>
              <a:extLst>
                <a:ext uri="{FF2B5EF4-FFF2-40B4-BE49-F238E27FC236}">
                  <a16:creationId xmlns:a16="http://schemas.microsoft.com/office/drawing/2014/main" id="{776635D5-D937-5B62-7CA9-07ED704A00F8}"/>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70" name="Grupo 69">
            <a:extLst>
              <a:ext uri="{FF2B5EF4-FFF2-40B4-BE49-F238E27FC236}">
                <a16:creationId xmlns:a16="http://schemas.microsoft.com/office/drawing/2014/main" id="{5FB649DE-5241-BC12-A484-170421ADED6F}"/>
              </a:ext>
            </a:extLst>
          </p:cNvPr>
          <p:cNvGrpSpPr/>
          <p:nvPr/>
        </p:nvGrpSpPr>
        <p:grpSpPr>
          <a:xfrm>
            <a:off x="8406226" y="5967763"/>
            <a:ext cx="1062346" cy="762589"/>
            <a:chOff x="7059518" y="5839689"/>
            <a:chExt cx="1341695" cy="963115"/>
          </a:xfrm>
        </p:grpSpPr>
        <p:pic>
          <p:nvPicPr>
            <p:cNvPr id="71" name="Gráfico 70" descr="Reproducir">
              <a:hlinkClick r:id="" action="ppaction://hlinkshowjump?jump=nextslide"/>
              <a:extLst>
                <a:ext uri="{FF2B5EF4-FFF2-40B4-BE49-F238E27FC236}">
                  <a16:creationId xmlns:a16="http://schemas.microsoft.com/office/drawing/2014/main" id="{AA9D412A-36FE-6CBB-A782-9A6857D9CB5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72" name="CuadroTexto 71">
              <a:hlinkClick r:id="" action="ppaction://hlinkshowjump?jump=nextslide"/>
              <a:extLst>
                <a:ext uri="{FF2B5EF4-FFF2-40B4-BE49-F238E27FC236}">
                  <a16:creationId xmlns:a16="http://schemas.microsoft.com/office/drawing/2014/main" id="{1BA17443-5521-8FA5-1199-E3B617F4BF5A}"/>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73" name="Grupo 72">
            <a:extLst>
              <a:ext uri="{FF2B5EF4-FFF2-40B4-BE49-F238E27FC236}">
                <a16:creationId xmlns:a16="http://schemas.microsoft.com/office/drawing/2014/main" id="{DE58CB8D-1D02-8CF0-FD6A-B077BF2DA2E3}"/>
              </a:ext>
            </a:extLst>
          </p:cNvPr>
          <p:cNvGrpSpPr/>
          <p:nvPr/>
        </p:nvGrpSpPr>
        <p:grpSpPr>
          <a:xfrm>
            <a:off x="9468572" y="5965193"/>
            <a:ext cx="1269814" cy="762589"/>
            <a:chOff x="9512187" y="5839689"/>
            <a:chExt cx="1603718" cy="963115"/>
          </a:xfrm>
        </p:grpSpPr>
        <p:pic>
          <p:nvPicPr>
            <p:cNvPr id="74" name="Gráfico 73" descr="Cancha">
              <a:hlinkClick r:id="rId23" action="ppaction://hlinksldjump"/>
              <a:extLst>
                <a:ext uri="{FF2B5EF4-FFF2-40B4-BE49-F238E27FC236}">
                  <a16:creationId xmlns:a16="http://schemas.microsoft.com/office/drawing/2014/main" id="{5C289A39-6F0A-CA01-1BF3-E1D3DE9F54C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75" name="CuadroTexto 74">
              <a:hlinkClick r:id="rId23" action="ppaction://hlinksldjump"/>
              <a:extLst>
                <a:ext uri="{FF2B5EF4-FFF2-40B4-BE49-F238E27FC236}">
                  <a16:creationId xmlns:a16="http://schemas.microsoft.com/office/drawing/2014/main" id="{B0D09B2C-62A6-BB83-A5A3-6BFEAAB5E85C}"/>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76" name="Grupo 75">
            <a:extLst>
              <a:ext uri="{FF2B5EF4-FFF2-40B4-BE49-F238E27FC236}">
                <a16:creationId xmlns:a16="http://schemas.microsoft.com/office/drawing/2014/main" id="{87C66C4C-6675-DD04-A380-973EC4D2A0F9}"/>
              </a:ext>
            </a:extLst>
          </p:cNvPr>
          <p:cNvGrpSpPr/>
          <p:nvPr/>
        </p:nvGrpSpPr>
        <p:grpSpPr>
          <a:xfrm>
            <a:off x="10737157" y="5962896"/>
            <a:ext cx="1317749" cy="762590"/>
            <a:chOff x="10684667" y="5839689"/>
            <a:chExt cx="1664258" cy="963116"/>
          </a:xfrm>
        </p:grpSpPr>
        <p:pic>
          <p:nvPicPr>
            <p:cNvPr id="77" name="Gráfico 76" descr="Libros en estantería">
              <a:hlinkClick r:id="rId26" action="ppaction://hlinksldjump"/>
              <a:extLst>
                <a:ext uri="{FF2B5EF4-FFF2-40B4-BE49-F238E27FC236}">
                  <a16:creationId xmlns:a16="http://schemas.microsoft.com/office/drawing/2014/main" id="{873227C7-1C7B-0A31-AEA8-BD50BD895E8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78" name="CuadroTexto 77">
              <a:hlinkClick r:id="rId26" action="ppaction://hlinksldjump"/>
              <a:extLst>
                <a:ext uri="{FF2B5EF4-FFF2-40B4-BE49-F238E27FC236}">
                  <a16:creationId xmlns:a16="http://schemas.microsoft.com/office/drawing/2014/main" id="{BEB505F5-014E-8C6D-53FA-FCC87F836FE7}"/>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79" name="Google Shape;94;p1">
            <a:extLst>
              <a:ext uri="{FF2B5EF4-FFF2-40B4-BE49-F238E27FC236}">
                <a16:creationId xmlns:a16="http://schemas.microsoft.com/office/drawing/2014/main" id="{FAD66DB8-311F-CBAA-5A69-77EF58F7696C}"/>
              </a:ext>
            </a:extLst>
          </p:cNvPr>
          <p:cNvPicPr preferRelativeResize="0">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dondear rectángulo de esquina diagonal 7">
            <a:extLst>
              <a:ext uri="{FF2B5EF4-FFF2-40B4-BE49-F238E27FC236}">
                <a16:creationId xmlns:a16="http://schemas.microsoft.com/office/drawing/2014/main" id="{93A06AB8-35D8-8A73-CDBF-2A257E43618D}"/>
              </a:ext>
            </a:extLst>
          </p:cNvPr>
          <p:cNvSpPr/>
          <p:nvPr/>
        </p:nvSpPr>
        <p:spPr>
          <a:xfrm>
            <a:off x="0" y="386480"/>
            <a:ext cx="7723581"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Título 1">
            <a:extLst>
              <a:ext uri="{FF2B5EF4-FFF2-40B4-BE49-F238E27FC236}">
                <a16:creationId xmlns:a16="http://schemas.microsoft.com/office/drawing/2014/main" id="{155095DE-90D8-52DC-4B37-758EC1062EE5}"/>
              </a:ext>
            </a:extLst>
          </p:cNvPr>
          <p:cNvSpPr txBox="1">
            <a:spLocks/>
          </p:cNvSpPr>
          <p:nvPr/>
        </p:nvSpPr>
        <p:spPr>
          <a:xfrm>
            <a:off x="946013" y="386480"/>
            <a:ext cx="6296323" cy="651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5. Potencias elevadas a otras potencias</a:t>
            </a:r>
          </a:p>
        </p:txBody>
      </p:sp>
    </p:spTree>
    <p:extLst>
      <p:ext uri="{BB962C8B-B14F-4D97-AF65-F5344CB8AC3E}">
        <p14:creationId xmlns:p14="http://schemas.microsoft.com/office/powerpoint/2010/main" val="389795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5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22" restart="whenNotActive" fill="hold" evtFilter="cancelBubble" nodeType="interactiveSeq">
                <p:stCondLst>
                  <p:cond evt="onClick" delay="0">
                    <p:tgtEl>
                      <p:spTgt spid="6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childTnLst>
        </p:cTn>
      </p:par>
    </p:tnLst>
    <p:bldLst>
      <p:bldP spid="27" grpId="0"/>
      <p:bldP spid="29" grpId="0"/>
      <p:bldP spid="33" grpId="0"/>
      <p:bldP spid="35" grpId="0"/>
      <p:bldP spid="46" grpId="0"/>
      <p:bldP spid="48" grpId="0"/>
      <p:bldP spid="50" grpId="0"/>
      <p:bldP spid="56" grpId="0"/>
      <p:bldP spid="58"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68F4F5C-AFCA-8372-39A1-B1E32349C161}"/>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24" name="Rectángulo 23">
            <a:extLst>
              <a:ext uri="{FF2B5EF4-FFF2-40B4-BE49-F238E27FC236}">
                <a16:creationId xmlns:a16="http://schemas.microsoft.com/office/drawing/2014/main" id="{ABF2C778-8743-2A6D-B435-C0AC1D9ECA54}"/>
              </a:ext>
            </a:extLst>
          </p:cNvPr>
          <p:cNvSpPr/>
          <p:nvPr/>
        </p:nvSpPr>
        <p:spPr>
          <a:xfrm rot="10800000">
            <a:off x="0" y="0"/>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2587009" y="1833407"/>
            <a:ext cx="7036698" cy="474663"/>
          </a:xfrm>
        </p:spPr>
        <p:txBody>
          <a:bodyPr>
            <a:noAutofit/>
          </a:bodyPr>
          <a:lstStyle/>
          <a:p>
            <a:pPr marL="0" indent="0" algn="ctr">
              <a:lnSpc>
                <a:spcPct val="150000"/>
              </a:lnSpc>
              <a:buNone/>
            </a:pPr>
            <a:r>
              <a:rPr lang="es-ES" sz="2400" dirty="0">
                <a:solidFill>
                  <a:schemeClr val="bg1"/>
                </a:solidFill>
                <a:latin typeface="Arial" panose="020B0604020202020204" pitchFamily="34" charset="0"/>
                <a:cs typeface="Arial" panose="020B0604020202020204" pitchFamily="34" charset="0"/>
              </a:rPr>
              <a:t>Contesta este breve cuestionario para  saber cuánto aprendiste hoy</a:t>
            </a:r>
            <a:endParaRPr lang="es-MX" sz="2400" dirty="0">
              <a:solidFill>
                <a:schemeClr val="bg1"/>
              </a:solidFill>
              <a:latin typeface="Arial" panose="020B0604020202020204" pitchFamily="34" charset="0"/>
              <a:cs typeface="Arial" panose="020B0604020202020204" pitchFamily="34" charset="0"/>
            </a:endParaRPr>
          </a:p>
          <a:p>
            <a:pPr marL="0" indent="0" algn="ctr">
              <a:lnSpc>
                <a:spcPct val="150000"/>
              </a:lnSpc>
              <a:buNone/>
            </a:pPr>
            <a:endParaRPr lang="es-MX" sz="2400" dirty="0">
              <a:solidFill>
                <a:schemeClr val="bg1"/>
              </a:solidFill>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7C3579BE-C9AA-1209-4607-5FAA58694271}"/>
              </a:ext>
            </a:extLst>
          </p:cNvPr>
          <p:cNvPicPr>
            <a:picLocks noChangeAspect="1"/>
          </p:cNvPicPr>
          <p:nvPr/>
        </p:nvPicPr>
        <p:blipFill rotWithShape="1">
          <a:blip r:embed="rId3">
            <a:alphaModFix/>
          </a:blip>
          <a:srcRect t="60667"/>
          <a:stretch/>
        </p:blipFill>
        <p:spPr>
          <a:xfrm>
            <a:off x="0" y="3791554"/>
            <a:ext cx="12192000" cy="2697479"/>
          </a:xfrm>
          <a:prstGeom prst="rect">
            <a:avLst/>
          </a:prstGeom>
        </p:spPr>
      </p:pic>
      <p:pic>
        <p:nvPicPr>
          <p:cNvPr id="25" name="Imagen 24">
            <a:extLst>
              <a:ext uri="{FF2B5EF4-FFF2-40B4-BE49-F238E27FC236}">
                <a16:creationId xmlns:a16="http://schemas.microsoft.com/office/drawing/2014/main" id="{6846D0DE-1748-3B8F-AF2C-6AF0F369EA01}"/>
              </a:ext>
            </a:extLst>
          </p:cNvPr>
          <p:cNvPicPr>
            <a:picLocks noChangeAspect="1"/>
          </p:cNvPicPr>
          <p:nvPr/>
        </p:nvPicPr>
        <p:blipFill rotWithShape="1">
          <a:blip r:embed="rId4">
            <a:duotone>
              <a:schemeClr val="accent2">
                <a:shade val="45000"/>
                <a:satMod val="135000"/>
              </a:schemeClr>
              <a:prstClr val="white"/>
            </a:duotone>
            <a:alphaModFix amt="40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Lst>
          </a:blip>
          <a:srcRect b="50000"/>
          <a:stretch/>
        </p:blipFill>
        <p:spPr>
          <a:xfrm flipH="1">
            <a:off x="2795250" y="2821249"/>
            <a:ext cx="6534488" cy="4036750"/>
          </a:xfrm>
          <a:prstGeom prst="rect">
            <a:avLst/>
          </a:prstGeom>
        </p:spPr>
      </p:pic>
      <p:grpSp>
        <p:nvGrpSpPr>
          <p:cNvPr id="4" name="Grupo 3">
            <a:extLst>
              <a:ext uri="{FF2B5EF4-FFF2-40B4-BE49-F238E27FC236}">
                <a16:creationId xmlns:a16="http://schemas.microsoft.com/office/drawing/2014/main" id="{B27D5377-1C49-051D-C023-BC6371F7D69A}"/>
              </a:ext>
            </a:extLst>
          </p:cNvPr>
          <p:cNvGrpSpPr/>
          <p:nvPr/>
        </p:nvGrpSpPr>
        <p:grpSpPr>
          <a:xfrm>
            <a:off x="1006307" y="3552446"/>
            <a:ext cx="10036523" cy="746502"/>
            <a:chOff x="7233720" y="811468"/>
            <a:chExt cx="4078015" cy="725107"/>
          </a:xfrm>
          <a:solidFill>
            <a:schemeClr val="accent4">
              <a:lumMod val="40000"/>
              <a:lumOff val="60000"/>
            </a:schemeClr>
          </a:solidFill>
        </p:grpSpPr>
        <p:sp>
          <p:nvSpPr>
            <p:cNvPr id="6" name="Rectángulo redondeado 5">
              <a:extLst>
                <a:ext uri="{FF2B5EF4-FFF2-40B4-BE49-F238E27FC236}">
                  <a16:creationId xmlns:a16="http://schemas.microsoft.com/office/drawing/2014/main" id="{9796829B-8FAE-A830-7CEA-3D3383B24AB4}"/>
                </a:ext>
              </a:extLst>
            </p:cNvPr>
            <p:cNvSpPr/>
            <p:nvPr/>
          </p:nvSpPr>
          <p:spPr>
            <a:xfrm>
              <a:off x="7443949" y="811468"/>
              <a:ext cx="3688910" cy="72510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B624AFA4-2FDC-6BE2-25B6-7E76ECAFCE5C}"/>
                </a:ext>
              </a:extLst>
            </p:cNvPr>
            <p:cNvSpPr txBox="1"/>
            <p:nvPr/>
          </p:nvSpPr>
          <p:spPr>
            <a:xfrm>
              <a:off x="7233720" y="993829"/>
              <a:ext cx="4078015" cy="358747"/>
            </a:xfrm>
            <a:prstGeom prst="rect">
              <a:avLst/>
            </a:prstGeom>
            <a:noFill/>
          </p:spPr>
          <p:txBody>
            <a:bodyPr wrap="square" rtlCol="0">
              <a:spAutoFit/>
            </a:bodyPr>
            <a:lstStyle/>
            <a:p>
              <a:pPr algn="ctr"/>
              <a:r>
                <a:rPr lang="es-ES" b="1" kern="100" dirty="0">
                  <a:solidFill>
                    <a:srgbClr val="002060"/>
                  </a:solidFill>
                  <a:latin typeface="Arial" panose="020B0604020202020204" pitchFamily="34" charset="0"/>
                  <a:ea typeface="Aptos" panose="020B0004020202020204" pitchFamily="34" charset="0"/>
                  <a:cs typeface="Times New Roman" panose="02020603050405020304" pitchFamily="18" charset="0"/>
                  <a:hlinkClick r:id="rId6"/>
                </a:rPr>
                <a:t>https://repositorio.cab.unam.mx/productos-web/2025/potencias/evaluacion.html</a:t>
              </a:r>
              <a:endParaRPr lang="es-ES" sz="1800" b="1" kern="1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endParaRPr>
            </a:p>
          </p:txBody>
        </p:sp>
      </p:grpSp>
      <p:grpSp>
        <p:nvGrpSpPr>
          <p:cNvPr id="28" name="Grupo 27">
            <a:extLst>
              <a:ext uri="{FF2B5EF4-FFF2-40B4-BE49-F238E27FC236}">
                <a16:creationId xmlns:a16="http://schemas.microsoft.com/office/drawing/2014/main" id="{9830B72A-E455-B0F1-3A60-0C067780FB9A}"/>
              </a:ext>
            </a:extLst>
          </p:cNvPr>
          <p:cNvGrpSpPr/>
          <p:nvPr/>
        </p:nvGrpSpPr>
        <p:grpSpPr>
          <a:xfrm>
            <a:off x="7224292" y="5971006"/>
            <a:ext cx="1143151" cy="767107"/>
            <a:chOff x="7338596" y="5956718"/>
            <a:chExt cx="1143151" cy="767107"/>
          </a:xfrm>
        </p:grpSpPr>
        <p:pic>
          <p:nvPicPr>
            <p:cNvPr id="29" name="Gráfico 28" descr="Reproducir">
              <a:hlinkClick r:id="" action="ppaction://hlinkshowjump?jump=previousslide"/>
              <a:extLst>
                <a:ext uri="{FF2B5EF4-FFF2-40B4-BE49-F238E27FC236}">
                  <a16:creationId xmlns:a16="http://schemas.microsoft.com/office/drawing/2014/main" id="{4EA98498-63CB-10F3-E9F0-F302AA4D47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0" name="CuadroTexto 29">
              <a:hlinkClick r:id="" action="ppaction://hlinkshowjump?jump=previousslide"/>
              <a:extLst>
                <a:ext uri="{FF2B5EF4-FFF2-40B4-BE49-F238E27FC236}">
                  <a16:creationId xmlns:a16="http://schemas.microsoft.com/office/drawing/2014/main" id="{E60ABE8A-B08E-B1DA-7211-68F535D895CF}"/>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31" name="Grupo 30">
            <a:extLst>
              <a:ext uri="{FF2B5EF4-FFF2-40B4-BE49-F238E27FC236}">
                <a16:creationId xmlns:a16="http://schemas.microsoft.com/office/drawing/2014/main" id="{F86427ED-D0EB-48C5-1801-C8855266C6A9}"/>
              </a:ext>
            </a:extLst>
          </p:cNvPr>
          <p:cNvGrpSpPr/>
          <p:nvPr/>
        </p:nvGrpSpPr>
        <p:grpSpPr>
          <a:xfrm>
            <a:off x="6432587" y="5967763"/>
            <a:ext cx="709174" cy="762589"/>
            <a:chOff x="5538422" y="5846740"/>
            <a:chExt cx="709174" cy="762589"/>
          </a:xfrm>
        </p:grpSpPr>
        <p:pic>
          <p:nvPicPr>
            <p:cNvPr id="32" name="Gráfico 31" descr="Casa">
              <a:hlinkClick r:id="rId9" action="ppaction://hlinksldjump"/>
              <a:extLst>
                <a:ext uri="{FF2B5EF4-FFF2-40B4-BE49-F238E27FC236}">
                  <a16:creationId xmlns:a16="http://schemas.microsoft.com/office/drawing/2014/main" id="{9B2F7E4A-0625-93D5-7564-445D870A76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33" name="CuadroTexto 32">
              <a:hlinkClick r:id="rId9" action="ppaction://hlinksldjump"/>
              <a:extLst>
                <a:ext uri="{FF2B5EF4-FFF2-40B4-BE49-F238E27FC236}">
                  <a16:creationId xmlns:a16="http://schemas.microsoft.com/office/drawing/2014/main" id="{2983FFF9-0568-225B-BB70-4A1FDE3F893D}"/>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34" name="Grupo 33">
            <a:extLst>
              <a:ext uri="{FF2B5EF4-FFF2-40B4-BE49-F238E27FC236}">
                <a16:creationId xmlns:a16="http://schemas.microsoft.com/office/drawing/2014/main" id="{7AC8717B-469D-B4FA-0E0F-47420AFFAF9E}"/>
              </a:ext>
            </a:extLst>
          </p:cNvPr>
          <p:cNvGrpSpPr/>
          <p:nvPr/>
        </p:nvGrpSpPr>
        <p:grpSpPr>
          <a:xfrm>
            <a:off x="8406226" y="5967763"/>
            <a:ext cx="1062346" cy="762589"/>
            <a:chOff x="7059518" y="5839689"/>
            <a:chExt cx="1341695" cy="963115"/>
          </a:xfrm>
        </p:grpSpPr>
        <p:pic>
          <p:nvPicPr>
            <p:cNvPr id="35" name="Gráfico 34" descr="Reproducir">
              <a:hlinkClick r:id="" action="ppaction://hlinkshowjump?jump=nextslide"/>
              <a:extLst>
                <a:ext uri="{FF2B5EF4-FFF2-40B4-BE49-F238E27FC236}">
                  <a16:creationId xmlns:a16="http://schemas.microsoft.com/office/drawing/2014/main" id="{541A27F1-8D3F-F4CD-30AE-7838B8BCAC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6" name="CuadroTexto 35">
              <a:hlinkClick r:id="" action="ppaction://hlinkshowjump?jump=nextslide"/>
              <a:extLst>
                <a:ext uri="{FF2B5EF4-FFF2-40B4-BE49-F238E27FC236}">
                  <a16:creationId xmlns:a16="http://schemas.microsoft.com/office/drawing/2014/main" id="{FFF92B3E-8E2D-02FE-193F-A716A8372E00}"/>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37" name="Grupo 36">
            <a:extLst>
              <a:ext uri="{FF2B5EF4-FFF2-40B4-BE49-F238E27FC236}">
                <a16:creationId xmlns:a16="http://schemas.microsoft.com/office/drawing/2014/main" id="{6D8DAADE-469C-D39A-CD6D-11280C44DFD1}"/>
              </a:ext>
            </a:extLst>
          </p:cNvPr>
          <p:cNvGrpSpPr/>
          <p:nvPr/>
        </p:nvGrpSpPr>
        <p:grpSpPr>
          <a:xfrm>
            <a:off x="9468572" y="5965193"/>
            <a:ext cx="1269814" cy="762589"/>
            <a:chOff x="9512187" y="5839689"/>
            <a:chExt cx="1603718" cy="963115"/>
          </a:xfrm>
        </p:grpSpPr>
        <p:pic>
          <p:nvPicPr>
            <p:cNvPr id="38" name="Gráfico 37" descr="Cancha">
              <a:hlinkClick r:id="rId12" action="ppaction://hlinksldjump"/>
              <a:extLst>
                <a:ext uri="{FF2B5EF4-FFF2-40B4-BE49-F238E27FC236}">
                  <a16:creationId xmlns:a16="http://schemas.microsoft.com/office/drawing/2014/main" id="{905B7437-64D9-A691-E213-2574A594B86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39" name="CuadroTexto 38">
              <a:hlinkClick r:id="rId12" action="ppaction://hlinksldjump"/>
              <a:extLst>
                <a:ext uri="{FF2B5EF4-FFF2-40B4-BE49-F238E27FC236}">
                  <a16:creationId xmlns:a16="http://schemas.microsoft.com/office/drawing/2014/main" id="{E9BB1B27-3ED8-210E-21D0-F0E2FE08147F}"/>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40" name="Grupo 39">
            <a:extLst>
              <a:ext uri="{FF2B5EF4-FFF2-40B4-BE49-F238E27FC236}">
                <a16:creationId xmlns:a16="http://schemas.microsoft.com/office/drawing/2014/main" id="{6B3557B1-E445-36ED-375A-58951564B68C}"/>
              </a:ext>
            </a:extLst>
          </p:cNvPr>
          <p:cNvGrpSpPr/>
          <p:nvPr/>
        </p:nvGrpSpPr>
        <p:grpSpPr>
          <a:xfrm>
            <a:off x="10737157" y="5962896"/>
            <a:ext cx="1317749" cy="762590"/>
            <a:chOff x="10684667" y="5839689"/>
            <a:chExt cx="1664258" cy="963116"/>
          </a:xfrm>
        </p:grpSpPr>
        <p:pic>
          <p:nvPicPr>
            <p:cNvPr id="41" name="Gráfico 40" descr="Libros en estantería">
              <a:hlinkClick r:id="rId15" action="ppaction://hlinksldjump"/>
              <a:extLst>
                <a:ext uri="{FF2B5EF4-FFF2-40B4-BE49-F238E27FC236}">
                  <a16:creationId xmlns:a16="http://schemas.microsoft.com/office/drawing/2014/main" id="{90AFE5D8-6EE3-E53A-878D-F1272323B96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42" name="CuadroTexto 41">
              <a:hlinkClick r:id="rId15" action="ppaction://hlinksldjump"/>
              <a:extLst>
                <a:ext uri="{FF2B5EF4-FFF2-40B4-BE49-F238E27FC236}">
                  <a16:creationId xmlns:a16="http://schemas.microsoft.com/office/drawing/2014/main" id="{5A06C6AA-812A-9DDB-E543-8650FE2AEF9E}"/>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43" name="Google Shape;94;p1">
            <a:extLst>
              <a:ext uri="{FF2B5EF4-FFF2-40B4-BE49-F238E27FC236}">
                <a16:creationId xmlns:a16="http://schemas.microsoft.com/office/drawing/2014/main" id="{C8B50C46-6532-D59B-C64D-23DD8B0205A4}"/>
              </a:ext>
            </a:extLst>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dondear rectángulo de esquina diagonal 9">
            <a:extLst>
              <a:ext uri="{FF2B5EF4-FFF2-40B4-BE49-F238E27FC236}">
                <a16:creationId xmlns:a16="http://schemas.microsoft.com/office/drawing/2014/main" id="{615F3BBD-5C23-9042-BB35-E946F7ABE819}"/>
              </a:ext>
            </a:extLst>
          </p:cNvPr>
          <p:cNvSpPr/>
          <p:nvPr/>
        </p:nvSpPr>
        <p:spPr>
          <a:xfrm>
            <a:off x="1" y="637486"/>
            <a:ext cx="3532094"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Título 1">
            <a:extLst>
              <a:ext uri="{FF2B5EF4-FFF2-40B4-BE49-F238E27FC236}">
                <a16:creationId xmlns:a16="http://schemas.microsoft.com/office/drawing/2014/main" id="{A24921E1-B46B-F7BE-F2BA-FD8A83180B02}"/>
              </a:ext>
            </a:extLst>
          </p:cNvPr>
          <p:cNvSpPr txBox="1">
            <a:spLocks/>
          </p:cNvSpPr>
          <p:nvPr/>
        </p:nvSpPr>
        <p:spPr>
          <a:xfrm>
            <a:off x="946013" y="637486"/>
            <a:ext cx="6296323" cy="651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6. Evaluación</a:t>
            </a:r>
          </a:p>
        </p:txBody>
      </p:sp>
    </p:spTree>
    <p:extLst>
      <p:ext uri="{BB962C8B-B14F-4D97-AF65-F5344CB8AC3E}">
        <p14:creationId xmlns:p14="http://schemas.microsoft.com/office/powerpoint/2010/main" val="3021151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73CFE20-332B-51B2-E89F-E483A9F1BAF4}"/>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pic>
        <p:nvPicPr>
          <p:cNvPr id="23" name="Imagen 22">
            <a:extLst>
              <a:ext uri="{FF2B5EF4-FFF2-40B4-BE49-F238E27FC236}">
                <a16:creationId xmlns:a16="http://schemas.microsoft.com/office/drawing/2014/main" id="{F85C6049-340D-23FB-E0E7-70AC14B30771}"/>
              </a:ext>
            </a:extLst>
          </p:cNvPr>
          <p:cNvPicPr>
            <a:picLocks noChangeAspect="1"/>
          </p:cNvPicPr>
          <p:nvPr/>
        </p:nvPicPr>
        <p:blipFill rotWithShape="1">
          <a:blip r:embed="rId3">
            <a:alphaModFix/>
          </a:blip>
          <a:srcRect t="60667"/>
          <a:stretch/>
        </p:blipFill>
        <p:spPr>
          <a:xfrm>
            <a:off x="0" y="3791554"/>
            <a:ext cx="12192000" cy="2697479"/>
          </a:xfrm>
          <a:prstGeom prst="rect">
            <a:avLst/>
          </a:prstGeom>
        </p:spPr>
      </p:pic>
      <p:grpSp>
        <p:nvGrpSpPr>
          <p:cNvPr id="24" name="Grupo 23">
            <a:extLst>
              <a:ext uri="{FF2B5EF4-FFF2-40B4-BE49-F238E27FC236}">
                <a16:creationId xmlns:a16="http://schemas.microsoft.com/office/drawing/2014/main" id="{4A448A2D-3715-0B41-2758-55A6370732C8}"/>
              </a:ext>
            </a:extLst>
          </p:cNvPr>
          <p:cNvGrpSpPr/>
          <p:nvPr/>
        </p:nvGrpSpPr>
        <p:grpSpPr>
          <a:xfrm>
            <a:off x="8553036" y="5971006"/>
            <a:ext cx="1143151" cy="767107"/>
            <a:chOff x="7338596" y="5956718"/>
            <a:chExt cx="1143151" cy="767107"/>
          </a:xfrm>
        </p:grpSpPr>
        <p:pic>
          <p:nvPicPr>
            <p:cNvPr id="25" name="Gráfico 24" descr="Reproducir">
              <a:hlinkClick r:id="" action="ppaction://hlinkshowjump?jump=previousslide"/>
              <a:extLst>
                <a:ext uri="{FF2B5EF4-FFF2-40B4-BE49-F238E27FC236}">
                  <a16:creationId xmlns:a16="http://schemas.microsoft.com/office/drawing/2014/main" id="{C070D4FF-1282-F7C2-4A80-0C123702A5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26" name="CuadroTexto 25">
              <a:hlinkClick r:id="" action="ppaction://hlinkshowjump?jump=previousslide"/>
              <a:extLst>
                <a:ext uri="{FF2B5EF4-FFF2-40B4-BE49-F238E27FC236}">
                  <a16:creationId xmlns:a16="http://schemas.microsoft.com/office/drawing/2014/main" id="{B529BE9D-C3DB-070D-39D8-C7423CD5D463}"/>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27" name="Grupo 26">
            <a:extLst>
              <a:ext uri="{FF2B5EF4-FFF2-40B4-BE49-F238E27FC236}">
                <a16:creationId xmlns:a16="http://schemas.microsoft.com/office/drawing/2014/main" id="{A7C6A073-22A4-4538-A11F-6BDB41C31CEC}"/>
              </a:ext>
            </a:extLst>
          </p:cNvPr>
          <p:cNvGrpSpPr/>
          <p:nvPr/>
        </p:nvGrpSpPr>
        <p:grpSpPr>
          <a:xfrm>
            <a:off x="7761331" y="5967763"/>
            <a:ext cx="709174" cy="762589"/>
            <a:chOff x="5538422" y="5846740"/>
            <a:chExt cx="709174" cy="762589"/>
          </a:xfrm>
        </p:grpSpPr>
        <p:pic>
          <p:nvPicPr>
            <p:cNvPr id="28" name="Gráfico 27" descr="Casa">
              <a:hlinkClick r:id="rId6" action="ppaction://hlinksldjump"/>
              <a:extLst>
                <a:ext uri="{FF2B5EF4-FFF2-40B4-BE49-F238E27FC236}">
                  <a16:creationId xmlns:a16="http://schemas.microsoft.com/office/drawing/2014/main" id="{F1E2D1B7-49B2-E63F-AAEF-F41DC42CA8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29" name="CuadroTexto 28">
              <a:hlinkClick r:id="rId6" action="ppaction://hlinksldjump"/>
              <a:extLst>
                <a:ext uri="{FF2B5EF4-FFF2-40B4-BE49-F238E27FC236}">
                  <a16:creationId xmlns:a16="http://schemas.microsoft.com/office/drawing/2014/main" id="{A06F037D-4F76-1179-9ECB-65791BDE7519}"/>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30" name="Grupo 29">
            <a:extLst>
              <a:ext uri="{FF2B5EF4-FFF2-40B4-BE49-F238E27FC236}">
                <a16:creationId xmlns:a16="http://schemas.microsoft.com/office/drawing/2014/main" id="{0EF80FF2-89C3-321F-4C2C-29CD81ECBB86}"/>
              </a:ext>
            </a:extLst>
          </p:cNvPr>
          <p:cNvGrpSpPr/>
          <p:nvPr/>
        </p:nvGrpSpPr>
        <p:grpSpPr>
          <a:xfrm>
            <a:off x="9734970" y="5967763"/>
            <a:ext cx="1062346" cy="762589"/>
            <a:chOff x="7059518" y="5839689"/>
            <a:chExt cx="1341695" cy="963115"/>
          </a:xfrm>
        </p:grpSpPr>
        <p:pic>
          <p:nvPicPr>
            <p:cNvPr id="31" name="Gráfico 30" descr="Reproducir">
              <a:hlinkClick r:id="" action="ppaction://hlinkshowjump?jump=nextslide"/>
              <a:extLst>
                <a:ext uri="{FF2B5EF4-FFF2-40B4-BE49-F238E27FC236}">
                  <a16:creationId xmlns:a16="http://schemas.microsoft.com/office/drawing/2014/main" id="{78B345CE-81D5-0D8E-E322-B267AA64A9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32" name="CuadroTexto 31">
              <a:hlinkClick r:id="" action="ppaction://hlinkshowjump?jump=nextslide"/>
              <a:extLst>
                <a:ext uri="{FF2B5EF4-FFF2-40B4-BE49-F238E27FC236}">
                  <a16:creationId xmlns:a16="http://schemas.microsoft.com/office/drawing/2014/main" id="{9A54D624-7CAB-D479-D9BF-C658DBFEE388}"/>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33" name="Grupo 32">
            <a:extLst>
              <a:ext uri="{FF2B5EF4-FFF2-40B4-BE49-F238E27FC236}">
                <a16:creationId xmlns:a16="http://schemas.microsoft.com/office/drawing/2014/main" id="{84D2E895-F9BD-B020-7B2D-EE1325DBD225}"/>
              </a:ext>
            </a:extLst>
          </p:cNvPr>
          <p:cNvGrpSpPr/>
          <p:nvPr/>
        </p:nvGrpSpPr>
        <p:grpSpPr>
          <a:xfrm>
            <a:off x="10797316" y="5965193"/>
            <a:ext cx="1269814" cy="762589"/>
            <a:chOff x="9512187" y="5839689"/>
            <a:chExt cx="1603718" cy="963115"/>
          </a:xfrm>
        </p:grpSpPr>
        <p:pic>
          <p:nvPicPr>
            <p:cNvPr id="34" name="Gráfico 33" descr="Cancha">
              <a:hlinkClick r:id="rId9" action="ppaction://hlinksldjump"/>
              <a:extLst>
                <a:ext uri="{FF2B5EF4-FFF2-40B4-BE49-F238E27FC236}">
                  <a16:creationId xmlns:a16="http://schemas.microsoft.com/office/drawing/2014/main" id="{694F063D-56C6-2851-9A38-65752507E7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35" name="CuadroTexto 34">
              <a:hlinkClick r:id="rId9" action="ppaction://hlinksldjump"/>
              <a:extLst>
                <a:ext uri="{FF2B5EF4-FFF2-40B4-BE49-F238E27FC236}">
                  <a16:creationId xmlns:a16="http://schemas.microsoft.com/office/drawing/2014/main" id="{266116C9-FE6E-E845-882E-2CE9E678F389}"/>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pic>
        <p:nvPicPr>
          <p:cNvPr id="39" name="Google Shape;94;p1">
            <a:extLst>
              <a:ext uri="{FF2B5EF4-FFF2-40B4-BE49-F238E27FC236}">
                <a16:creationId xmlns:a16="http://schemas.microsoft.com/office/drawing/2014/main" id="{6BB4781C-C1DD-129D-3DD8-0CB8F0AFDA2C}"/>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2236116" y="4099658"/>
            <a:ext cx="6592701" cy="1696729"/>
          </a:xfrm>
        </p:spPr>
        <p:txBody>
          <a:bodyPr>
            <a:normAutofit/>
          </a:bodyPr>
          <a:lstStyle/>
          <a:p>
            <a:pPr marL="0" indent="0">
              <a:buNone/>
            </a:pPr>
            <a:endParaRPr lang="es-MX" sz="1200" dirty="0">
              <a:solidFill>
                <a:schemeClr val="bg1"/>
              </a:solidFill>
            </a:endParaRPr>
          </a:p>
          <a:p>
            <a:pPr marL="0" indent="0">
              <a:buNone/>
            </a:pPr>
            <a:r>
              <a:rPr lang="es-MX" sz="1200" b="0" i="0" u="none" strike="noStrike" dirty="0">
                <a:solidFill>
                  <a:schemeClr val="bg1"/>
                </a:solidFill>
                <a:effectLst/>
                <a:latin typeface="Open Sans" panose="020B0606030504020204" pitchFamily="34" charset="0"/>
              </a:rPr>
              <a:t>Image by </a:t>
            </a:r>
            <a:r>
              <a:rPr lang="es-MX" sz="1200" b="0" i="0" u="sng" dirty="0">
                <a:solidFill>
                  <a:schemeClr val="bg1"/>
                </a:solidFill>
                <a:effectLst/>
                <a:latin typeface="Open Sans" panose="020B0606030504020204" pitchFamily="34" charset="0"/>
                <a:hlinkClick r:id="rId13">
                  <a:extLst>
                    <a:ext uri="{A12FA001-AC4F-418D-AE19-62706E023703}">
                      <ahyp:hlinkClr xmlns:ahyp="http://schemas.microsoft.com/office/drawing/2018/hyperlinkcolor" val="tx"/>
                    </a:ext>
                  </a:extLst>
                </a:hlinkClick>
              </a:rPr>
              <a:t>Raul lucus</a:t>
            </a:r>
            <a:r>
              <a:rPr lang="es-MX" sz="1200" b="0" i="0" u="none" strike="noStrike" dirty="0">
                <a:solidFill>
                  <a:schemeClr val="bg1"/>
                </a:solidFill>
                <a:effectLst/>
                <a:latin typeface="Open Sans" panose="020B0606030504020204" pitchFamily="34" charset="0"/>
              </a:rPr>
              <a:t> from </a:t>
            </a:r>
            <a:r>
              <a:rPr lang="es-MX" sz="1200" b="0" i="0" u="sng" dirty="0">
                <a:solidFill>
                  <a:schemeClr val="bg1"/>
                </a:solidFill>
                <a:effectLst/>
                <a:latin typeface="Open Sans" panose="020B0606030504020204" pitchFamily="34" charset="0"/>
                <a:hlinkClick r:id="rId14">
                  <a:extLst>
                    <a:ext uri="{A12FA001-AC4F-418D-AE19-62706E023703}">
                      <ahyp:hlinkClr xmlns:ahyp="http://schemas.microsoft.com/office/drawing/2018/hyperlinkcolor" val="tx"/>
                    </a:ext>
                  </a:extLst>
                </a:hlinkClick>
              </a:rPr>
              <a:t>Pixabay</a:t>
            </a:r>
            <a:endParaRPr lang="es-MX" sz="1200" b="0" i="0" u="sng" dirty="0">
              <a:solidFill>
                <a:schemeClr val="bg1"/>
              </a:solidFill>
              <a:effectLst/>
              <a:latin typeface="Open Sans" panose="020B0606030504020204" pitchFamily="34" charset="0"/>
            </a:endParaRPr>
          </a:p>
          <a:p>
            <a:pPr marL="0" indent="0">
              <a:buNone/>
            </a:pPr>
            <a:r>
              <a:rPr lang="es-MX" sz="1200" b="0" i="0" u="none" strike="noStrike" dirty="0">
                <a:solidFill>
                  <a:schemeClr val="bg1"/>
                </a:solidFill>
                <a:effectLst/>
                <a:latin typeface="Open Sans" panose="020B0606030504020204" pitchFamily="34" charset="0"/>
              </a:rPr>
              <a:t>Image by </a:t>
            </a:r>
            <a:r>
              <a:rPr lang="es-MX" sz="1200" b="0" i="0" u="sng" dirty="0">
                <a:solidFill>
                  <a:schemeClr val="bg1"/>
                </a:solidFill>
                <a:effectLst/>
                <a:latin typeface="Open Sans" panose="020B0606030504020204" pitchFamily="34" charset="0"/>
                <a:hlinkClick r:id="rId15">
                  <a:extLst>
                    <a:ext uri="{A12FA001-AC4F-418D-AE19-62706E023703}">
                      <ahyp:hlinkClr xmlns:ahyp="http://schemas.microsoft.com/office/drawing/2018/hyperlinkcolor" val="tx"/>
                    </a:ext>
                  </a:extLst>
                </a:hlinkClick>
              </a:rPr>
              <a:t>Kautsar Aritona</a:t>
            </a:r>
            <a:r>
              <a:rPr lang="es-MX" sz="1200" b="0" i="0" u="none" strike="noStrike" dirty="0">
                <a:solidFill>
                  <a:schemeClr val="bg1"/>
                </a:solidFill>
                <a:effectLst/>
                <a:latin typeface="Open Sans" panose="020B0606030504020204" pitchFamily="34" charset="0"/>
              </a:rPr>
              <a:t> from </a:t>
            </a:r>
            <a:r>
              <a:rPr lang="es-MX" sz="1200" b="0" i="0" u="sng" dirty="0">
                <a:solidFill>
                  <a:schemeClr val="bg1"/>
                </a:solidFill>
                <a:effectLst/>
                <a:latin typeface="Open Sans" panose="020B0606030504020204" pitchFamily="34" charset="0"/>
                <a:hlinkClick r:id="rId16">
                  <a:extLst>
                    <a:ext uri="{A12FA001-AC4F-418D-AE19-62706E023703}">
                      <ahyp:hlinkClr xmlns:ahyp="http://schemas.microsoft.com/office/drawing/2018/hyperlinkcolor" val="tx"/>
                    </a:ext>
                  </a:extLst>
                </a:hlinkClick>
              </a:rPr>
              <a:t>Pixabay</a:t>
            </a:r>
            <a:endParaRPr lang="es-MX" sz="1200" b="0" i="0" u="sng" dirty="0">
              <a:solidFill>
                <a:schemeClr val="bg1"/>
              </a:solidFill>
              <a:effectLst/>
              <a:latin typeface="Open Sans" panose="020B0606030504020204" pitchFamily="34" charset="0"/>
            </a:endParaRPr>
          </a:p>
          <a:p>
            <a:pPr marL="0" indent="0">
              <a:buNone/>
            </a:pPr>
            <a:r>
              <a:rPr lang="es-MX" sz="1200" b="0" i="0" u="none" strike="noStrike" dirty="0">
                <a:solidFill>
                  <a:schemeClr val="bg1"/>
                </a:solidFill>
                <a:effectLst/>
                <a:latin typeface="Open Sans" panose="020B0606030504020204" pitchFamily="34" charset="0"/>
              </a:rPr>
              <a:t>Image by </a:t>
            </a:r>
            <a:r>
              <a:rPr lang="es-MX" sz="1200" b="0" i="0" u="sng" dirty="0">
                <a:solidFill>
                  <a:schemeClr val="bg1"/>
                </a:solidFill>
                <a:effectLst/>
                <a:latin typeface="Open Sans" panose="020B0606030504020204" pitchFamily="34" charset="0"/>
                <a:hlinkClick r:id="rId17">
                  <a:extLst>
                    <a:ext uri="{A12FA001-AC4F-418D-AE19-62706E023703}">
                      <ahyp:hlinkClr xmlns:ahyp="http://schemas.microsoft.com/office/drawing/2018/hyperlinkcolor" val="tx"/>
                    </a:ext>
                  </a:extLst>
                </a:hlinkClick>
              </a:rPr>
              <a:t>Gordon Johnson</a:t>
            </a:r>
            <a:r>
              <a:rPr lang="es-MX" sz="1200" b="0" i="0" u="none" strike="noStrike" dirty="0">
                <a:solidFill>
                  <a:schemeClr val="bg1"/>
                </a:solidFill>
                <a:effectLst/>
                <a:latin typeface="Open Sans" panose="020B0606030504020204" pitchFamily="34" charset="0"/>
              </a:rPr>
              <a:t> from </a:t>
            </a:r>
            <a:r>
              <a:rPr lang="es-MX" sz="1200" b="0" i="0" u="sng" dirty="0">
                <a:solidFill>
                  <a:schemeClr val="bg1"/>
                </a:solidFill>
                <a:effectLst/>
                <a:latin typeface="Open Sans" panose="020B0606030504020204" pitchFamily="34" charset="0"/>
                <a:hlinkClick r:id="rId18">
                  <a:extLst>
                    <a:ext uri="{A12FA001-AC4F-418D-AE19-62706E023703}">
                      <ahyp:hlinkClr xmlns:ahyp="http://schemas.microsoft.com/office/drawing/2018/hyperlinkcolor" val="tx"/>
                    </a:ext>
                  </a:extLst>
                </a:hlinkClick>
              </a:rPr>
              <a:t>Pixabay</a:t>
            </a:r>
            <a:endParaRPr lang="es-MX" sz="1200" b="0" i="0" u="sng" dirty="0">
              <a:solidFill>
                <a:schemeClr val="bg1"/>
              </a:solidFill>
              <a:effectLst/>
              <a:latin typeface="Open Sans" panose="020B0606030504020204" pitchFamily="34" charset="0"/>
            </a:endParaRPr>
          </a:p>
          <a:p>
            <a:pPr marL="0" indent="0">
              <a:buNone/>
            </a:pPr>
            <a:r>
              <a:rPr lang="es-MX" sz="1200" b="0" i="0" u="none" strike="noStrike" dirty="0">
                <a:solidFill>
                  <a:schemeClr val="bg1"/>
                </a:solidFill>
                <a:effectLst/>
                <a:latin typeface="Open Sans" panose="020B0606030504020204" pitchFamily="34" charset="0"/>
              </a:rPr>
              <a:t>Imagen de </a:t>
            </a:r>
            <a:r>
              <a:rPr lang="es-MX" sz="1200" b="0" i="0" u="sng" dirty="0">
                <a:solidFill>
                  <a:schemeClr val="bg1"/>
                </a:solidFill>
                <a:effectLst/>
                <a:latin typeface="Open Sans" panose="020B0606030504020204" pitchFamily="34" charset="0"/>
                <a:hlinkClick r:id="rId19">
                  <a:extLst>
                    <a:ext uri="{A12FA001-AC4F-418D-AE19-62706E023703}">
                      <ahyp:hlinkClr xmlns:ahyp="http://schemas.microsoft.com/office/drawing/2018/hyperlinkcolor" val="tx"/>
                    </a:ext>
                  </a:extLst>
                </a:hlinkClick>
              </a:rPr>
              <a:t>Photography and graphic design</a:t>
            </a:r>
            <a:r>
              <a:rPr lang="es-MX" sz="1200" b="0" i="0" u="none" strike="noStrike" dirty="0">
                <a:solidFill>
                  <a:schemeClr val="bg1"/>
                </a:solidFill>
                <a:effectLst/>
                <a:latin typeface="Open Sans" panose="020B0606030504020204" pitchFamily="34" charset="0"/>
              </a:rPr>
              <a:t> en </a:t>
            </a:r>
            <a:r>
              <a:rPr lang="es-MX" sz="1200" b="0" i="0" u="sng" dirty="0">
                <a:solidFill>
                  <a:schemeClr val="bg1"/>
                </a:solidFill>
                <a:effectLst/>
                <a:latin typeface="Open Sans" panose="020B0606030504020204" pitchFamily="34" charset="0"/>
                <a:hlinkClick r:id="rId20">
                  <a:extLst>
                    <a:ext uri="{A12FA001-AC4F-418D-AE19-62706E023703}">
                      <ahyp:hlinkClr xmlns:ahyp="http://schemas.microsoft.com/office/drawing/2018/hyperlinkcolor" val="tx"/>
                    </a:ext>
                  </a:extLst>
                </a:hlinkClick>
              </a:rPr>
              <a:t>Pixabay</a:t>
            </a:r>
            <a:endParaRPr lang="es-MX" sz="1200" dirty="0">
              <a:solidFill>
                <a:schemeClr val="bg1"/>
              </a:solidFill>
            </a:endParaRPr>
          </a:p>
          <a:p>
            <a:pPr marL="0" indent="0">
              <a:buNone/>
            </a:pPr>
            <a:endParaRPr lang="es-MX" sz="1200" dirty="0">
              <a:solidFill>
                <a:schemeClr val="bg1"/>
              </a:solidFill>
            </a:endParaRPr>
          </a:p>
          <a:p>
            <a:pPr marL="0" indent="0">
              <a:buNone/>
            </a:pPr>
            <a:endParaRPr lang="es-MX" sz="1200" dirty="0">
              <a:solidFill>
                <a:schemeClr val="bg1"/>
              </a:solidFill>
            </a:endParaRPr>
          </a:p>
        </p:txBody>
      </p:sp>
      <p:sp>
        <p:nvSpPr>
          <p:cNvPr id="40" name="Marcador de contenido 2">
            <a:extLst>
              <a:ext uri="{FF2B5EF4-FFF2-40B4-BE49-F238E27FC236}">
                <a16:creationId xmlns:a16="http://schemas.microsoft.com/office/drawing/2014/main" id="{E7E0936E-6FAA-E1AB-B119-D8F35456C142}"/>
              </a:ext>
            </a:extLst>
          </p:cNvPr>
          <p:cNvSpPr txBox="1">
            <a:spLocks/>
          </p:cNvSpPr>
          <p:nvPr/>
        </p:nvSpPr>
        <p:spPr>
          <a:xfrm>
            <a:off x="785733" y="747395"/>
            <a:ext cx="2900766" cy="628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30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Referencias</a:t>
            </a:r>
          </a:p>
        </p:txBody>
      </p:sp>
      <p:sp>
        <p:nvSpPr>
          <p:cNvPr id="41" name="Marcador de contenido 2">
            <a:extLst>
              <a:ext uri="{FF2B5EF4-FFF2-40B4-BE49-F238E27FC236}">
                <a16:creationId xmlns:a16="http://schemas.microsoft.com/office/drawing/2014/main" id="{E3CEB364-7509-13D7-3C8D-AEDC11E0D9C6}"/>
              </a:ext>
            </a:extLst>
          </p:cNvPr>
          <p:cNvSpPr txBox="1">
            <a:spLocks/>
          </p:cNvSpPr>
          <p:nvPr/>
        </p:nvSpPr>
        <p:spPr>
          <a:xfrm>
            <a:off x="1684835" y="3910371"/>
            <a:ext cx="9969984" cy="628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600" b="1" dirty="0">
                <a:solidFill>
                  <a:schemeClr val="bg1"/>
                </a:solidFill>
                <a:latin typeface="Tahoma" panose="020B0604030504040204" pitchFamily="34" charset="0"/>
                <a:ea typeface="Tahoma" panose="020B0604030504040204" pitchFamily="34" charset="0"/>
                <a:cs typeface="Tahoma" panose="020B0604030504040204" pitchFamily="34" charset="0"/>
              </a:rPr>
              <a:t>El diseño del fondo de las plantillas fue realizado con las imágenes de Pixabay:</a:t>
            </a:r>
          </a:p>
        </p:txBody>
      </p:sp>
      <p:cxnSp>
        <p:nvCxnSpPr>
          <p:cNvPr id="42" name="Conector recto 41">
            <a:extLst>
              <a:ext uri="{FF2B5EF4-FFF2-40B4-BE49-F238E27FC236}">
                <a16:creationId xmlns:a16="http://schemas.microsoft.com/office/drawing/2014/main" id="{3A0A7CFD-7967-19CC-21E2-24911B4740E1}"/>
              </a:ext>
            </a:extLst>
          </p:cNvPr>
          <p:cNvCxnSpPr>
            <a:cxnSpLocks/>
          </p:cNvCxnSpPr>
          <p:nvPr/>
        </p:nvCxnSpPr>
        <p:spPr>
          <a:xfrm flipH="1">
            <a:off x="0" y="1337764"/>
            <a:ext cx="3130658" cy="0"/>
          </a:xfrm>
          <a:prstGeom prst="line">
            <a:avLst/>
          </a:prstGeom>
          <a:ln>
            <a:solidFill>
              <a:schemeClr val="accent2">
                <a:alpha val="60591"/>
              </a:schemeClr>
            </a:solidFill>
          </a:ln>
        </p:spPr>
        <p:style>
          <a:lnRef idx="2">
            <a:schemeClr val="accent1"/>
          </a:lnRef>
          <a:fillRef idx="0">
            <a:schemeClr val="accent1"/>
          </a:fillRef>
          <a:effectRef idx="1">
            <a:schemeClr val="accent1"/>
          </a:effectRef>
          <a:fontRef idx="minor">
            <a:schemeClr val="tx1"/>
          </a:fontRef>
        </p:style>
      </p:cxnSp>
      <p:sp>
        <p:nvSpPr>
          <p:cNvPr id="2" name="Rectángulo 1">
            <a:extLst>
              <a:ext uri="{FF2B5EF4-FFF2-40B4-BE49-F238E27FC236}">
                <a16:creationId xmlns:a16="http://schemas.microsoft.com/office/drawing/2014/main" id="{C7CBE498-7C65-F542-B138-8E6FBA9E37C9}"/>
              </a:ext>
            </a:extLst>
          </p:cNvPr>
          <p:cNvSpPr/>
          <p:nvPr/>
        </p:nvSpPr>
        <p:spPr>
          <a:xfrm>
            <a:off x="2236116" y="1585436"/>
            <a:ext cx="7874422" cy="2092881"/>
          </a:xfrm>
          <a:prstGeom prst="rect">
            <a:avLst/>
          </a:prstGeom>
        </p:spPr>
        <p:txBody>
          <a:bodyPr wrap="square">
            <a:spAutoFit/>
          </a:bodyPr>
          <a:lstStyle/>
          <a:p>
            <a:r>
              <a:rPr lang="es-MX" sz="1600" dirty="0">
                <a:solidFill>
                  <a:schemeClr val="bg1"/>
                </a:solidFill>
                <a:latin typeface="Open Sans" panose="020B0606030504020204" pitchFamily="34" charset="0"/>
              </a:rPr>
              <a:t>Baldor A. (2016). </a:t>
            </a:r>
            <a:r>
              <a:rPr lang="es-MX" sz="1600" i="1" dirty="0">
                <a:solidFill>
                  <a:schemeClr val="bg1"/>
                </a:solidFill>
                <a:latin typeface="Open Sans" panose="020B0606030504020204" pitchFamily="34" charset="0"/>
              </a:rPr>
              <a:t>Álgebra</a:t>
            </a:r>
            <a:r>
              <a:rPr lang="es-MX" sz="1600" dirty="0">
                <a:solidFill>
                  <a:schemeClr val="bg1"/>
                </a:solidFill>
                <a:latin typeface="Open Sans" panose="020B0606030504020204" pitchFamily="34" charset="0"/>
              </a:rPr>
              <a:t>. Grupo Editorial Patria.</a:t>
            </a:r>
          </a:p>
          <a:p>
            <a:endParaRPr lang="es-MX" sz="1600" dirty="0">
              <a:solidFill>
                <a:schemeClr val="bg1"/>
              </a:solidFill>
              <a:latin typeface="Open Sans" panose="020B0606030504020204" pitchFamily="34" charset="0"/>
            </a:endParaRPr>
          </a:p>
          <a:p>
            <a:r>
              <a:rPr lang="en-US" sz="1600" dirty="0" err="1">
                <a:solidFill>
                  <a:schemeClr val="bg1"/>
                </a:solidFill>
                <a:latin typeface="Open Sans" panose="020B0606030504020204" pitchFamily="34" charset="0"/>
              </a:rPr>
              <a:t>Swokowski</a:t>
            </a:r>
            <a:r>
              <a:rPr lang="en-US" sz="1600" dirty="0">
                <a:solidFill>
                  <a:schemeClr val="bg1"/>
                </a:solidFill>
                <a:latin typeface="Open Sans" panose="020B0606030504020204" pitchFamily="34" charset="0"/>
              </a:rPr>
              <a:t> E., Cole J. (2011). </a:t>
            </a:r>
            <a:r>
              <a:rPr lang="es-MX" sz="1600" i="1" dirty="0">
                <a:solidFill>
                  <a:schemeClr val="bg1"/>
                </a:solidFill>
                <a:latin typeface="Open Sans" panose="020B0606030504020204" pitchFamily="34" charset="0"/>
              </a:rPr>
              <a:t>Álgebra y Trigonometría con Geometría Analítica</a:t>
            </a:r>
            <a:r>
              <a:rPr lang="es-MX" sz="1600" dirty="0">
                <a:solidFill>
                  <a:schemeClr val="bg1"/>
                </a:solidFill>
                <a:latin typeface="Open Sans" panose="020B0606030504020204" pitchFamily="34" charset="0"/>
              </a:rPr>
              <a:t>.  Cengage Learning.</a:t>
            </a:r>
          </a:p>
          <a:p>
            <a:endParaRPr lang="es-MX" sz="1600" dirty="0">
              <a:solidFill>
                <a:schemeClr val="bg1"/>
              </a:solidFill>
              <a:latin typeface="Open Sans" panose="020B0606030504020204" pitchFamily="34" charset="0"/>
            </a:endParaRPr>
          </a:p>
          <a:p>
            <a:r>
              <a:rPr lang="en-US" sz="1600" dirty="0" err="1">
                <a:solidFill>
                  <a:schemeClr val="bg1"/>
                </a:solidFill>
                <a:latin typeface="Open Sans" panose="020B0606030504020204" pitchFamily="34" charset="0"/>
              </a:rPr>
              <a:t>Zill</a:t>
            </a:r>
            <a:r>
              <a:rPr lang="en-US" sz="1600" dirty="0">
                <a:solidFill>
                  <a:schemeClr val="bg1"/>
                </a:solidFill>
                <a:latin typeface="Open Sans" panose="020B0606030504020204" pitchFamily="34" charset="0"/>
              </a:rPr>
              <a:t> D., Dewar J. (2012). </a:t>
            </a:r>
            <a:r>
              <a:rPr lang="es-MX" sz="1600" i="1" dirty="0">
                <a:solidFill>
                  <a:schemeClr val="bg1"/>
                </a:solidFill>
                <a:latin typeface="Open Sans" panose="020B0606030504020204" pitchFamily="34" charset="0"/>
              </a:rPr>
              <a:t>Álgebra, Trigonometría y Geometría Analítica</a:t>
            </a:r>
            <a:r>
              <a:rPr lang="es-MX" sz="1600" dirty="0">
                <a:solidFill>
                  <a:schemeClr val="bg1"/>
                </a:solidFill>
                <a:latin typeface="Open Sans" panose="020B0606030504020204" pitchFamily="34" charset="0"/>
              </a:rPr>
              <a:t>. Cengage Learning.</a:t>
            </a:r>
          </a:p>
          <a:p>
            <a:r>
              <a:rPr lang="es-MX" dirty="0">
                <a:solidFill>
                  <a:schemeClr val="bg1"/>
                </a:solidFill>
                <a:latin typeface="Open Sans" panose="020B0606030504020204" pitchFamily="34" charset="0"/>
              </a:rPr>
              <a:t> </a:t>
            </a:r>
          </a:p>
        </p:txBody>
      </p:sp>
    </p:spTree>
    <p:extLst>
      <p:ext uri="{BB962C8B-B14F-4D97-AF65-F5344CB8AC3E}">
        <p14:creationId xmlns:p14="http://schemas.microsoft.com/office/powerpoint/2010/main" val="2116750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FB6FB7-1CA7-F212-5513-AD32AFD5F357}"/>
              </a:ext>
            </a:extLst>
          </p:cNvPr>
          <p:cNvPicPr>
            <a:picLocks noChangeAspect="1"/>
          </p:cNvPicPr>
          <p:nvPr/>
        </p:nvPicPr>
        <p:blipFill>
          <a:blip r:embed="rId2">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C8375042-E181-9F9E-9A97-D3FECA3A31F2}"/>
              </a:ext>
            </a:extLst>
          </p:cNvPr>
          <p:cNvSpPr>
            <a:spLocks noGrp="1"/>
          </p:cNvSpPr>
          <p:nvPr>
            <p:ph idx="1"/>
          </p:nvPr>
        </p:nvSpPr>
        <p:spPr>
          <a:xfrm>
            <a:off x="617349" y="276668"/>
            <a:ext cx="2385448" cy="628435"/>
          </a:xfrm>
        </p:spPr>
        <p:txBody>
          <a:bodyPr>
            <a:noAutofit/>
          </a:bodyPr>
          <a:lstStyle/>
          <a:p>
            <a:pPr marL="0" indent="0">
              <a:buNone/>
            </a:pPr>
            <a:r>
              <a:rPr lang="es-MX" sz="30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Aviso legal</a:t>
            </a:r>
          </a:p>
        </p:txBody>
      </p:sp>
      <p:pic>
        <p:nvPicPr>
          <p:cNvPr id="19" name="Imagen 18">
            <a:extLst>
              <a:ext uri="{FF2B5EF4-FFF2-40B4-BE49-F238E27FC236}">
                <a16:creationId xmlns:a16="http://schemas.microsoft.com/office/drawing/2014/main" id="{D6845BEC-8AE6-75E4-6C14-5E69883A09D0}"/>
              </a:ext>
            </a:extLst>
          </p:cNvPr>
          <p:cNvPicPr>
            <a:picLocks noChangeAspect="1"/>
          </p:cNvPicPr>
          <p:nvPr/>
        </p:nvPicPr>
        <p:blipFill rotWithShape="1">
          <a:blip r:embed="rId3">
            <a:alphaModFix/>
          </a:blip>
          <a:srcRect t="60667"/>
          <a:stretch/>
        </p:blipFill>
        <p:spPr>
          <a:xfrm>
            <a:off x="0" y="3802064"/>
            <a:ext cx="12192000" cy="2697479"/>
          </a:xfrm>
          <a:prstGeom prst="rect">
            <a:avLst/>
          </a:prstGeom>
        </p:spPr>
      </p:pic>
      <p:grpSp>
        <p:nvGrpSpPr>
          <p:cNvPr id="20" name="Grupo 19">
            <a:extLst>
              <a:ext uri="{FF2B5EF4-FFF2-40B4-BE49-F238E27FC236}">
                <a16:creationId xmlns:a16="http://schemas.microsoft.com/office/drawing/2014/main" id="{4C40DCD7-52AD-533C-5C32-576EBA29C061}"/>
              </a:ext>
            </a:extLst>
          </p:cNvPr>
          <p:cNvGrpSpPr/>
          <p:nvPr/>
        </p:nvGrpSpPr>
        <p:grpSpPr>
          <a:xfrm>
            <a:off x="8395881" y="6023556"/>
            <a:ext cx="1143151" cy="767107"/>
            <a:chOff x="7338596" y="5956718"/>
            <a:chExt cx="1143151" cy="767107"/>
          </a:xfrm>
        </p:grpSpPr>
        <p:pic>
          <p:nvPicPr>
            <p:cNvPr id="21" name="Gráfico 20" descr="Reproducir">
              <a:hlinkClick r:id="" action="ppaction://hlinkshowjump?jump=previousslide"/>
              <a:extLst>
                <a:ext uri="{FF2B5EF4-FFF2-40B4-BE49-F238E27FC236}">
                  <a16:creationId xmlns:a16="http://schemas.microsoft.com/office/drawing/2014/main" id="{144FDDE3-C72C-DD61-25E9-EE1085D342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22" name="CuadroTexto 21">
              <a:hlinkClick r:id="" action="ppaction://hlinkshowjump?jump=previousslide"/>
              <a:extLst>
                <a:ext uri="{FF2B5EF4-FFF2-40B4-BE49-F238E27FC236}">
                  <a16:creationId xmlns:a16="http://schemas.microsoft.com/office/drawing/2014/main" id="{6FF1CCCC-D584-C688-A12E-9D9AF557C942}"/>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23" name="Grupo 22">
            <a:extLst>
              <a:ext uri="{FF2B5EF4-FFF2-40B4-BE49-F238E27FC236}">
                <a16:creationId xmlns:a16="http://schemas.microsoft.com/office/drawing/2014/main" id="{66DBEEB2-8DB5-1577-4048-8417F0F7772D}"/>
              </a:ext>
            </a:extLst>
          </p:cNvPr>
          <p:cNvGrpSpPr/>
          <p:nvPr/>
        </p:nvGrpSpPr>
        <p:grpSpPr>
          <a:xfrm>
            <a:off x="7604176" y="6020313"/>
            <a:ext cx="709174" cy="762589"/>
            <a:chOff x="5538422" y="5846740"/>
            <a:chExt cx="709174" cy="762589"/>
          </a:xfrm>
        </p:grpSpPr>
        <p:pic>
          <p:nvPicPr>
            <p:cNvPr id="24" name="Gráfico 23" descr="Casa">
              <a:hlinkClick r:id="rId6" action="ppaction://hlinksldjump"/>
              <a:extLst>
                <a:ext uri="{FF2B5EF4-FFF2-40B4-BE49-F238E27FC236}">
                  <a16:creationId xmlns:a16="http://schemas.microsoft.com/office/drawing/2014/main" id="{C2447A80-432E-6E02-BF88-D1EC5D752E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25" name="CuadroTexto 24">
              <a:hlinkClick r:id="rId6" action="ppaction://hlinksldjump"/>
              <a:extLst>
                <a:ext uri="{FF2B5EF4-FFF2-40B4-BE49-F238E27FC236}">
                  <a16:creationId xmlns:a16="http://schemas.microsoft.com/office/drawing/2014/main" id="{41C8190C-34C8-EFA9-0AD3-516D372C3641}"/>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26" name="Grupo 25">
            <a:extLst>
              <a:ext uri="{FF2B5EF4-FFF2-40B4-BE49-F238E27FC236}">
                <a16:creationId xmlns:a16="http://schemas.microsoft.com/office/drawing/2014/main" id="{0BE51670-13F6-D835-D2C2-4F09CB0DEF53}"/>
              </a:ext>
            </a:extLst>
          </p:cNvPr>
          <p:cNvGrpSpPr/>
          <p:nvPr/>
        </p:nvGrpSpPr>
        <p:grpSpPr>
          <a:xfrm>
            <a:off x="9577815" y="6030823"/>
            <a:ext cx="1062346" cy="762589"/>
            <a:chOff x="7059518" y="5839689"/>
            <a:chExt cx="1341695" cy="963115"/>
          </a:xfrm>
        </p:grpSpPr>
        <p:pic>
          <p:nvPicPr>
            <p:cNvPr id="27" name="Gráfico 26" descr="Reproducir">
              <a:hlinkClick r:id="" action="ppaction://hlinkshowjump?jump=nextslide"/>
              <a:extLst>
                <a:ext uri="{FF2B5EF4-FFF2-40B4-BE49-F238E27FC236}">
                  <a16:creationId xmlns:a16="http://schemas.microsoft.com/office/drawing/2014/main" id="{044E303E-A1D0-E355-813D-1C0C956F77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28" name="CuadroTexto 27">
              <a:hlinkClick r:id="" action="ppaction://hlinkshowjump?jump=nextslide"/>
              <a:extLst>
                <a:ext uri="{FF2B5EF4-FFF2-40B4-BE49-F238E27FC236}">
                  <a16:creationId xmlns:a16="http://schemas.microsoft.com/office/drawing/2014/main" id="{05DCD313-5932-A49C-67F0-D1F9A45394EB}"/>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32" name="Grupo 31">
            <a:extLst>
              <a:ext uri="{FF2B5EF4-FFF2-40B4-BE49-F238E27FC236}">
                <a16:creationId xmlns:a16="http://schemas.microsoft.com/office/drawing/2014/main" id="{5A2B810C-6755-14F0-5347-301E8EFFDEA3}"/>
              </a:ext>
            </a:extLst>
          </p:cNvPr>
          <p:cNvGrpSpPr/>
          <p:nvPr/>
        </p:nvGrpSpPr>
        <p:grpSpPr>
          <a:xfrm>
            <a:off x="10737157" y="6015446"/>
            <a:ext cx="1317749" cy="762590"/>
            <a:chOff x="10684667" y="5839689"/>
            <a:chExt cx="1664258" cy="963116"/>
          </a:xfrm>
        </p:grpSpPr>
        <p:pic>
          <p:nvPicPr>
            <p:cNvPr id="33" name="Gráfico 32" descr="Libros en estantería">
              <a:hlinkClick r:id="rId9" action="ppaction://hlinksldjump"/>
              <a:extLst>
                <a:ext uri="{FF2B5EF4-FFF2-40B4-BE49-F238E27FC236}">
                  <a16:creationId xmlns:a16="http://schemas.microsoft.com/office/drawing/2014/main" id="{2343313A-8C0B-7BCF-DEA9-04F283DB5C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34" name="CuadroTexto 33">
              <a:hlinkClick r:id="rId9" action="ppaction://hlinksldjump"/>
              <a:extLst>
                <a:ext uri="{FF2B5EF4-FFF2-40B4-BE49-F238E27FC236}">
                  <a16:creationId xmlns:a16="http://schemas.microsoft.com/office/drawing/2014/main" id="{AF3046DC-65FF-168D-54E8-E31F1AACC019}"/>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35" name="Google Shape;94;p1">
            <a:extLst>
              <a:ext uri="{FF2B5EF4-FFF2-40B4-BE49-F238E27FC236}">
                <a16:creationId xmlns:a16="http://schemas.microsoft.com/office/drawing/2014/main" id="{4CEABBBC-FB84-92D3-FD16-CF64E558A49F}"/>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0016" y="373611"/>
            <a:ext cx="720130" cy="37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Google Shape;1103;p45">
            <a:extLst>
              <a:ext uri="{FF2B5EF4-FFF2-40B4-BE49-F238E27FC236}">
                <a16:creationId xmlns:a16="http://schemas.microsoft.com/office/drawing/2014/main" id="{226BDCA0-989E-47D6-3DC4-60785489043A}"/>
              </a:ext>
            </a:extLst>
          </p:cNvPr>
          <p:cNvSpPr txBox="1"/>
          <p:nvPr/>
        </p:nvSpPr>
        <p:spPr>
          <a:xfrm>
            <a:off x="611426" y="757153"/>
            <a:ext cx="11044224" cy="5555367"/>
          </a:xfrm>
          <a:prstGeom prst="rect">
            <a:avLst/>
          </a:prstGeom>
          <a:noFill/>
          <a:ln>
            <a:noFill/>
          </a:ln>
        </p:spPr>
        <p:txBody>
          <a:bodyPr wrap="square" lIns="91425" tIns="0" rIns="91425" bIns="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D.R.© 2024. </a:t>
            </a:r>
            <a:r>
              <a:rPr lang="es-ES" sz="1500" dirty="0">
                <a:solidFill>
                  <a:schemeClr val="bg1"/>
                </a:solidFill>
                <a:latin typeface="Calibri" panose="020F0502020204030204" pitchFamily="34" charset="0"/>
                <a:cs typeface="Calibri" panose="020F0502020204030204" pitchFamily="34" charset="0"/>
              </a:rPr>
              <a:t>Universidad Nacional Autónoma de México. Ciudad Universitaria, Coyoacán, C.P. 04510, Ciudad de México, México.</a:t>
            </a:r>
            <a:endParaRPr lang="es-MX" sz="1500" dirty="0">
              <a:solidFill>
                <a:schemeClr val="bg1"/>
              </a:solidFill>
              <a:latin typeface="Calibri" panose="020F0502020204030204" pitchFamily="34" charset="0"/>
              <a:cs typeface="Calibri" panose="020F0502020204030204" pitchFamily="34" charset="0"/>
            </a:endParaRPr>
          </a:p>
          <a:p>
            <a:pPr eaLnBrk="1" hangingPunct="1">
              <a:buSzPts val="1200"/>
              <a:buFont typeface="Calibri" panose="020F0502020204030204" pitchFamily="34" charset="0"/>
              <a:buNone/>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Excepto donde se indique lo contrario, esta obra está bajo una licencia                                    </a:t>
            </a:r>
            <a:endParaRPr lang="es-ES_tradnl" altLang="es-MX" sz="1500" dirty="0">
              <a:solidFill>
                <a:schemeClr val="bg1"/>
              </a:solidFill>
            </a:endParaRPr>
          </a:p>
          <a:p>
            <a:pPr eaLnBrk="1" hangingPunct="1">
              <a:buSzPts val="1200"/>
              <a:buFont typeface="Calibri" panose="020F0502020204030204" pitchFamily="34" charset="0"/>
              <a:buNone/>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Creative Commons Atribución-No comercial 4.0 Internacional (CC BY-NC 4.0 International). https://</a:t>
            </a:r>
            <a:r>
              <a:rPr lang="es-ES_tradnl" altLang="es-MX" sz="1500" dirty="0" err="1">
                <a:solidFill>
                  <a:schemeClr val="bg1"/>
                </a:solidFill>
                <a:latin typeface="Calibri" panose="020F0502020204030204" pitchFamily="34" charset="0"/>
                <a:cs typeface="Calibri" panose="020F0502020204030204" pitchFamily="34" charset="0"/>
                <a:sym typeface="Calibri" panose="020F0502020204030204" pitchFamily="34" charset="0"/>
              </a:rPr>
              <a:t>creativecommons.org</a:t>
            </a: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a:t>
            </a:r>
            <a:r>
              <a:rPr lang="es-ES_tradnl" altLang="es-MX" sz="1500" dirty="0" err="1">
                <a:solidFill>
                  <a:schemeClr val="bg1"/>
                </a:solidFill>
                <a:latin typeface="Calibri" panose="020F0502020204030204" pitchFamily="34" charset="0"/>
                <a:cs typeface="Calibri" panose="020F0502020204030204" pitchFamily="34" charset="0"/>
                <a:sym typeface="Calibri" panose="020F0502020204030204" pitchFamily="34" charset="0"/>
              </a:rPr>
              <a:t>licenses</a:t>
            </a: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a:t>
            </a:r>
            <a:r>
              <a:rPr lang="es-ES_tradnl" altLang="es-MX" sz="1500" dirty="0" err="1">
                <a:solidFill>
                  <a:schemeClr val="bg1"/>
                </a:solidFill>
                <a:latin typeface="Calibri" panose="020F0502020204030204" pitchFamily="34" charset="0"/>
                <a:cs typeface="Calibri" panose="020F0502020204030204" pitchFamily="34" charset="0"/>
                <a:sym typeface="Calibri" panose="020F0502020204030204" pitchFamily="34" charset="0"/>
              </a:rPr>
              <a:t>by-nc</a:t>
            </a: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/4.0/</a:t>
            </a:r>
            <a:r>
              <a:rPr lang="es-ES_tradnl" altLang="es-MX" sz="1500" dirty="0" err="1">
                <a:solidFill>
                  <a:schemeClr val="bg1"/>
                </a:solidFill>
                <a:latin typeface="Calibri" panose="020F0502020204030204" pitchFamily="34" charset="0"/>
                <a:cs typeface="Calibri" panose="020F0502020204030204" pitchFamily="34" charset="0"/>
                <a:sym typeface="Calibri" panose="020F0502020204030204" pitchFamily="34" charset="0"/>
              </a:rPr>
              <a:t>legalcode.es</a:t>
            </a:r>
            <a:endParaRPr lang="es-ES_tradnl" altLang="es-MX" sz="1500" dirty="0">
              <a:solidFill>
                <a:schemeClr val="bg1"/>
              </a:solidFill>
            </a:endParaRPr>
          </a:p>
          <a:p>
            <a:pPr eaLnBrk="1" hangingPunct="1">
              <a:buSzPts val="1200"/>
              <a:buFont typeface="Calibri" panose="020F0502020204030204" pitchFamily="34" charset="0"/>
              <a:buNone/>
            </a:pPr>
            <a:endParaRPr lang="es-ES_tradnl" altLang="es-MX" sz="1500" dirty="0">
              <a:solidFill>
                <a:schemeClr val="bg1"/>
              </a:solidFill>
            </a:endParaRPr>
          </a:p>
          <a:p>
            <a:pPr>
              <a:buSzPts val="1200"/>
            </a:pPr>
            <a:r>
              <a:rPr lang="es-ES_tradnl" altLang="es-MX" sz="1500" dirty="0">
                <a:solidFill>
                  <a:schemeClr val="bg1"/>
                </a:solidFill>
                <a:latin typeface="Calibri" panose="020F0502020204030204" pitchFamily="34" charset="0"/>
                <a:cs typeface="Calibri" panose="020F0502020204030204" pitchFamily="34" charset="0"/>
              </a:rPr>
              <a:t>Escuela Nacional Colegio de Ciencias y Humanidades Plantel Naucalpan. </a:t>
            </a:r>
            <a:r>
              <a:rPr lang="es-MX" sz="1500" dirty="0" err="1">
                <a:solidFill>
                  <a:schemeClr val="bg1"/>
                </a:solidFill>
                <a:latin typeface="Calibri" panose="020F0502020204030204" pitchFamily="34" charset="0"/>
                <a:cs typeface="Calibri" panose="020F0502020204030204" pitchFamily="34" charset="0"/>
              </a:rPr>
              <a:t>Calz</a:t>
            </a:r>
            <a:r>
              <a:rPr lang="es-MX" sz="1500" dirty="0">
                <a:solidFill>
                  <a:schemeClr val="bg1"/>
                </a:solidFill>
                <a:latin typeface="Calibri" panose="020F0502020204030204" pitchFamily="34" charset="0"/>
                <a:cs typeface="Calibri" panose="020F0502020204030204" pitchFamily="34" charset="0"/>
              </a:rPr>
              <a:t>. de los Remedios 10, Bosque de los Remedios, 53458 Naucalpan de Juárez, Méx.</a:t>
            </a:r>
          </a:p>
          <a:p>
            <a:pPr>
              <a:buSzPts val="1200"/>
            </a:pPr>
            <a:endParaRPr lang="es-ES_tradnl" altLang="es-MX" sz="1500" dirty="0">
              <a:solidFill>
                <a:schemeClr val="bg1"/>
              </a:solidFill>
              <a:latin typeface="Calibri" panose="020F0502020204030204" pitchFamily="34" charset="0"/>
              <a:cs typeface="Calibri" panose="020F0502020204030204" pitchFamily="34" charset="0"/>
            </a:endParaRPr>
          </a:p>
          <a:p>
            <a:pPr eaLnBrk="1" hangingPunct="1">
              <a:buSzPts val="1200"/>
              <a:buFont typeface="Calibri" panose="020F0502020204030204" pitchFamily="34" charset="0"/>
              <a:buNone/>
            </a:pPr>
            <a:r>
              <a:rPr lang="es-ES_tradnl" altLang="es-MX" sz="1500" b="1" dirty="0">
                <a:solidFill>
                  <a:schemeClr val="bg1"/>
                </a:solidFill>
                <a:latin typeface="Calibri" panose="020F0502020204030204" pitchFamily="34" charset="0"/>
                <a:cs typeface="Calibri" panose="020F0502020204030204" pitchFamily="34" charset="0"/>
                <a:sym typeface="Calibri" panose="020F0502020204030204" pitchFamily="34" charset="0"/>
              </a:rPr>
              <a:t>Forma sugerida de citar el recurso:</a:t>
            </a:r>
            <a:endParaRPr lang="es-ES_tradnl" altLang="es-MX" sz="1500" dirty="0">
              <a:solidFill>
                <a:schemeClr val="bg1"/>
              </a:solidFill>
            </a:endParaRPr>
          </a:p>
          <a:p>
            <a:pPr>
              <a:buSzPts val="1200"/>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Cruz, B. (2024). </a:t>
            </a:r>
            <a:r>
              <a:rPr lang="es-MX" altLang="es-MX" sz="1500" i="1" dirty="0">
                <a:solidFill>
                  <a:schemeClr val="bg1"/>
                </a:solidFill>
                <a:latin typeface="Calibri" panose="020F0502020204030204" pitchFamily="34" charset="0"/>
                <a:cs typeface="Calibri" panose="020F0502020204030204" pitchFamily="34" charset="0"/>
                <a:sym typeface="Calibri" panose="020F0502020204030204" pitchFamily="34" charset="0"/>
              </a:rPr>
              <a:t>Introducción al álgebra: Potencias enteras positivas</a:t>
            </a: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 [Presentación multimedia]. Universidad Nacional Autónoma de México. Colegio de Ciencias y Humanidades Plantel Naucalpan. </a:t>
            </a: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hlinkClick r:id="rId13">
                  <a:extLst>
                    <a:ext uri="{A12FA001-AC4F-418D-AE19-62706E023703}">
                      <ahyp:hlinkClr xmlns:ahyp="http://schemas.microsoft.com/office/drawing/2018/hyperlinkcolor" val="tx"/>
                    </a:ext>
                  </a:extLst>
                </a:hlinkClick>
              </a:rPr>
              <a:t>https://repositorio.cab.unam.mx/handle/123456789/134</a:t>
            </a:r>
            <a:endPar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endParaRPr>
          </a:p>
          <a:p>
            <a:pPr>
              <a:buSzPts val="1200"/>
            </a:pPr>
            <a:endParaRPr lang="es-ES_tradnl" altLang="es-MX" sz="1500" dirty="0">
              <a:solidFill>
                <a:schemeClr val="bg1"/>
              </a:solidFill>
            </a:endParaRPr>
          </a:p>
          <a:p>
            <a:pPr eaLnBrk="1" hangingPunct="1">
              <a:buSzPts val="1200"/>
              <a:buFont typeface="Calibri" panose="020F0502020204030204" pitchFamily="34" charset="0"/>
              <a:buNone/>
            </a:pPr>
            <a:r>
              <a:rPr lang="es-ES_tradnl" altLang="es-MX" sz="1500" b="1" dirty="0">
                <a:solidFill>
                  <a:schemeClr val="bg1"/>
                </a:solidFill>
                <a:latin typeface="Calibri" panose="020F0502020204030204" pitchFamily="34" charset="0"/>
                <a:cs typeface="Calibri" panose="020F0502020204030204" pitchFamily="34" charset="0"/>
                <a:sym typeface="Calibri" panose="020F0502020204030204" pitchFamily="34" charset="0"/>
              </a:rPr>
              <a:t>Con la licencia                        usted es libre de</a:t>
            </a: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         </a:t>
            </a:r>
            <a:b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br>
            <a:endParaRPr lang="es-ES_tradnl" altLang="es-MX" sz="1500" dirty="0">
              <a:solidFill>
                <a:schemeClr val="bg1"/>
              </a:solidFill>
            </a:endParaRPr>
          </a:p>
          <a:p>
            <a:pPr eaLnBrk="1" hangingPunct="1">
              <a:buClr>
                <a:schemeClr val="bg1"/>
              </a:buClr>
              <a:buSzPts val="1200"/>
              <a:buFont typeface="Calibri" panose="020F0502020204030204" pitchFamily="34" charset="0"/>
              <a:buChar char="•"/>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Compartir: copiar y redistribuir el material en cualquier medio o formato</a:t>
            </a:r>
            <a:endParaRPr lang="es-ES_tradnl" altLang="es-MX" sz="1500" dirty="0">
              <a:solidFill>
                <a:schemeClr val="bg1"/>
              </a:solidFill>
            </a:endParaRPr>
          </a:p>
          <a:p>
            <a:pPr eaLnBrk="1" hangingPunct="1">
              <a:buClr>
                <a:schemeClr val="bg1"/>
              </a:buClr>
              <a:buSzPts val="1200"/>
              <a:buFont typeface="Calibri" panose="020F0502020204030204" pitchFamily="34" charset="0"/>
              <a:buChar char="•"/>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Adaptar: remezclar, transformar y construir a partir del material</a:t>
            </a:r>
            <a:b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br>
            <a:endParaRPr lang="es-ES_tradnl" altLang="es-MX" sz="1500" dirty="0">
              <a:solidFill>
                <a:schemeClr val="bg1"/>
              </a:solidFill>
            </a:endParaRPr>
          </a:p>
          <a:p>
            <a:pPr eaLnBrk="1" hangingPunct="1">
              <a:buClr>
                <a:schemeClr val="bg1"/>
              </a:buClr>
              <a:buSzPts val="1200"/>
              <a:buFont typeface="Calibri" panose="020F0502020204030204" pitchFamily="34" charset="0"/>
              <a:buNone/>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Bajo los siguientes términos:</a:t>
            </a:r>
            <a:endParaRPr lang="es-ES_tradnl" altLang="es-MX" sz="1500" dirty="0">
              <a:solidFill>
                <a:schemeClr val="bg1"/>
              </a:solidFill>
            </a:endParaRPr>
          </a:p>
          <a:p>
            <a:pPr eaLnBrk="1" hangingPunct="1">
              <a:buClr>
                <a:schemeClr val="bg1"/>
              </a:buClr>
              <a:buSzPts val="1200"/>
              <a:buFont typeface="Calibri" panose="020F0502020204030204" pitchFamily="34" charset="0"/>
              <a:buChar char="•"/>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Atribución: usted debe dar crédito de manera adecuada, brindar un enlace a la licencia, e indicar si se han realizado cambios. Puede hacerlo en cualquier forma razonable, pero no de forma tal que sugiera que usted o su uso tienen el apoyo de la licenciante</a:t>
            </a:r>
            <a:endParaRPr lang="es-ES_tradnl" altLang="es-MX" sz="1500" dirty="0">
              <a:solidFill>
                <a:schemeClr val="bg1"/>
              </a:solidFill>
            </a:endParaRPr>
          </a:p>
          <a:p>
            <a:pPr eaLnBrk="1" hangingPunct="1">
              <a:buClr>
                <a:schemeClr val="bg1"/>
              </a:buClr>
              <a:buSzPts val="1200"/>
              <a:buFont typeface="Calibri" panose="020F0502020204030204" pitchFamily="34" charset="0"/>
              <a:buChar char="•"/>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No comercial: usted no puede hacer uso del material con propósitos comerciales</a:t>
            </a:r>
            <a:endParaRPr lang="es-ES_tradnl" altLang="es-MX" sz="1500" dirty="0">
              <a:solidFill>
                <a:schemeClr val="bg1"/>
              </a:solidFill>
            </a:endParaRPr>
          </a:p>
          <a:p>
            <a:pPr eaLnBrk="1" hangingPunct="1">
              <a:buSzPts val="1200"/>
              <a:buFont typeface="Calibri" panose="020F0502020204030204" pitchFamily="34" charset="0"/>
              <a:buNone/>
            </a:pPr>
            <a:endParaRPr lang="es-ES_tradnl" altLang="es-MX" sz="1500" dirty="0">
              <a:solidFill>
                <a:schemeClr val="bg1"/>
              </a:solidFill>
            </a:endParaRPr>
          </a:p>
          <a:p>
            <a:pPr eaLnBrk="1" hangingPunct="1">
              <a:buSzPts val="1200"/>
              <a:buFont typeface="Calibri" panose="020F0502020204030204" pitchFamily="34" charset="0"/>
              <a:buNone/>
            </a:pPr>
            <a:r>
              <a:rPr lang="es-ES_tradnl" altLang="es-MX" sz="1500" dirty="0">
                <a:solidFill>
                  <a:schemeClr val="bg1"/>
                </a:solidFill>
                <a:latin typeface="Calibri" panose="020F0502020204030204" pitchFamily="34" charset="0"/>
                <a:cs typeface="Calibri" panose="020F0502020204030204" pitchFamily="34" charset="0"/>
                <a:sym typeface="Calibri" panose="020F0502020204030204" pitchFamily="34" charset="0"/>
              </a:rPr>
              <a:t>En los casos que sea usada la presente obra, deben respetarse los términos especificados en esta licencia.</a:t>
            </a:r>
            <a:endParaRPr lang="es-ES_tradnl" altLang="es-MX" sz="1500" dirty="0">
              <a:solidFill>
                <a:schemeClr val="bg1"/>
              </a:solidFill>
            </a:endParaRPr>
          </a:p>
          <a:p>
            <a:pPr eaLnBrk="1" hangingPunct="1"/>
            <a:endParaRPr lang="es-MX" altLang="es-MX" sz="160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pic>
        <p:nvPicPr>
          <p:cNvPr id="37" name="Google Shape;94;p1">
            <a:extLst>
              <a:ext uri="{FF2B5EF4-FFF2-40B4-BE49-F238E27FC236}">
                <a16:creationId xmlns:a16="http://schemas.microsoft.com/office/drawing/2014/main" id="{099BCEE8-00C9-CACB-C0AC-20EA8A0B4F5C}"/>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8741" y="3411082"/>
            <a:ext cx="880725" cy="4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971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66F6733D-9EF4-8263-5925-BB4610B82253}"/>
              </a:ext>
            </a:extLst>
          </p:cNvPr>
          <p:cNvSpPr/>
          <p:nvPr/>
        </p:nvSpPr>
        <p:spPr>
          <a:xfrm rot="10800000">
            <a:off x="0" y="16042"/>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Imagen 9">
            <a:extLst>
              <a:ext uri="{FF2B5EF4-FFF2-40B4-BE49-F238E27FC236}">
                <a16:creationId xmlns:a16="http://schemas.microsoft.com/office/drawing/2014/main" id="{4B49D580-E288-566A-B0A6-12504B3C7E12}"/>
              </a:ext>
            </a:extLst>
          </p:cNvPr>
          <p:cNvPicPr>
            <a:picLocks noChangeAspect="1"/>
          </p:cNvPicPr>
          <p:nvPr/>
        </p:nvPicPr>
        <p:blipFill rotWithShape="1">
          <a:blip r:embed="rId4">
            <a:duotone>
              <a:schemeClr val="accent2">
                <a:shade val="45000"/>
                <a:satMod val="135000"/>
              </a:schemeClr>
              <a:prstClr val="white"/>
            </a:duotone>
            <a:alphaModFix amt="61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Lst>
          </a:blip>
          <a:srcRect b="50000"/>
          <a:stretch/>
        </p:blipFill>
        <p:spPr>
          <a:xfrm flipH="1">
            <a:off x="19160" y="1337290"/>
            <a:ext cx="5562787" cy="3436471"/>
          </a:xfrm>
          <a:prstGeom prst="rect">
            <a:avLst/>
          </a:prstGeom>
        </p:spPr>
      </p:pic>
      <p:pic>
        <p:nvPicPr>
          <p:cNvPr id="5" name="Imagen 4">
            <a:extLst>
              <a:ext uri="{FF2B5EF4-FFF2-40B4-BE49-F238E27FC236}">
                <a16:creationId xmlns:a16="http://schemas.microsoft.com/office/drawing/2014/main" id="{CEB768E2-19B4-6BCD-F981-DB2C05686770}"/>
              </a:ext>
            </a:extLst>
          </p:cNvPr>
          <p:cNvPicPr>
            <a:picLocks noChangeAspect="1"/>
          </p:cNvPicPr>
          <p:nvPr/>
        </p:nvPicPr>
        <p:blipFill rotWithShape="1">
          <a:blip r:embed="rId6">
            <a:alphaModFix/>
          </a:blip>
          <a:srcRect t="60667"/>
          <a:stretch/>
        </p:blipFill>
        <p:spPr>
          <a:xfrm>
            <a:off x="0" y="3791554"/>
            <a:ext cx="12192000" cy="2697479"/>
          </a:xfrm>
          <a:prstGeom prst="rect">
            <a:avLst/>
          </a:prstGeom>
        </p:spPr>
      </p:pic>
      <p:sp>
        <p:nvSpPr>
          <p:cNvPr id="7" name="CuadroTexto 6">
            <a:extLst>
              <a:ext uri="{FF2B5EF4-FFF2-40B4-BE49-F238E27FC236}">
                <a16:creationId xmlns:a16="http://schemas.microsoft.com/office/drawing/2014/main" id="{9C7F0D61-2F0C-D44E-357C-7B1F6914BA05}"/>
              </a:ext>
            </a:extLst>
          </p:cNvPr>
          <p:cNvSpPr txBox="1"/>
          <p:nvPr/>
        </p:nvSpPr>
        <p:spPr>
          <a:xfrm>
            <a:off x="645658" y="1321247"/>
            <a:ext cx="4527082" cy="1938992"/>
          </a:xfrm>
          <a:prstGeom prst="rect">
            <a:avLst/>
          </a:prstGeom>
          <a:noFill/>
        </p:spPr>
        <p:txBody>
          <a:bodyPr wrap="square" rtlCol="0">
            <a:spAutoFit/>
          </a:bodyPr>
          <a:lstStyle/>
          <a:p>
            <a:pPr algn="ctr"/>
            <a:r>
              <a:rPr lang="es-MX"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Presentación y objetivo del recurso</a:t>
            </a:r>
          </a:p>
        </p:txBody>
      </p:sp>
      <p:grpSp>
        <p:nvGrpSpPr>
          <p:cNvPr id="49" name="Grupo 48">
            <a:extLst>
              <a:ext uri="{FF2B5EF4-FFF2-40B4-BE49-F238E27FC236}">
                <a16:creationId xmlns:a16="http://schemas.microsoft.com/office/drawing/2014/main" id="{D4CA5952-98FF-5B51-1489-2338892950BC}"/>
              </a:ext>
            </a:extLst>
          </p:cNvPr>
          <p:cNvGrpSpPr/>
          <p:nvPr/>
        </p:nvGrpSpPr>
        <p:grpSpPr>
          <a:xfrm>
            <a:off x="7224292" y="5971006"/>
            <a:ext cx="1143151" cy="767107"/>
            <a:chOff x="7338596" y="5956718"/>
            <a:chExt cx="1143151" cy="767107"/>
          </a:xfrm>
        </p:grpSpPr>
        <p:pic>
          <p:nvPicPr>
            <p:cNvPr id="13" name="Gráfico 12" descr="Reproducir">
              <a:hlinkClick r:id="" action="ppaction://hlinkshowjump?jump=previousslide"/>
              <a:extLst>
                <a:ext uri="{FF2B5EF4-FFF2-40B4-BE49-F238E27FC236}">
                  <a16:creationId xmlns:a16="http://schemas.microsoft.com/office/drawing/2014/main" id="{7AC488F1-ACC6-6B59-938B-C99C23CD17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14" name="CuadroTexto 13">
              <a:hlinkClick r:id="" action="ppaction://hlinkshowjump?jump=previousslide"/>
              <a:extLst>
                <a:ext uri="{FF2B5EF4-FFF2-40B4-BE49-F238E27FC236}">
                  <a16:creationId xmlns:a16="http://schemas.microsoft.com/office/drawing/2014/main" id="{9374F53F-D029-2DB0-C469-EDC1FDD57092}"/>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23" name="Grupo 22">
            <a:extLst>
              <a:ext uri="{FF2B5EF4-FFF2-40B4-BE49-F238E27FC236}">
                <a16:creationId xmlns:a16="http://schemas.microsoft.com/office/drawing/2014/main" id="{3D21D940-269F-2302-1945-8DC5FA1BF631}"/>
              </a:ext>
            </a:extLst>
          </p:cNvPr>
          <p:cNvGrpSpPr/>
          <p:nvPr/>
        </p:nvGrpSpPr>
        <p:grpSpPr>
          <a:xfrm>
            <a:off x="6432587" y="5967763"/>
            <a:ext cx="709174" cy="762589"/>
            <a:chOff x="5538422" y="5846740"/>
            <a:chExt cx="709174" cy="762589"/>
          </a:xfrm>
        </p:grpSpPr>
        <p:pic>
          <p:nvPicPr>
            <p:cNvPr id="24" name="Gráfico 23" descr="Casa">
              <a:hlinkClick r:id="rId9" action="ppaction://hlinksldjump"/>
              <a:extLst>
                <a:ext uri="{FF2B5EF4-FFF2-40B4-BE49-F238E27FC236}">
                  <a16:creationId xmlns:a16="http://schemas.microsoft.com/office/drawing/2014/main" id="{DF3C71D8-F12F-1F73-D79A-4498108840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25" name="CuadroTexto 24">
              <a:hlinkClick r:id="rId9" action="ppaction://hlinksldjump"/>
              <a:extLst>
                <a:ext uri="{FF2B5EF4-FFF2-40B4-BE49-F238E27FC236}">
                  <a16:creationId xmlns:a16="http://schemas.microsoft.com/office/drawing/2014/main" id="{5BBA1608-EACD-95A7-675A-96758AAA4962}"/>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26" name="Grupo 25">
            <a:extLst>
              <a:ext uri="{FF2B5EF4-FFF2-40B4-BE49-F238E27FC236}">
                <a16:creationId xmlns:a16="http://schemas.microsoft.com/office/drawing/2014/main" id="{1C98C1DE-B87F-97CC-AA27-98AAC2E0F341}"/>
              </a:ext>
            </a:extLst>
          </p:cNvPr>
          <p:cNvGrpSpPr/>
          <p:nvPr/>
        </p:nvGrpSpPr>
        <p:grpSpPr>
          <a:xfrm>
            <a:off x="8406226" y="5967763"/>
            <a:ext cx="1062346" cy="762589"/>
            <a:chOff x="7059518" y="5839689"/>
            <a:chExt cx="1341695" cy="963115"/>
          </a:xfrm>
        </p:grpSpPr>
        <p:pic>
          <p:nvPicPr>
            <p:cNvPr id="27" name="Gráfico 26" descr="Reproducir">
              <a:hlinkClick r:id="" action="ppaction://hlinkshowjump?jump=nextslide"/>
              <a:extLst>
                <a:ext uri="{FF2B5EF4-FFF2-40B4-BE49-F238E27FC236}">
                  <a16:creationId xmlns:a16="http://schemas.microsoft.com/office/drawing/2014/main" id="{85AA576F-2813-DF71-13C5-AA84C2EEB3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28" name="CuadroTexto 27">
              <a:hlinkClick r:id="" action="ppaction://hlinkshowjump?jump=nextslide"/>
              <a:extLst>
                <a:ext uri="{FF2B5EF4-FFF2-40B4-BE49-F238E27FC236}">
                  <a16:creationId xmlns:a16="http://schemas.microsoft.com/office/drawing/2014/main" id="{7632FCC5-24E3-A867-BB6A-489691C260FC}"/>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29" name="Grupo 28">
            <a:extLst>
              <a:ext uri="{FF2B5EF4-FFF2-40B4-BE49-F238E27FC236}">
                <a16:creationId xmlns:a16="http://schemas.microsoft.com/office/drawing/2014/main" id="{C76F974E-DFC9-EF9D-B709-AA8D9271510F}"/>
              </a:ext>
            </a:extLst>
          </p:cNvPr>
          <p:cNvGrpSpPr/>
          <p:nvPr/>
        </p:nvGrpSpPr>
        <p:grpSpPr>
          <a:xfrm>
            <a:off x="9468572" y="5965193"/>
            <a:ext cx="1269814" cy="762589"/>
            <a:chOff x="9512187" y="5839689"/>
            <a:chExt cx="1603718" cy="963115"/>
          </a:xfrm>
        </p:grpSpPr>
        <p:pic>
          <p:nvPicPr>
            <p:cNvPr id="30" name="Gráfico 29" descr="Cancha">
              <a:hlinkClick r:id="rId12" action="ppaction://hlinksldjump"/>
              <a:extLst>
                <a:ext uri="{FF2B5EF4-FFF2-40B4-BE49-F238E27FC236}">
                  <a16:creationId xmlns:a16="http://schemas.microsoft.com/office/drawing/2014/main" id="{20A3BE05-E39F-3E5A-B6B7-D1E7E332DFE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32" name="CuadroTexto 31">
              <a:hlinkClick r:id="rId12" action="ppaction://hlinksldjump"/>
              <a:extLst>
                <a:ext uri="{FF2B5EF4-FFF2-40B4-BE49-F238E27FC236}">
                  <a16:creationId xmlns:a16="http://schemas.microsoft.com/office/drawing/2014/main" id="{0B9F3146-92D6-72EF-21CA-DBF854008DE3}"/>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35" name="Grupo 34">
            <a:extLst>
              <a:ext uri="{FF2B5EF4-FFF2-40B4-BE49-F238E27FC236}">
                <a16:creationId xmlns:a16="http://schemas.microsoft.com/office/drawing/2014/main" id="{EABCB743-B9E1-39FC-15A2-A9A94155BF18}"/>
              </a:ext>
            </a:extLst>
          </p:cNvPr>
          <p:cNvGrpSpPr/>
          <p:nvPr/>
        </p:nvGrpSpPr>
        <p:grpSpPr>
          <a:xfrm>
            <a:off x="10737157" y="5962896"/>
            <a:ext cx="1317749" cy="762590"/>
            <a:chOff x="10684667" y="5839689"/>
            <a:chExt cx="1664258" cy="963116"/>
          </a:xfrm>
        </p:grpSpPr>
        <p:pic>
          <p:nvPicPr>
            <p:cNvPr id="38" name="Gráfico 37" descr="Libros en estantería">
              <a:hlinkClick r:id="rId15" action="ppaction://hlinksldjump"/>
              <a:extLst>
                <a:ext uri="{FF2B5EF4-FFF2-40B4-BE49-F238E27FC236}">
                  <a16:creationId xmlns:a16="http://schemas.microsoft.com/office/drawing/2014/main" id="{3677B977-67EE-6741-FA66-1BDE8F09729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44" name="CuadroTexto 43">
              <a:hlinkClick r:id="rId15" action="ppaction://hlinksldjump"/>
              <a:extLst>
                <a:ext uri="{FF2B5EF4-FFF2-40B4-BE49-F238E27FC236}">
                  <a16:creationId xmlns:a16="http://schemas.microsoft.com/office/drawing/2014/main" id="{CB247D22-3FD7-87E8-DB80-A5E2E7D09314}"/>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47" name="Google Shape;94;p1">
            <a:extLst>
              <a:ext uri="{FF2B5EF4-FFF2-40B4-BE49-F238E27FC236}">
                <a16:creationId xmlns:a16="http://schemas.microsoft.com/office/drawing/2014/main" id="{7E85238E-5260-F9F5-6F70-C5CDB171F72F}"/>
              </a:ext>
            </a:extLst>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arcador de contenido 2">
            <a:extLst>
              <a:ext uri="{FF2B5EF4-FFF2-40B4-BE49-F238E27FC236}">
                <a16:creationId xmlns:a16="http://schemas.microsoft.com/office/drawing/2014/main" id="{8902A459-50AA-5846-D675-7D83E8091F35}"/>
              </a:ext>
            </a:extLst>
          </p:cNvPr>
          <p:cNvSpPr txBox="1">
            <a:spLocks/>
          </p:cNvSpPr>
          <p:nvPr/>
        </p:nvSpPr>
        <p:spPr>
          <a:xfrm>
            <a:off x="5504119" y="630735"/>
            <a:ext cx="6356502" cy="55686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6675" algn="just">
              <a:lnSpc>
                <a:spcPct val="100000"/>
              </a:lnSpc>
              <a:spcBef>
                <a:spcPts val="30"/>
              </a:spcBef>
            </a:pPr>
            <a:r>
              <a:rPr lang="es-ES" sz="1800" kern="100" dirty="0">
                <a:solidFill>
                  <a:schemeClr val="bg1"/>
                </a:solidFill>
                <a:latin typeface="Arial" panose="020B0604020202020204" pitchFamily="34" charset="0"/>
                <a:cs typeface="Times New Roman" panose="02020603050405020304" pitchFamily="18" charset="0"/>
              </a:rPr>
              <a:t>Este recurso es el primero de varios que abordarán conceptos esenciales de álgebra, fortaleciendo el aprendizaje del lenguaje matemático. Apoya el ambiente de aprendizaje de aula invertida y la adquisición de conocimientos conceptuales de algunos temas que te serán útiles en el manejo de álgebra elemental.</a:t>
            </a:r>
          </a:p>
          <a:p>
            <a:pPr marL="66675" algn="just">
              <a:lnSpc>
                <a:spcPct val="100000"/>
              </a:lnSpc>
              <a:spcBef>
                <a:spcPts val="30"/>
              </a:spcBef>
            </a:pPr>
            <a:endParaRPr lang="es-ES" sz="1800" kern="100" dirty="0">
              <a:solidFill>
                <a:schemeClr val="bg1"/>
              </a:solidFill>
              <a:latin typeface="Arial" panose="020B0604020202020204" pitchFamily="34" charset="0"/>
              <a:cs typeface="Times New Roman" panose="02020603050405020304" pitchFamily="18" charset="0"/>
            </a:endParaRPr>
          </a:p>
          <a:p>
            <a:pPr marL="66675" algn="just">
              <a:lnSpc>
                <a:spcPct val="100000"/>
              </a:lnSpc>
              <a:spcBef>
                <a:spcPts val="30"/>
              </a:spcBef>
            </a:pPr>
            <a:r>
              <a:rPr lang="es-ES" sz="1800" kern="100" dirty="0">
                <a:solidFill>
                  <a:schemeClr val="bg1"/>
                </a:solidFill>
                <a:latin typeface="Arial" panose="020B0604020202020204" pitchFamily="34" charset="0"/>
                <a:cs typeface="Times New Roman" panose="02020603050405020304" pitchFamily="18" charset="0"/>
              </a:rPr>
              <a:t>El objetivo del recurso es brindar un referente para la comprensión de los conceptos de expresión algebraica, término, coeficiente y factor, así como las potencias enteras positivas. Podrás conocer cómo operarlos correctamente en los ejemplos que se presentan y aplicarlos en ejercicios prácticos que resolverás al término de la revisión de cada concepto y que se reforzarán en la sección de evaluación.</a:t>
            </a:r>
          </a:p>
          <a:p>
            <a:pPr marL="66675" algn="just">
              <a:lnSpc>
                <a:spcPct val="100000"/>
              </a:lnSpc>
              <a:spcBef>
                <a:spcPts val="30"/>
              </a:spcBef>
            </a:pPr>
            <a:endParaRPr lang="es-ES" sz="1800" kern="100" dirty="0">
              <a:solidFill>
                <a:schemeClr val="bg1"/>
              </a:solidFill>
              <a:latin typeface="Arial" panose="020B0604020202020204" pitchFamily="34" charset="0"/>
              <a:cs typeface="Times New Roman" panose="02020603050405020304" pitchFamily="18" charset="0"/>
            </a:endParaRPr>
          </a:p>
          <a:p>
            <a:pPr algn="just">
              <a:lnSpc>
                <a:spcPct val="100000"/>
              </a:lnSpc>
            </a:pPr>
            <a:r>
              <a:rPr lang="es-ES" sz="1800" i="1"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¡Iniciemos! </a:t>
            </a:r>
          </a:p>
        </p:txBody>
      </p:sp>
    </p:spTree>
    <p:extLst>
      <p:ext uri="{BB962C8B-B14F-4D97-AF65-F5344CB8AC3E}">
        <p14:creationId xmlns:p14="http://schemas.microsoft.com/office/powerpoint/2010/main" val="3657974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66F6733D-9EF4-8263-5925-BB4610B82253}"/>
              </a:ext>
            </a:extLst>
          </p:cNvPr>
          <p:cNvSpPr/>
          <p:nvPr/>
        </p:nvSpPr>
        <p:spPr>
          <a:xfrm rot="10800000">
            <a:off x="0" y="16042"/>
            <a:ext cx="12192000" cy="6858000"/>
          </a:xfrm>
          <a:prstGeom prst="rect">
            <a:avLst/>
          </a:prstGeom>
          <a:gradFill>
            <a:gsLst>
              <a:gs pos="57000">
                <a:srgbClr val="3E4DC1">
                  <a:alpha val="31424"/>
                </a:srgbClr>
              </a:gs>
              <a:gs pos="0">
                <a:srgbClr val="AFD9CE"/>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52" name="Grupo 51">
            <a:extLst>
              <a:ext uri="{FF2B5EF4-FFF2-40B4-BE49-F238E27FC236}">
                <a16:creationId xmlns:a16="http://schemas.microsoft.com/office/drawing/2014/main" id="{E05792CE-0F9A-7D91-E2C5-9FCB41498218}"/>
              </a:ext>
            </a:extLst>
          </p:cNvPr>
          <p:cNvGrpSpPr/>
          <p:nvPr/>
        </p:nvGrpSpPr>
        <p:grpSpPr>
          <a:xfrm>
            <a:off x="0" y="570417"/>
            <a:ext cx="5244951" cy="5562787"/>
            <a:chOff x="0" y="274133"/>
            <a:chExt cx="5244951" cy="5562787"/>
          </a:xfrm>
        </p:grpSpPr>
        <p:sp>
          <p:nvSpPr>
            <p:cNvPr id="7" name="CuadroTexto 6">
              <a:extLst>
                <a:ext uri="{FF2B5EF4-FFF2-40B4-BE49-F238E27FC236}">
                  <a16:creationId xmlns:a16="http://schemas.microsoft.com/office/drawing/2014/main" id="{9C7F0D61-2F0C-D44E-357C-7B1F6914BA05}"/>
                </a:ext>
              </a:extLst>
            </p:cNvPr>
            <p:cNvSpPr txBox="1"/>
            <p:nvPr/>
          </p:nvSpPr>
          <p:spPr>
            <a:xfrm>
              <a:off x="365760" y="1150521"/>
              <a:ext cx="4145280" cy="1323439"/>
            </a:xfrm>
            <a:prstGeom prst="rect">
              <a:avLst/>
            </a:prstGeom>
            <a:noFill/>
          </p:spPr>
          <p:txBody>
            <a:bodyPr wrap="square" rtlCol="0">
              <a:spAutoFit/>
            </a:bodyPr>
            <a:lstStyle/>
            <a:p>
              <a:r>
                <a:rPr lang="es-MX" sz="8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nvGrpSpPr>
            <p:cNvPr id="51" name="Grupo 50">
              <a:extLst>
                <a:ext uri="{FF2B5EF4-FFF2-40B4-BE49-F238E27FC236}">
                  <a16:creationId xmlns:a16="http://schemas.microsoft.com/office/drawing/2014/main" id="{3FA40845-B2B5-015C-A582-A65C5C1007EC}"/>
                </a:ext>
              </a:extLst>
            </p:cNvPr>
            <p:cNvGrpSpPr/>
            <p:nvPr/>
          </p:nvGrpSpPr>
          <p:grpSpPr>
            <a:xfrm>
              <a:off x="0" y="274133"/>
              <a:ext cx="5244951" cy="5562787"/>
              <a:chOff x="0" y="274133"/>
              <a:chExt cx="5244951" cy="5562787"/>
            </a:xfrm>
          </p:grpSpPr>
          <p:pic>
            <p:nvPicPr>
              <p:cNvPr id="10" name="Imagen 9">
                <a:extLst>
                  <a:ext uri="{FF2B5EF4-FFF2-40B4-BE49-F238E27FC236}">
                    <a16:creationId xmlns:a16="http://schemas.microsoft.com/office/drawing/2014/main" id="{4B49D580-E288-566A-B0A6-12504B3C7E12}"/>
                  </a:ext>
                </a:extLst>
              </p:cNvPr>
              <p:cNvPicPr>
                <a:picLocks noChangeAspect="1"/>
              </p:cNvPicPr>
              <p:nvPr/>
            </p:nvPicPr>
            <p:blipFill rotWithShape="1">
              <a:blip r:embed="rId4">
                <a:duotone>
                  <a:schemeClr val="accent2">
                    <a:shade val="45000"/>
                    <a:satMod val="135000"/>
                  </a:schemeClr>
                  <a:prstClr val="white"/>
                </a:duotone>
                <a:alphaModFix amt="61000"/>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Lst>
              </a:blip>
              <a:srcRect b="50000"/>
              <a:stretch/>
            </p:blipFill>
            <p:spPr>
              <a:xfrm rot="5400000" flipH="1">
                <a:off x="745322" y="1337291"/>
                <a:ext cx="5562787" cy="3436471"/>
              </a:xfrm>
              <a:prstGeom prst="rect">
                <a:avLst/>
              </a:prstGeom>
            </p:spPr>
          </p:pic>
          <p:cxnSp>
            <p:nvCxnSpPr>
              <p:cNvPr id="12" name="Conector recto 11">
                <a:extLst>
                  <a:ext uri="{FF2B5EF4-FFF2-40B4-BE49-F238E27FC236}">
                    <a16:creationId xmlns:a16="http://schemas.microsoft.com/office/drawing/2014/main" id="{76F7C215-E6C0-2906-BDA2-902B63AD1429}"/>
                  </a:ext>
                </a:extLst>
              </p:cNvPr>
              <p:cNvCxnSpPr>
                <a:cxnSpLocks/>
              </p:cNvCxnSpPr>
              <p:nvPr/>
            </p:nvCxnSpPr>
            <p:spPr>
              <a:xfrm flipH="1">
                <a:off x="0" y="3055526"/>
                <a:ext cx="2070847" cy="0"/>
              </a:xfrm>
              <a:prstGeom prst="line">
                <a:avLst/>
              </a:prstGeom>
              <a:ln>
                <a:solidFill>
                  <a:schemeClr val="accent2">
                    <a:alpha val="60591"/>
                  </a:schemeClr>
                </a:solidFill>
              </a:ln>
            </p:spPr>
            <p:style>
              <a:lnRef idx="2">
                <a:schemeClr val="accent1"/>
              </a:lnRef>
              <a:fillRef idx="0">
                <a:schemeClr val="accent1"/>
              </a:fillRef>
              <a:effectRef idx="1">
                <a:schemeClr val="accent1"/>
              </a:effectRef>
              <a:fontRef idx="minor">
                <a:schemeClr val="tx1"/>
              </a:fontRef>
            </p:style>
          </p:cxnSp>
        </p:grpSp>
      </p:grpSp>
      <p:sp>
        <p:nvSpPr>
          <p:cNvPr id="4" name="CuadroTexto 3">
            <a:hlinkClick r:id="rId6" action="ppaction://hlinksldjump"/>
            <a:extLst>
              <a:ext uri="{FF2B5EF4-FFF2-40B4-BE49-F238E27FC236}">
                <a16:creationId xmlns:a16="http://schemas.microsoft.com/office/drawing/2014/main" id="{FEBD3C81-7066-4C1E-9AB4-AC3CCDF505CC}"/>
              </a:ext>
            </a:extLst>
          </p:cNvPr>
          <p:cNvSpPr txBox="1"/>
          <p:nvPr/>
        </p:nvSpPr>
        <p:spPr>
          <a:xfrm>
            <a:off x="4447772" y="4378283"/>
            <a:ext cx="5935748" cy="522451"/>
          </a:xfrm>
          <a:prstGeom prst="rect">
            <a:avLst/>
          </a:prstGeom>
          <a:noFill/>
        </p:spPr>
        <p:txBody>
          <a:bodyPr wrap="square">
            <a:spAutoFit/>
          </a:bodyPr>
          <a:lstStyle/>
          <a:p>
            <a:pPr>
              <a:lnSpc>
                <a:spcPct val="130000"/>
              </a:lnSpc>
              <a:buClr>
                <a:srgbClr val="0000FF"/>
              </a:buClr>
            </a:pPr>
            <a:r>
              <a:rPr lang="es-MX" sz="2400" b="1" dirty="0">
                <a:solidFill>
                  <a:schemeClr val="bg1"/>
                </a:solidFill>
                <a:latin typeface="Arial" panose="020B0604020202020204" pitchFamily="34" charset="0"/>
                <a:ea typeface="Tahoma" panose="020B0604030504040204" pitchFamily="34" charset="0"/>
                <a:cs typeface="Arial" panose="020B0604020202020204" pitchFamily="34" charset="0"/>
              </a:rPr>
              <a:t>5. Potencias elevadas a otras potencias</a:t>
            </a:r>
          </a:p>
        </p:txBody>
      </p:sp>
      <p:grpSp>
        <p:nvGrpSpPr>
          <p:cNvPr id="54" name="Grupo 53">
            <a:extLst>
              <a:ext uri="{FF2B5EF4-FFF2-40B4-BE49-F238E27FC236}">
                <a16:creationId xmlns:a16="http://schemas.microsoft.com/office/drawing/2014/main" id="{CFFEAC9C-56AA-C597-19BC-F360FB268FC9}"/>
              </a:ext>
            </a:extLst>
          </p:cNvPr>
          <p:cNvGrpSpPr/>
          <p:nvPr/>
        </p:nvGrpSpPr>
        <p:grpSpPr>
          <a:xfrm>
            <a:off x="3940820" y="684306"/>
            <a:ext cx="375052" cy="375052"/>
            <a:chOff x="3943822" y="595875"/>
            <a:chExt cx="512956" cy="512956"/>
          </a:xfrm>
        </p:grpSpPr>
        <p:sp>
          <p:nvSpPr>
            <p:cNvPr id="53" name="Rectángulo redondeado 52">
              <a:hlinkClick r:id="rId7" action="ppaction://hlinksldjump"/>
              <a:extLst>
                <a:ext uri="{FF2B5EF4-FFF2-40B4-BE49-F238E27FC236}">
                  <a16:creationId xmlns:a16="http://schemas.microsoft.com/office/drawing/2014/main" id="{A43F00BF-7706-9FC8-90F4-AC489756FECC}"/>
                </a:ext>
              </a:extLst>
            </p:cNvPr>
            <p:cNvSpPr/>
            <p:nvPr/>
          </p:nvSpPr>
          <p:spPr>
            <a:xfrm>
              <a:off x="3943822" y="595875"/>
              <a:ext cx="512956" cy="51295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8" name="Gráfico 47" descr="Cursor">
              <a:hlinkClick r:id="rId7" action="ppaction://hlinksldjump"/>
              <a:extLst>
                <a:ext uri="{FF2B5EF4-FFF2-40B4-BE49-F238E27FC236}">
                  <a16:creationId xmlns:a16="http://schemas.microsoft.com/office/drawing/2014/main" id="{47BB24A1-42DC-B38F-FBA0-6BF376CE0D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667785" flipH="1">
              <a:off x="3948068" y="619936"/>
              <a:ext cx="459950" cy="459950"/>
            </a:xfrm>
            <a:prstGeom prst="rect">
              <a:avLst/>
            </a:prstGeom>
            <a:effectLst>
              <a:outerShdw blurRad="50800" dist="38100" dir="2700000" algn="tl" rotWithShape="0">
                <a:prstClr val="black">
                  <a:alpha val="40000"/>
                </a:prstClr>
              </a:outerShdw>
            </a:effectLst>
          </p:spPr>
        </p:pic>
      </p:grpSp>
      <p:grpSp>
        <p:nvGrpSpPr>
          <p:cNvPr id="55" name="Grupo 54">
            <a:extLst>
              <a:ext uri="{FF2B5EF4-FFF2-40B4-BE49-F238E27FC236}">
                <a16:creationId xmlns:a16="http://schemas.microsoft.com/office/drawing/2014/main" id="{5015BD89-C6FF-A704-4D40-E0ABF968687C}"/>
              </a:ext>
            </a:extLst>
          </p:cNvPr>
          <p:cNvGrpSpPr/>
          <p:nvPr/>
        </p:nvGrpSpPr>
        <p:grpSpPr>
          <a:xfrm>
            <a:off x="3940820" y="1621855"/>
            <a:ext cx="375052" cy="375052"/>
            <a:chOff x="3943822" y="595875"/>
            <a:chExt cx="512956" cy="512956"/>
          </a:xfrm>
        </p:grpSpPr>
        <p:sp>
          <p:nvSpPr>
            <p:cNvPr id="56" name="Rectángulo redondeado 55">
              <a:hlinkClick r:id="rId10" action="ppaction://hlinksldjump"/>
              <a:extLst>
                <a:ext uri="{FF2B5EF4-FFF2-40B4-BE49-F238E27FC236}">
                  <a16:creationId xmlns:a16="http://schemas.microsoft.com/office/drawing/2014/main" id="{F722065F-27E3-38D9-A0CD-81A7E06673C7}"/>
                </a:ext>
              </a:extLst>
            </p:cNvPr>
            <p:cNvSpPr/>
            <p:nvPr/>
          </p:nvSpPr>
          <p:spPr>
            <a:xfrm>
              <a:off x="3943822" y="595875"/>
              <a:ext cx="512956" cy="51295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7" name="Gráfico 56" descr="Cursor">
              <a:hlinkClick r:id="rId10" action="ppaction://hlinksldjump"/>
              <a:extLst>
                <a:ext uri="{FF2B5EF4-FFF2-40B4-BE49-F238E27FC236}">
                  <a16:creationId xmlns:a16="http://schemas.microsoft.com/office/drawing/2014/main" id="{54E69C8F-C577-BB05-B7D5-B55A5705FE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667785" flipH="1">
              <a:off x="3948068" y="619936"/>
              <a:ext cx="459950" cy="459950"/>
            </a:xfrm>
            <a:prstGeom prst="rect">
              <a:avLst/>
            </a:prstGeom>
            <a:effectLst>
              <a:outerShdw blurRad="50800" dist="38100" dir="2700000" algn="tl" rotWithShape="0">
                <a:prstClr val="black">
                  <a:alpha val="40000"/>
                </a:prstClr>
              </a:outerShdw>
            </a:effectLst>
          </p:spPr>
        </p:pic>
      </p:grpSp>
      <p:grpSp>
        <p:nvGrpSpPr>
          <p:cNvPr id="58" name="Grupo 57">
            <a:extLst>
              <a:ext uri="{FF2B5EF4-FFF2-40B4-BE49-F238E27FC236}">
                <a16:creationId xmlns:a16="http://schemas.microsoft.com/office/drawing/2014/main" id="{20121F77-6F1F-0EDB-D85A-69E8112AD61E}"/>
              </a:ext>
            </a:extLst>
          </p:cNvPr>
          <p:cNvGrpSpPr/>
          <p:nvPr/>
        </p:nvGrpSpPr>
        <p:grpSpPr>
          <a:xfrm>
            <a:off x="3940820" y="2594128"/>
            <a:ext cx="375052" cy="375052"/>
            <a:chOff x="3943822" y="595875"/>
            <a:chExt cx="512956" cy="512956"/>
          </a:xfrm>
        </p:grpSpPr>
        <p:sp>
          <p:nvSpPr>
            <p:cNvPr id="59" name="Rectángulo redondeado 58">
              <a:hlinkClick r:id="rId11" action="ppaction://hlinksldjump"/>
              <a:extLst>
                <a:ext uri="{FF2B5EF4-FFF2-40B4-BE49-F238E27FC236}">
                  <a16:creationId xmlns:a16="http://schemas.microsoft.com/office/drawing/2014/main" id="{E59DDC8D-AC6B-F629-74C6-FF3EACA53D3C}"/>
                </a:ext>
              </a:extLst>
            </p:cNvPr>
            <p:cNvSpPr/>
            <p:nvPr/>
          </p:nvSpPr>
          <p:spPr>
            <a:xfrm>
              <a:off x="3943822" y="595875"/>
              <a:ext cx="512956" cy="51295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0" name="Gráfico 59" descr="Cursor">
              <a:hlinkClick r:id="rId11" action="ppaction://hlinksldjump"/>
              <a:extLst>
                <a:ext uri="{FF2B5EF4-FFF2-40B4-BE49-F238E27FC236}">
                  <a16:creationId xmlns:a16="http://schemas.microsoft.com/office/drawing/2014/main" id="{D9E51C8E-66DA-085E-89E2-098E60E4AF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667785" flipH="1">
              <a:off x="3948068" y="619936"/>
              <a:ext cx="459950" cy="459950"/>
            </a:xfrm>
            <a:prstGeom prst="rect">
              <a:avLst/>
            </a:prstGeom>
            <a:effectLst>
              <a:outerShdw blurRad="50800" dist="38100" dir="2700000" algn="tl" rotWithShape="0">
                <a:prstClr val="black">
                  <a:alpha val="40000"/>
                </a:prstClr>
              </a:outerShdw>
            </a:effectLst>
          </p:spPr>
        </p:pic>
      </p:grpSp>
      <p:grpSp>
        <p:nvGrpSpPr>
          <p:cNvPr id="61" name="Grupo 60">
            <a:extLst>
              <a:ext uri="{FF2B5EF4-FFF2-40B4-BE49-F238E27FC236}">
                <a16:creationId xmlns:a16="http://schemas.microsoft.com/office/drawing/2014/main" id="{2C32DC3D-70EB-F81F-3A1F-91CC06BE822A}"/>
              </a:ext>
            </a:extLst>
          </p:cNvPr>
          <p:cNvGrpSpPr/>
          <p:nvPr/>
        </p:nvGrpSpPr>
        <p:grpSpPr>
          <a:xfrm>
            <a:off x="3940820" y="3543253"/>
            <a:ext cx="375052" cy="375052"/>
            <a:chOff x="3943822" y="595875"/>
            <a:chExt cx="512956" cy="512956"/>
          </a:xfrm>
        </p:grpSpPr>
        <p:sp>
          <p:nvSpPr>
            <p:cNvPr id="62" name="Rectángulo redondeado 61">
              <a:hlinkClick r:id="rId12" action="ppaction://hlinksldjump"/>
              <a:extLst>
                <a:ext uri="{FF2B5EF4-FFF2-40B4-BE49-F238E27FC236}">
                  <a16:creationId xmlns:a16="http://schemas.microsoft.com/office/drawing/2014/main" id="{C607316B-7720-44B6-96DB-073C8B73E97B}"/>
                </a:ext>
              </a:extLst>
            </p:cNvPr>
            <p:cNvSpPr/>
            <p:nvPr/>
          </p:nvSpPr>
          <p:spPr>
            <a:xfrm>
              <a:off x="3943822" y="595875"/>
              <a:ext cx="512956" cy="51295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3" name="Gráfico 62" descr="Cursor">
              <a:hlinkClick r:id="rId12" action="ppaction://hlinksldjump"/>
              <a:extLst>
                <a:ext uri="{FF2B5EF4-FFF2-40B4-BE49-F238E27FC236}">
                  <a16:creationId xmlns:a16="http://schemas.microsoft.com/office/drawing/2014/main" id="{B52CE9F0-EA80-801E-C907-EC3C7A559B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667785" flipH="1">
              <a:off x="3948068" y="619936"/>
              <a:ext cx="459950" cy="459950"/>
            </a:xfrm>
            <a:prstGeom prst="rect">
              <a:avLst/>
            </a:prstGeom>
            <a:effectLst>
              <a:outerShdw blurRad="50800" dist="38100" dir="2700000" algn="tl" rotWithShape="0">
                <a:prstClr val="black">
                  <a:alpha val="40000"/>
                </a:prstClr>
              </a:outerShdw>
            </a:effectLst>
          </p:spPr>
        </p:pic>
      </p:grpSp>
      <p:grpSp>
        <p:nvGrpSpPr>
          <p:cNvPr id="64" name="Grupo 63">
            <a:extLst>
              <a:ext uri="{FF2B5EF4-FFF2-40B4-BE49-F238E27FC236}">
                <a16:creationId xmlns:a16="http://schemas.microsoft.com/office/drawing/2014/main" id="{BCD41BB7-BC9A-1322-C6FC-554C3E9C7130}"/>
              </a:ext>
            </a:extLst>
          </p:cNvPr>
          <p:cNvGrpSpPr/>
          <p:nvPr/>
        </p:nvGrpSpPr>
        <p:grpSpPr>
          <a:xfrm>
            <a:off x="3940820" y="4480801"/>
            <a:ext cx="375052" cy="375052"/>
            <a:chOff x="3943822" y="595875"/>
            <a:chExt cx="512956" cy="512956"/>
          </a:xfrm>
        </p:grpSpPr>
        <p:sp>
          <p:nvSpPr>
            <p:cNvPr id="65" name="Rectángulo redondeado 64">
              <a:hlinkClick r:id="rId6" action="ppaction://hlinksldjump"/>
              <a:extLst>
                <a:ext uri="{FF2B5EF4-FFF2-40B4-BE49-F238E27FC236}">
                  <a16:creationId xmlns:a16="http://schemas.microsoft.com/office/drawing/2014/main" id="{3D20B93C-657A-824A-3334-E6A90E03913C}"/>
                </a:ext>
              </a:extLst>
            </p:cNvPr>
            <p:cNvSpPr/>
            <p:nvPr/>
          </p:nvSpPr>
          <p:spPr>
            <a:xfrm>
              <a:off x="3943822" y="595875"/>
              <a:ext cx="512956" cy="51295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6" name="Gráfico 65" descr="Cursor">
              <a:hlinkClick r:id="rId6" action="ppaction://hlinksldjump"/>
              <a:extLst>
                <a:ext uri="{FF2B5EF4-FFF2-40B4-BE49-F238E27FC236}">
                  <a16:creationId xmlns:a16="http://schemas.microsoft.com/office/drawing/2014/main" id="{A3F51231-81EA-05C5-7E78-F17CA821F2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667785" flipH="1">
              <a:off x="3948068" y="619936"/>
              <a:ext cx="459950" cy="459950"/>
            </a:xfrm>
            <a:prstGeom prst="rect">
              <a:avLst/>
            </a:prstGeom>
            <a:effectLst>
              <a:outerShdw blurRad="50800" dist="38100" dir="2700000" algn="tl" rotWithShape="0">
                <a:prstClr val="black">
                  <a:alpha val="40000"/>
                </a:prstClr>
              </a:outerShdw>
            </a:effectLst>
          </p:spPr>
        </p:pic>
      </p:grpSp>
      <p:sp>
        <p:nvSpPr>
          <p:cNvPr id="38" name="CuadroTexto 37">
            <a:hlinkClick r:id="rId7" action="ppaction://hlinksldjump"/>
            <a:extLst>
              <a:ext uri="{FF2B5EF4-FFF2-40B4-BE49-F238E27FC236}">
                <a16:creationId xmlns:a16="http://schemas.microsoft.com/office/drawing/2014/main" id="{E8945E9A-071D-439C-DD5D-01A886CA8709}"/>
              </a:ext>
            </a:extLst>
          </p:cNvPr>
          <p:cNvSpPr txBox="1"/>
          <p:nvPr/>
        </p:nvSpPr>
        <p:spPr>
          <a:xfrm>
            <a:off x="4449500" y="606729"/>
            <a:ext cx="1986316" cy="522451"/>
          </a:xfrm>
          <a:prstGeom prst="rect">
            <a:avLst/>
          </a:prstGeom>
          <a:noFill/>
        </p:spPr>
        <p:txBody>
          <a:bodyPr wrap="square">
            <a:spAutoFit/>
          </a:bodyPr>
          <a:lstStyle/>
          <a:p>
            <a:pPr>
              <a:lnSpc>
                <a:spcPct val="130000"/>
              </a:lnSpc>
              <a:buClr>
                <a:schemeClr val="bg1"/>
              </a:buClr>
            </a:pPr>
            <a:r>
              <a:rPr lang="es-MX" sz="2400" b="1" dirty="0">
                <a:solidFill>
                  <a:schemeClr val="bg1"/>
                </a:solidFill>
                <a:latin typeface="Arial" panose="020B0604020202020204" pitchFamily="34" charset="0"/>
                <a:ea typeface="Tahoma" panose="020B0604030504040204" pitchFamily="34" charset="0"/>
                <a:cs typeface="Arial" panose="020B0604020202020204" pitchFamily="34" charset="0"/>
              </a:rPr>
              <a:t>1. Notación</a:t>
            </a:r>
          </a:p>
        </p:txBody>
      </p:sp>
      <p:sp>
        <p:nvSpPr>
          <p:cNvPr id="44" name="CuadroTexto 43">
            <a:hlinkClick r:id="rId10" action="ppaction://hlinksldjump"/>
            <a:extLst>
              <a:ext uri="{FF2B5EF4-FFF2-40B4-BE49-F238E27FC236}">
                <a16:creationId xmlns:a16="http://schemas.microsoft.com/office/drawing/2014/main" id="{884FB32C-F717-8DDA-98BB-B24C6AFF872D}"/>
              </a:ext>
            </a:extLst>
          </p:cNvPr>
          <p:cNvSpPr txBox="1"/>
          <p:nvPr/>
        </p:nvSpPr>
        <p:spPr>
          <a:xfrm>
            <a:off x="4455526" y="1532922"/>
            <a:ext cx="1893301" cy="522451"/>
          </a:xfrm>
          <a:prstGeom prst="rect">
            <a:avLst/>
          </a:prstGeom>
          <a:noFill/>
        </p:spPr>
        <p:txBody>
          <a:bodyPr wrap="square">
            <a:spAutoFit/>
          </a:bodyPr>
          <a:lstStyle/>
          <a:p>
            <a:pPr>
              <a:lnSpc>
                <a:spcPct val="130000"/>
              </a:lnSpc>
              <a:buClr>
                <a:srgbClr val="0000FF"/>
              </a:buClr>
            </a:pPr>
            <a:r>
              <a:rPr lang="es-MX" sz="2400" b="1" dirty="0">
                <a:solidFill>
                  <a:schemeClr val="bg1"/>
                </a:solidFill>
                <a:latin typeface="Arial" panose="020B0604020202020204" pitchFamily="34" charset="0"/>
                <a:ea typeface="Tahoma" panose="020B0604030504040204" pitchFamily="34" charset="0"/>
                <a:cs typeface="Arial" panose="020B0604020202020204" pitchFamily="34" charset="0"/>
              </a:rPr>
              <a:t>2. Potencia</a:t>
            </a:r>
          </a:p>
        </p:txBody>
      </p:sp>
      <p:sp>
        <p:nvSpPr>
          <p:cNvPr id="47" name="CuadroTexto 46">
            <a:hlinkClick r:id="rId11" action="ppaction://hlinksldjump"/>
            <a:extLst>
              <a:ext uri="{FF2B5EF4-FFF2-40B4-BE49-F238E27FC236}">
                <a16:creationId xmlns:a16="http://schemas.microsoft.com/office/drawing/2014/main" id="{9A0AA39F-EEA7-F137-1265-DE46B704C589}"/>
              </a:ext>
            </a:extLst>
          </p:cNvPr>
          <p:cNvSpPr txBox="1"/>
          <p:nvPr/>
        </p:nvSpPr>
        <p:spPr>
          <a:xfrm>
            <a:off x="4447772" y="2492506"/>
            <a:ext cx="7152712" cy="522451"/>
          </a:xfrm>
          <a:prstGeom prst="rect">
            <a:avLst/>
          </a:prstGeom>
          <a:noFill/>
        </p:spPr>
        <p:txBody>
          <a:bodyPr wrap="square">
            <a:spAutoFit/>
          </a:bodyPr>
          <a:lstStyle/>
          <a:p>
            <a:pPr>
              <a:lnSpc>
                <a:spcPct val="130000"/>
              </a:lnSpc>
              <a:buClr>
                <a:schemeClr val="bg1"/>
              </a:buClr>
            </a:pPr>
            <a:r>
              <a:rPr lang="es-MX" sz="2400" b="1" dirty="0">
                <a:solidFill>
                  <a:schemeClr val="bg1"/>
                </a:solidFill>
                <a:latin typeface="Arial" panose="020B0604020202020204" pitchFamily="34" charset="0"/>
                <a:ea typeface="Tahoma" panose="020B0604030504040204" pitchFamily="34" charset="0"/>
                <a:cs typeface="Arial" panose="020B0604020202020204" pitchFamily="34" charset="0"/>
              </a:rPr>
              <a:t>3. Multiplicación de factores con la misma base</a:t>
            </a:r>
          </a:p>
        </p:txBody>
      </p:sp>
      <p:sp>
        <p:nvSpPr>
          <p:cNvPr id="49" name="CuadroTexto 48">
            <a:hlinkClick r:id="rId12" action="ppaction://hlinksldjump"/>
            <a:extLst>
              <a:ext uri="{FF2B5EF4-FFF2-40B4-BE49-F238E27FC236}">
                <a16:creationId xmlns:a16="http://schemas.microsoft.com/office/drawing/2014/main" id="{8C5AB131-CF34-4A04-9787-568EED2FFBD2}"/>
              </a:ext>
            </a:extLst>
          </p:cNvPr>
          <p:cNvSpPr txBox="1"/>
          <p:nvPr/>
        </p:nvSpPr>
        <p:spPr>
          <a:xfrm>
            <a:off x="4447772" y="3447675"/>
            <a:ext cx="7642628" cy="522451"/>
          </a:xfrm>
          <a:prstGeom prst="rect">
            <a:avLst/>
          </a:prstGeom>
          <a:noFill/>
        </p:spPr>
        <p:txBody>
          <a:bodyPr wrap="square">
            <a:spAutoFit/>
          </a:bodyPr>
          <a:lstStyle/>
          <a:p>
            <a:pPr>
              <a:lnSpc>
                <a:spcPct val="130000"/>
              </a:lnSpc>
              <a:buClr>
                <a:srgbClr val="0000FF"/>
              </a:buClr>
            </a:pPr>
            <a:r>
              <a:rPr lang="es-MX" sz="2400" b="1" dirty="0">
                <a:solidFill>
                  <a:schemeClr val="bg1"/>
                </a:solidFill>
                <a:latin typeface="Arial" panose="020B0604020202020204" pitchFamily="34" charset="0"/>
                <a:ea typeface="Tahoma" panose="020B0604030504040204" pitchFamily="34" charset="0"/>
                <a:cs typeface="Arial" panose="020B0604020202020204" pitchFamily="34" charset="0"/>
              </a:rPr>
              <a:t>4. Multiplicación de factores con la misma potencia</a:t>
            </a:r>
          </a:p>
        </p:txBody>
      </p:sp>
      <p:sp>
        <p:nvSpPr>
          <p:cNvPr id="67" name="CuadroTexto 66">
            <a:hlinkClick r:id="rId13" action="ppaction://hlinksldjump"/>
            <a:extLst>
              <a:ext uri="{FF2B5EF4-FFF2-40B4-BE49-F238E27FC236}">
                <a16:creationId xmlns:a16="http://schemas.microsoft.com/office/drawing/2014/main" id="{CCC13DBF-CB48-6324-B219-9C77D2524714}"/>
              </a:ext>
            </a:extLst>
          </p:cNvPr>
          <p:cNvSpPr txBox="1"/>
          <p:nvPr/>
        </p:nvSpPr>
        <p:spPr>
          <a:xfrm>
            <a:off x="4447773" y="5320328"/>
            <a:ext cx="2134034" cy="522451"/>
          </a:xfrm>
          <a:prstGeom prst="rect">
            <a:avLst/>
          </a:prstGeom>
          <a:noFill/>
        </p:spPr>
        <p:txBody>
          <a:bodyPr wrap="square">
            <a:spAutoFit/>
          </a:bodyPr>
          <a:lstStyle/>
          <a:p>
            <a:pPr>
              <a:lnSpc>
                <a:spcPct val="130000"/>
              </a:lnSpc>
              <a:buClr>
                <a:srgbClr val="0000FF"/>
              </a:buClr>
            </a:pPr>
            <a:r>
              <a:rPr lang="es-MX" sz="2400" b="1" dirty="0">
                <a:solidFill>
                  <a:schemeClr val="bg1"/>
                </a:solidFill>
                <a:latin typeface="Arial" panose="020B0604020202020204" pitchFamily="34" charset="0"/>
                <a:ea typeface="Tahoma" panose="020B0604030504040204" pitchFamily="34" charset="0"/>
                <a:cs typeface="Arial" panose="020B0604020202020204" pitchFamily="34" charset="0"/>
              </a:rPr>
              <a:t>6. Evaluación</a:t>
            </a:r>
          </a:p>
        </p:txBody>
      </p:sp>
      <p:grpSp>
        <p:nvGrpSpPr>
          <p:cNvPr id="68" name="Grupo 67">
            <a:extLst>
              <a:ext uri="{FF2B5EF4-FFF2-40B4-BE49-F238E27FC236}">
                <a16:creationId xmlns:a16="http://schemas.microsoft.com/office/drawing/2014/main" id="{612AF505-7BFB-4A75-DA08-25070D67A18E}"/>
              </a:ext>
            </a:extLst>
          </p:cNvPr>
          <p:cNvGrpSpPr/>
          <p:nvPr/>
        </p:nvGrpSpPr>
        <p:grpSpPr>
          <a:xfrm>
            <a:off x="3940820" y="5422846"/>
            <a:ext cx="375052" cy="375052"/>
            <a:chOff x="3943822" y="595875"/>
            <a:chExt cx="512956" cy="512956"/>
          </a:xfrm>
        </p:grpSpPr>
        <p:sp>
          <p:nvSpPr>
            <p:cNvPr id="69" name="Rectángulo redondeado 68">
              <a:hlinkClick r:id="rId13" action="ppaction://hlinksldjump"/>
              <a:extLst>
                <a:ext uri="{FF2B5EF4-FFF2-40B4-BE49-F238E27FC236}">
                  <a16:creationId xmlns:a16="http://schemas.microsoft.com/office/drawing/2014/main" id="{2950BB76-FF5B-8DD7-2940-6D953E2F9021}"/>
                </a:ext>
              </a:extLst>
            </p:cNvPr>
            <p:cNvSpPr/>
            <p:nvPr/>
          </p:nvSpPr>
          <p:spPr>
            <a:xfrm>
              <a:off x="3943822" y="595875"/>
              <a:ext cx="512956" cy="51295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0" name="Gráfico 69" descr="Cursor">
              <a:hlinkClick r:id="rId13" action="ppaction://hlinksldjump"/>
              <a:extLst>
                <a:ext uri="{FF2B5EF4-FFF2-40B4-BE49-F238E27FC236}">
                  <a16:creationId xmlns:a16="http://schemas.microsoft.com/office/drawing/2014/main" id="{1DA61C35-13BE-256A-7AB1-DF7994A144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667785" flipH="1">
              <a:off x="3948068" y="619936"/>
              <a:ext cx="459950" cy="459950"/>
            </a:xfrm>
            <a:prstGeom prst="rect">
              <a:avLst/>
            </a:prstGeom>
            <a:effectLst>
              <a:outerShdw blurRad="50800" dist="38100" dir="2700000" algn="tl" rotWithShape="0">
                <a:prstClr val="black">
                  <a:alpha val="40000"/>
                </a:prstClr>
              </a:outerShdw>
            </a:effectLst>
          </p:spPr>
        </p:pic>
      </p:grpSp>
      <p:grpSp>
        <p:nvGrpSpPr>
          <p:cNvPr id="75" name="Grupo 74">
            <a:extLst>
              <a:ext uri="{FF2B5EF4-FFF2-40B4-BE49-F238E27FC236}">
                <a16:creationId xmlns:a16="http://schemas.microsoft.com/office/drawing/2014/main" id="{A6BC3703-B0AD-AD06-F0E5-FF651CEBB7D5}"/>
              </a:ext>
            </a:extLst>
          </p:cNvPr>
          <p:cNvGrpSpPr/>
          <p:nvPr/>
        </p:nvGrpSpPr>
        <p:grpSpPr>
          <a:xfrm>
            <a:off x="7224292" y="5971006"/>
            <a:ext cx="1143151" cy="767107"/>
            <a:chOff x="7338596" y="5956718"/>
            <a:chExt cx="1143151" cy="767107"/>
          </a:xfrm>
        </p:grpSpPr>
        <p:pic>
          <p:nvPicPr>
            <p:cNvPr id="76" name="Gráfico 75" descr="Reproducir">
              <a:hlinkClick r:id="" action="ppaction://hlinkshowjump?jump=previousslide"/>
              <a:extLst>
                <a:ext uri="{FF2B5EF4-FFF2-40B4-BE49-F238E27FC236}">
                  <a16:creationId xmlns:a16="http://schemas.microsoft.com/office/drawing/2014/main" id="{F6D96EC5-4A26-26A4-6E04-C3DA8507B4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77" name="CuadroTexto 76">
              <a:hlinkClick r:id="" action="ppaction://hlinkshowjump?jump=previousslide"/>
              <a:extLst>
                <a:ext uri="{FF2B5EF4-FFF2-40B4-BE49-F238E27FC236}">
                  <a16:creationId xmlns:a16="http://schemas.microsoft.com/office/drawing/2014/main" id="{CAC8B436-2D12-41B2-6478-F64990597953}"/>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78" name="Grupo 77">
            <a:extLst>
              <a:ext uri="{FF2B5EF4-FFF2-40B4-BE49-F238E27FC236}">
                <a16:creationId xmlns:a16="http://schemas.microsoft.com/office/drawing/2014/main" id="{83FB9BA1-2AB1-E3BC-5153-60E5905CED77}"/>
              </a:ext>
            </a:extLst>
          </p:cNvPr>
          <p:cNvGrpSpPr/>
          <p:nvPr/>
        </p:nvGrpSpPr>
        <p:grpSpPr>
          <a:xfrm>
            <a:off x="6432587" y="5967763"/>
            <a:ext cx="709174" cy="762589"/>
            <a:chOff x="5538422" y="5846740"/>
            <a:chExt cx="709174" cy="762589"/>
          </a:xfrm>
        </p:grpSpPr>
        <p:pic>
          <p:nvPicPr>
            <p:cNvPr id="79" name="Gráfico 78" descr="Casa">
              <a:hlinkClick r:id="rId16" action="ppaction://hlinksldjump"/>
              <a:extLst>
                <a:ext uri="{FF2B5EF4-FFF2-40B4-BE49-F238E27FC236}">
                  <a16:creationId xmlns:a16="http://schemas.microsoft.com/office/drawing/2014/main" id="{64396201-7468-40BC-8100-EAE9F3804A9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80" name="CuadroTexto 79">
              <a:hlinkClick r:id="rId16" action="ppaction://hlinksldjump"/>
              <a:extLst>
                <a:ext uri="{FF2B5EF4-FFF2-40B4-BE49-F238E27FC236}">
                  <a16:creationId xmlns:a16="http://schemas.microsoft.com/office/drawing/2014/main" id="{1E666E71-9778-9AA9-DA28-EFCBB9D3BB92}"/>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81" name="Grupo 80">
            <a:extLst>
              <a:ext uri="{FF2B5EF4-FFF2-40B4-BE49-F238E27FC236}">
                <a16:creationId xmlns:a16="http://schemas.microsoft.com/office/drawing/2014/main" id="{7CB65384-103B-80AC-C394-8931DF13E818}"/>
              </a:ext>
            </a:extLst>
          </p:cNvPr>
          <p:cNvGrpSpPr/>
          <p:nvPr/>
        </p:nvGrpSpPr>
        <p:grpSpPr>
          <a:xfrm>
            <a:off x="8406226" y="5967763"/>
            <a:ext cx="1062346" cy="762589"/>
            <a:chOff x="7059518" y="5839689"/>
            <a:chExt cx="1341695" cy="963115"/>
          </a:xfrm>
        </p:grpSpPr>
        <p:pic>
          <p:nvPicPr>
            <p:cNvPr id="82" name="Gráfico 81" descr="Reproducir">
              <a:hlinkClick r:id="" action="ppaction://hlinkshowjump?jump=nextslide"/>
              <a:extLst>
                <a:ext uri="{FF2B5EF4-FFF2-40B4-BE49-F238E27FC236}">
                  <a16:creationId xmlns:a16="http://schemas.microsoft.com/office/drawing/2014/main" id="{6EA97FCD-9EFF-860A-EF8A-51078AA2E4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83" name="CuadroTexto 82">
              <a:hlinkClick r:id="" action="ppaction://hlinkshowjump?jump=nextslide"/>
              <a:extLst>
                <a:ext uri="{FF2B5EF4-FFF2-40B4-BE49-F238E27FC236}">
                  <a16:creationId xmlns:a16="http://schemas.microsoft.com/office/drawing/2014/main" id="{B67A28F7-8975-7173-67EC-9A003B25D157}"/>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84" name="Grupo 83">
            <a:extLst>
              <a:ext uri="{FF2B5EF4-FFF2-40B4-BE49-F238E27FC236}">
                <a16:creationId xmlns:a16="http://schemas.microsoft.com/office/drawing/2014/main" id="{2122612B-A468-E20D-A49D-B61FEEF2CB83}"/>
              </a:ext>
            </a:extLst>
          </p:cNvPr>
          <p:cNvGrpSpPr/>
          <p:nvPr/>
        </p:nvGrpSpPr>
        <p:grpSpPr>
          <a:xfrm>
            <a:off x="9468572" y="5965193"/>
            <a:ext cx="1269814" cy="762589"/>
            <a:chOff x="9512187" y="5839689"/>
            <a:chExt cx="1603718" cy="963115"/>
          </a:xfrm>
        </p:grpSpPr>
        <p:pic>
          <p:nvPicPr>
            <p:cNvPr id="85" name="Gráfico 84" descr="Cancha">
              <a:hlinkClick r:id="rId19" action="ppaction://hlinksldjump"/>
              <a:extLst>
                <a:ext uri="{FF2B5EF4-FFF2-40B4-BE49-F238E27FC236}">
                  <a16:creationId xmlns:a16="http://schemas.microsoft.com/office/drawing/2014/main" id="{7C828E0A-CCA2-FE85-BA65-04E44ED4CB2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86" name="CuadroTexto 85">
              <a:hlinkClick r:id="rId19" action="ppaction://hlinksldjump"/>
              <a:extLst>
                <a:ext uri="{FF2B5EF4-FFF2-40B4-BE49-F238E27FC236}">
                  <a16:creationId xmlns:a16="http://schemas.microsoft.com/office/drawing/2014/main" id="{5C959663-55FF-E3B9-D468-FA4B04BE6358}"/>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87" name="Grupo 86">
            <a:extLst>
              <a:ext uri="{FF2B5EF4-FFF2-40B4-BE49-F238E27FC236}">
                <a16:creationId xmlns:a16="http://schemas.microsoft.com/office/drawing/2014/main" id="{4BAD56D5-E0D3-755F-8222-A0B48EAA14B4}"/>
              </a:ext>
            </a:extLst>
          </p:cNvPr>
          <p:cNvGrpSpPr/>
          <p:nvPr/>
        </p:nvGrpSpPr>
        <p:grpSpPr>
          <a:xfrm>
            <a:off x="10737157" y="5962896"/>
            <a:ext cx="1317749" cy="762590"/>
            <a:chOff x="10684667" y="5839689"/>
            <a:chExt cx="1664258" cy="963116"/>
          </a:xfrm>
        </p:grpSpPr>
        <p:pic>
          <p:nvPicPr>
            <p:cNvPr id="88" name="Gráfico 87" descr="Libros en estantería">
              <a:hlinkClick r:id="rId22" action="ppaction://hlinksldjump"/>
              <a:extLst>
                <a:ext uri="{FF2B5EF4-FFF2-40B4-BE49-F238E27FC236}">
                  <a16:creationId xmlns:a16="http://schemas.microsoft.com/office/drawing/2014/main" id="{B8E59232-5E39-498F-B285-1B03A1A9FE4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89" name="CuadroTexto 88">
              <a:hlinkClick r:id="rId22" action="ppaction://hlinksldjump"/>
              <a:extLst>
                <a:ext uri="{FF2B5EF4-FFF2-40B4-BE49-F238E27FC236}">
                  <a16:creationId xmlns:a16="http://schemas.microsoft.com/office/drawing/2014/main" id="{F12B5CFD-092F-E797-AC49-5DCE18F518BC}"/>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90" name="Google Shape;94;p1">
            <a:extLst>
              <a:ext uri="{FF2B5EF4-FFF2-40B4-BE49-F238E27FC236}">
                <a16:creationId xmlns:a16="http://schemas.microsoft.com/office/drawing/2014/main" id="{86767436-ABA1-4FA5-464C-6A1A5F94E03F}"/>
              </a:ext>
            </a:extLst>
          </p:cNvPr>
          <p:cNvPicPr preferRelativeResize="0">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05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3" name="Imagen 12">
            <a:extLst>
              <a:ext uri="{FF2B5EF4-FFF2-40B4-BE49-F238E27FC236}">
                <a16:creationId xmlns:a16="http://schemas.microsoft.com/office/drawing/2014/main" id="{D5C159E7-43D7-8994-1E7C-CC86136AECE5}"/>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B149EB27-6F17-2AA5-3BD9-4B9C90B5DE63}"/>
              </a:ext>
            </a:extLst>
          </p:cNvPr>
          <p:cNvSpPr/>
          <p:nvPr/>
        </p:nvSpPr>
        <p:spPr>
          <a:xfrm rot="10800000">
            <a:off x="0" y="16042"/>
            <a:ext cx="12192000" cy="6858000"/>
          </a:xfrm>
          <a:prstGeom prst="rect">
            <a:avLst/>
          </a:prstGeom>
          <a:gradFill>
            <a:gsLst>
              <a:gs pos="59000">
                <a:srgbClr val="3E4DC1">
                  <a:alpha val="31424"/>
                </a:srgbClr>
              </a:gs>
              <a:gs pos="0">
                <a:srgbClr val="AFD9CE">
                  <a:alpha val="80000"/>
                </a:srgb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Imagen 13">
            <a:extLst>
              <a:ext uri="{FF2B5EF4-FFF2-40B4-BE49-F238E27FC236}">
                <a16:creationId xmlns:a16="http://schemas.microsoft.com/office/drawing/2014/main" id="{39F22928-CD42-6ED0-93F0-3DA69F8547C4}"/>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sp>
        <p:nvSpPr>
          <p:cNvPr id="2" name="Redondear rectángulo de esquina diagonal 1">
            <a:extLst>
              <a:ext uri="{FF2B5EF4-FFF2-40B4-BE49-F238E27FC236}">
                <a16:creationId xmlns:a16="http://schemas.microsoft.com/office/drawing/2014/main" id="{FE9E2A4C-464A-C638-67CA-264D48B6027A}"/>
              </a:ext>
            </a:extLst>
          </p:cNvPr>
          <p:cNvSpPr/>
          <p:nvPr/>
        </p:nvSpPr>
        <p:spPr>
          <a:xfrm>
            <a:off x="0" y="781659"/>
            <a:ext cx="3645147" cy="744730"/>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1">
            <a:extLst>
              <a:ext uri="{FF2B5EF4-FFF2-40B4-BE49-F238E27FC236}">
                <a16:creationId xmlns:a16="http://schemas.microsoft.com/office/drawing/2014/main" id="{C9C8D45A-F7F4-53E2-AAC8-C4072D001057}"/>
              </a:ext>
            </a:extLst>
          </p:cNvPr>
          <p:cNvSpPr txBox="1">
            <a:spLocks/>
          </p:cNvSpPr>
          <p:nvPr/>
        </p:nvSpPr>
        <p:spPr>
          <a:xfrm>
            <a:off x="946014" y="727872"/>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1. Notación</a:t>
            </a:r>
          </a:p>
        </p:txBody>
      </p:sp>
      <p:sp>
        <p:nvSpPr>
          <p:cNvPr id="8" name="Marcador de contenido 2">
            <a:extLst>
              <a:ext uri="{FF2B5EF4-FFF2-40B4-BE49-F238E27FC236}">
                <a16:creationId xmlns:a16="http://schemas.microsoft.com/office/drawing/2014/main" id="{34AF5E8B-5F42-491C-7FC9-172742BEC267}"/>
              </a:ext>
            </a:extLst>
          </p:cNvPr>
          <p:cNvSpPr txBox="1">
            <a:spLocks/>
          </p:cNvSpPr>
          <p:nvPr/>
        </p:nvSpPr>
        <p:spPr>
          <a:xfrm>
            <a:off x="1494183" y="1469066"/>
            <a:ext cx="9637885" cy="19945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endPar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pPr>
            <a:r>
              <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En el álgebra, a diferencia de la aritmética, las cantidades se representan mediante letras (variables o incógnitas) que pueden representar cualquier valor que le asignemos. También se utilizan números para representar cantidades conocidas.</a:t>
            </a:r>
          </a:p>
        </p:txBody>
      </p:sp>
      <p:grpSp>
        <p:nvGrpSpPr>
          <p:cNvPr id="35" name="Grupo 34">
            <a:extLst>
              <a:ext uri="{FF2B5EF4-FFF2-40B4-BE49-F238E27FC236}">
                <a16:creationId xmlns:a16="http://schemas.microsoft.com/office/drawing/2014/main" id="{24319AA2-179A-6068-7FC6-98BEE9570876}"/>
              </a:ext>
            </a:extLst>
          </p:cNvPr>
          <p:cNvGrpSpPr/>
          <p:nvPr/>
        </p:nvGrpSpPr>
        <p:grpSpPr>
          <a:xfrm>
            <a:off x="7224292" y="5971006"/>
            <a:ext cx="1143151" cy="767107"/>
            <a:chOff x="7338596" y="5956718"/>
            <a:chExt cx="1143151" cy="767107"/>
          </a:xfrm>
        </p:grpSpPr>
        <p:pic>
          <p:nvPicPr>
            <p:cNvPr id="47" name="Gráfico 46" descr="Reproducir">
              <a:hlinkClick r:id="" action="ppaction://hlinkshowjump?jump=previousslide"/>
              <a:extLst>
                <a:ext uri="{FF2B5EF4-FFF2-40B4-BE49-F238E27FC236}">
                  <a16:creationId xmlns:a16="http://schemas.microsoft.com/office/drawing/2014/main" id="{1B414A84-97BD-479A-0A14-DD2191803F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49" name="CuadroTexto 48">
              <a:hlinkClick r:id="" action="ppaction://hlinkshowjump?jump=previousslide"/>
              <a:extLst>
                <a:ext uri="{FF2B5EF4-FFF2-40B4-BE49-F238E27FC236}">
                  <a16:creationId xmlns:a16="http://schemas.microsoft.com/office/drawing/2014/main" id="{59B5C11E-3AF8-5A75-F903-66811D910FD9}"/>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50" name="Grupo 49">
            <a:extLst>
              <a:ext uri="{FF2B5EF4-FFF2-40B4-BE49-F238E27FC236}">
                <a16:creationId xmlns:a16="http://schemas.microsoft.com/office/drawing/2014/main" id="{69069A8C-BC7C-1529-18AC-EF99C8A3FC93}"/>
              </a:ext>
            </a:extLst>
          </p:cNvPr>
          <p:cNvGrpSpPr/>
          <p:nvPr/>
        </p:nvGrpSpPr>
        <p:grpSpPr>
          <a:xfrm>
            <a:off x="6432587" y="5967763"/>
            <a:ext cx="709174" cy="762589"/>
            <a:chOff x="5538422" y="5846740"/>
            <a:chExt cx="709174" cy="762589"/>
          </a:xfrm>
        </p:grpSpPr>
        <p:pic>
          <p:nvPicPr>
            <p:cNvPr id="51" name="Gráfico 50" descr="Casa">
              <a:hlinkClick r:id="rId7" action="ppaction://hlinksldjump"/>
              <a:extLst>
                <a:ext uri="{FF2B5EF4-FFF2-40B4-BE49-F238E27FC236}">
                  <a16:creationId xmlns:a16="http://schemas.microsoft.com/office/drawing/2014/main" id="{A30887A6-CAC6-271B-A0C9-C243209FE8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52" name="CuadroTexto 51">
              <a:hlinkClick r:id="rId7" action="ppaction://hlinksldjump"/>
              <a:extLst>
                <a:ext uri="{FF2B5EF4-FFF2-40B4-BE49-F238E27FC236}">
                  <a16:creationId xmlns:a16="http://schemas.microsoft.com/office/drawing/2014/main" id="{2D3C892F-D756-D8D3-19F5-6A8D62F3E2D3}"/>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67" name="Grupo 66">
            <a:extLst>
              <a:ext uri="{FF2B5EF4-FFF2-40B4-BE49-F238E27FC236}">
                <a16:creationId xmlns:a16="http://schemas.microsoft.com/office/drawing/2014/main" id="{E292412D-C57A-4BBB-04A1-3E11584A467F}"/>
              </a:ext>
            </a:extLst>
          </p:cNvPr>
          <p:cNvGrpSpPr/>
          <p:nvPr/>
        </p:nvGrpSpPr>
        <p:grpSpPr>
          <a:xfrm>
            <a:off x="8406226" y="5967763"/>
            <a:ext cx="1062346" cy="762589"/>
            <a:chOff x="7059518" y="5839689"/>
            <a:chExt cx="1341695" cy="963115"/>
          </a:xfrm>
        </p:grpSpPr>
        <p:pic>
          <p:nvPicPr>
            <p:cNvPr id="68" name="Gráfico 67" descr="Reproducir">
              <a:hlinkClick r:id="" action="ppaction://hlinkshowjump?jump=nextslide"/>
              <a:extLst>
                <a:ext uri="{FF2B5EF4-FFF2-40B4-BE49-F238E27FC236}">
                  <a16:creationId xmlns:a16="http://schemas.microsoft.com/office/drawing/2014/main" id="{99237ADB-7FC3-4F10-15B4-1F432DADF8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69" name="CuadroTexto 68">
              <a:hlinkClick r:id="" action="ppaction://hlinkshowjump?jump=nextslide"/>
              <a:extLst>
                <a:ext uri="{FF2B5EF4-FFF2-40B4-BE49-F238E27FC236}">
                  <a16:creationId xmlns:a16="http://schemas.microsoft.com/office/drawing/2014/main" id="{A9CD8F88-6113-8CEF-43C8-BD5BF368CC59}"/>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70" name="Grupo 69">
            <a:extLst>
              <a:ext uri="{FF2B5EF4-FFF2-40B4-BE49-F238E27FC236}">
                <a16:creationId xmlns:a16="http://schemas.microsoft.com/office/drawing/2014/main" id="{04507148-E80D-6867-3EB3-581D51306CC9}"/>
              </a:ext>
            </a:extLst>
          </p:cNvPr>
          <p:cNvGrpSpPr/>
          <p:nvPr/>
        </p:nvGrpSpPr>
        <p:grpSpPr>
          <a:xfrm>
            <a:off x="9468572" y="5965193"/>
            <a:ext cx="1269814" cy="762589"/>
            <a:chOff x="9512187" y="5839689"/>
            <a:chExt cx="1603718" cy="963115"/>
          </a:xfrm>
        </p:grpSpPr>
        <p:pic>
          <p:nvPicPr>
            <p:cNvPr id="71" name="Gráfico 70" descr="Cancha">
              <a:hlinkClick r:id="rId10" action="ppaction://hlinksldjump"/>
              <a:extLst>
                <a:ext uri="{FF2B5EF4-FFF2-40B4-BE49-F238E27FC236}">
                  <a16:creationId xmlns:a16="http://schemas.microsoft.com/office/drawing/2014/main" id="{E39E5876-41D2-B54F-61D7-03DA3DFCD2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72" name="CuadroTexto 71">
              <a:hlinkClick r:id="rId10" action="ppaction://hlinksldjump"/>
              <a:extLst>
                <a:ext uri="{FF2B5EF4-FFF2-40B4-BE49-F238E27FC236}">
                  <a16:creationId xmlns:a16="http://schemas.microsoft.com/office/drawing/2014/main" id="{A0BF1DB1-9F1C-E587-A4C7-106DF42AF165}"/>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73" name="Grupo 72">
            <a:extLst>
              <a:ext uri="{FF2B5EF4-FFF2-40B4-BE49-F238E27FC236}">
                <a16:creationId xmlns:a16="http://schemas.microsoft.com/office/drawing/2014/main" id="{53B12FE3-7C2A-7C0A-D13F-CFE8243AF5B0}"/>
              </a:ext>
            </a:extLst>
          </p:cNvPr>
          <p:cNvGrpSpPr/>
          <p:nvPr/>
        </p:nvGrpSpPr>
        <p:grpSpPr>
          <a:xfrm>
            <a:off x="10737157" y="5962896"/>
            <a:ext cx="1317749" cy="762590"/>
            <a:chOff x="10684667" y="5839689"/>
            <a:chExt cx="1664258" cy="963116"/>
          </a:xfrm>
        </p:grpSpPr>
        <p:pic>
          <p:nvPicPr>
            <p:cNvPr id="74" name="Gráfico 73" descr="Libros en estantería">
              <a:hlinkClick r:id="rId13" action="ppaction://hlinksldjump"/>
              <a:extLst>
                <a:ext uri="{FF2B5EF4-FFF2-40B4-BE49-F238E27FC236}">
                  <a16:creationId xmlns:a16="http://schemas.microsoft.com/office/drawing/2014/main" id="{52ED4C10-CF08-DDA7-A404-CB3373DE68B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75" name="CuadroTexto 74">
              <a:hlinkClick r:id="rId13" action="ppaction://hlinksldjump"/>
              <a:extLst>
                <a:ext uri="{FF2B5EF4-FFF2-40B4-BE49-F238E27FC236}">
                  <a16:creationId xmlns:a16="http://schemas.microsoft.com/office/drawing/2014/main" id="{53F0890E-D835-FD3C-34A7-E51C7DCBB4E8}"/>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76" name="Google Shape;94;p1">
            <a:extLst>
              <a:ext uri="{FF2B5EF4-FFF2-40B4-BE49-F238E27FC236}">
                <a16:creationId xmlns:a16="http://schemas.microsoft.com/office/drawing/2014/main" id="{23F2A657-15B0-411A-4C10-66929B9805A7}"/>
              </a:ext>
            </a:extLst>
          </p:cNvPr>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899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16043"/>
            <a:ext cx="12192000" cy="6858000"/>
          </a:xfrm>
          <a:prstGeom prst="rect">
            <a:avLst/>
          </a:prstGeom>
        </p:spPr>
      </p:pic>
      <p:sp>
        <p:nvSpPr>
          <p:cNvPr id="2" name="Rectángulo 1">
            <a:extLst>
              <a:ext uri="{FF2B5EF4-FFF2-40B4-BE49-F238E27FC236}">
                <a16:creationId xmlns:a16="http://schemas.microsoft.com/office/drawing/2014/main" id="{60667201-C9D3-D60A-6956-17AB37802D1D}"/>
              </a:ext>
            </a:extLst>
          </p:cNvPr>
          <p:cNvSpPr/>
          <p:nvPr/>
        </p:nvSpPr>
        <p:spPr>
          <a:xfrm rot="10800000">
            <a:off x="0" y="16042"/>
            <a:ext cx="12192000" cy="6858000"/>
          </a:xfrm>
          <a:prstGeom prst="rect">
            <a:avLst/>
          </a:prstGeom>
          <a:gradFill>
            <a:gsLst>
              <a:gs pos="25000">
                <a:srgbClr val="3E4DC1">
                  <a:alpha val="31424"/>
                </a:srgbClr>
              </a:gs>
              <a:gs pos="0">
                <a:srgbClr val="AFD9CE">
                  <a:alpha val="0"/>
                </a:srgb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Imagen 13">
            <a:extLst>
              <a:ext uri="{FF2B5EF4-FFF2-40B4-BE49-F238E27FC236}">
                <a16:creationId xmlns:a16="http://schemas.microsoft.com/office/drawing/2014/main" id="{39F22928-CD42-6ED0-93F0-3DA69F8547C4}"/>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sp>
        <p:nvSpPr>
          <p:cNvPr id="4" name="Marcador de contenido 2">
            <a:extLst>
              <a:ext uri="{FF2B5EF4-FFF2-40B4-BE49-F238E27FC236}">
                <a16:creationId xmlns:a16="http://schemas.microsoft.com/office/drawing/2014/main" id="{3D49A384-08A4-28FA-1131-AD900317B56A}"/>
              </a:ext>
            </a:extLst>
          </p:cNvPr>
          <p:cNvSpPr txBox="1">
            <a:spLocks/>
          </p:cNvSpPr>
          <p:nvPr/>
        </p:nvSpPr>
        <p:spPr>
          <a:xfrm>
            <a:off x="2694583" y="650062"/>
            <a:ext cx="6399032" cy="11706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Para poder trabajar con el álgebra es indispensable que te familiarices con los siguientes conceptos:</a:t>
            </a:r>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nvGrpSpPr>
          <p:cNvPr id="48" name="Grupo 47">
            <a:extLst>
              <a:ext uri="{FF2B5EF4-FFF2-40B4-BE49-F238E27FC236}">
                <a16:creationId xmlns:a16="http://schemas.microsoft.com/office/drawing/2014/main" id="{5723D292-010D-FE1A-853D-260878721B17}"/>
              </a:ext>
            </a:extLst>
          </p:cNvPr>
          <p:cNvGrpSpPr/>
          <p:nvPr/>
        </p:nvGrpSpPr>
        <p:grpSpPr>
          <a:xfrm>
            <a:off x="3911807" y="2378993"/>
            <a:ext cx="4082649" cy="2449821"/>
            <a:chOff x="4082296" y="2378993"/>
            <a:chExt cx="4082649" cy="2449821"/>
          </a:xfrm>
        </p:grpSpPr>
        <p:sp>
          <p:nvSpPr>
            <p:cNvPr id="7" name="CuadroTexto 6">
              <a:hlinkClick r:id="rId5" action="ppaction://hlinksldjump"/>
              <a:extLst>
                <a:ext uri="{FF2B5EF4-FFF2-40B4-BE49-F238E27FC236}">
                  <a16:creationId xmlns:a16="http://schemas.microsoft.com/office/drawing/2014/main" id="{A6A91FFE-6DA9-81AC-19AD-3E4AEDDB9848}"/>
                </a:ext>
              </a:extLst>
            </p:cNvPr>
            <p:cNvSpPr txBox="1"/>
            <p:nvPr/>
          </p:nvSpPr>
          <p:spPr>
            <a:xfrm>
              <a:off x="4637062" y="2378993"/>
              <a:ext cx="3260029" cy="461665"/>
            </a:xfrm>
            <a:prstGeom prst="rect">
              <a:avLst/>
            </a:prstGeom>
            <a:noFill/>
          </p:spPr>
          <p:txBody>
            <a:bodyPr wrap="square">
              <a:spAutoFit/>
            </a:bodyPr>
            <a:lstStyle/>
            <a:p>
              <a:pPr algn="just"/>
              <a:r>
                <a:rPr lang="es-ES" sz="2400" b="1" kern="100" dirty="0">
                  <a:solidFill>
                    <a:schemeClr val="bg1"/>
                  </a:solidFill>
                  <a:effectLst>
                    <a:outerShdw blurRad="50800" dist="38100" dir="2700000" algn="tl" rotWithShape="0">
                      <a:prstClr val="black">
                        <a:alpha val="40000"/>
                      </a:prstClr>
                    </a:outerShdw>
                  </a:effectLst>
                  <a:latin typeface="Arial" panose="020B0604020202020204" pitchFamily="34" charset="0"/>
                  <a:ea typeface="Aptos" panose="020B0004020202020204" pitchFamily="34" charset="0"/>
                  <a:cs typeface="Times New Roman" panose="02020603050405020304" pitchFamily="18" charset="0"/>
                </a:rPr>
                <a:t>Expresión algebraica</a:t>
              </a:r>
            </a:p>
          </p:txBody>
        </p:sp>
        <p:sp>
          <p:nvSpPr>
            <p:cNvPr id="9" name="CuadroTexto 8">
              <a:hlinkClick r:id="rId5" action="ppaction://hlinksldjump"/>
              <a:extLst>
                <a:ext uri="{FF2B5EF4-FFF2-40B4-BE49-F238E27FC236}">
                  <a16:creationId xmlns:a16="http://schemas.microsoft.com/office/drawing/2014/main" id="{C34FC4C8-8D08-AE36-DB95-A5031469D633}"/>
                </a:ext>
              </a:extLst>
            </p:cNvPr>
            <p:cNvSpPr txBox="1"/>
            <p:nvPr/>
          </p:nvSpPr>
          <p:spPr>
            <a:xfrm>
              <a:off x="4637062" y="4367149"/>
              <a:ext cx="3527883" cy="461665"/>
            </a:xfrm>
            <a:prstGeom prst="rect">
              <a:avLst/>
            </a:prstGeom>
            <a:noFill/>
          </p:spPr>
          <p:txBody>
            <a:bodyPr wrap="square">
              <a:spAutoFit/>
            </a:bodyPr>
            <a:lstStyle/>
            <a:p>
              <a:pPr algn="just"/>
              <a:r>
                <a:rPr lang="es-ES" sz="2400" b="1" kern="100" dirty="0">
                  <a:solidFill>
                    <a:schemeClr val="bg1"/>
                  </a:solidFill>
                  <a:effectLst>
                    <a:outerShdw blurRad="50800" dist="38100" dir="2700000" algn="tl" rotWithShape="0">
                      <a:prstClr val="black">
                        <a:alpha val="40000"/>
                      </a:prstClr>
                    </a:outerShdw>
                  </a:effectLst>
                  <a:latin typeface="Arial" panose="020B0604020202020204" pitchFamily="34" charset="0"/>
                  <a:ea typeface="Aptos" panose="020B0004020202020204" pitchFamily="34" charset="0"/>
                  <a:cs typeface="Times New Roman" panose="02020603050405020304" pitchFamily="18" charset="0"/>
                </a:rPr>
                <a:t>Grado de un polinomio</a:t>
              </a:r>
              <a:endParaRPr lang="es-MX" sz="2400" b="1" dirty="0">
                <a:solidFill>
                  <a:schemeClr val="bg1"/>
                </a:solidFill>
                <a:effectLst>
                  <a:outerShdw blurRad="50800" dist="38100" dir="2700000" algn="tl" rotWithShape="0">
                    <a:prstClr val="black">
                      <a:alpha val="40000"/>
                    </a:prstClr>
                  </a:outerShdw>
                </a:effectLst>
              </a:endParaRPr>
            </a:p>
          </p:txBody>
        </p:sp>
        <p:sp>
          <p:nvSpPr>
            <p:cNvPr id="13" name="CuadroTexto 12">
              <a:hlinkClick r:id="rId6" action="ppaction://hlinksldjump"/>
              <a:extLst>
                <a:ext uri="{FF2B5EF4-FFF2-40B4-BE49-F238E27FC236}">
                  <a16:creationId xmlns:a16="http://schemas.microsoft.com/office/drawing/2014/main" id="{41F00F8C-C97A-CF2F-D5C1-D4209609AADD}"/>
                </a:ext>
              </a:extLst>
            </p:cNvPr>
            <p:cNvSpPr txBox="1"/>
            <p:nvPr/>
          </p:nvSpPr>
          <p:spPr>
            <a:xfrm>
              <a:off x="4637063" y="3053575"/>
              <a:ext cx="1458938" cy="461665"/>
            </a:xfrm>
            <a:prstGeom prst="rect">
              <a:avLst/>
            </a:prstGeom>
            <a:noFill/>
          </p:spPr>
          <p:txBody>
            <a:bodyPr wrap="square">
              <a:spAutoFit/>
            </a:bodyPr>
            <a:lstStyle/>
            <a:p>
              <a:pPr algn="just"/>
              <a:r>
                <a:rPr lang="es-ES" sz="2400" b="1" kern="100" dirty="0">
                  <a:solidFill>
                    <a:schemeClr val="bg1"/>
                  </a:solidFill>
                  <a:effectLst>
                    <a:outerShdw blurRad="50800" dist="38100" dir="2700000" algn="tl" rotWithShape="0">
                      <a:prstClr val="black">
                        <a:alpha val="40000"/>
                      </a:prstClr>
                    </a:outerShdw>
                  </a:effectLst>
                  <a:latin typeface="Arial" panose="020B0604020202020204" pitchFamily="34" charset="0"/>
                  <a:ea typeface="Aptos" panose="020B0004020202020204" pitchFamily="34" charset="0"/>
                  <a:cs typeface="Times New Roman" panose="02020603050405020304" pitchFamily="18" charset="0"/>
                </a:rPr>
                <a:t>Término</a:t>
              </a:r>
            </a:p>
          </p:txBody>
        </p:sp>
        <p:sp>
          <p:nvSpPr>
            <p:cNvPr id="15" name="CuadroTexto 14">
              <a:hlinkClick r:id="rId7" action="ppaction://hlinksldjump"/>
              <a:extLst>
                <a:ext uri="{FF2B5EF4-FFF2-40B4-BE49-F238E27FC236}">
                  <a16:creationId xmlns:a16="http://schemas.microsoft.com/office/drawing/2014/main" id="{E0933593-41FD-A2E2-B781-82F903692ABC}"/>
                </a:ext>
              </a:extLst>
            </p:cNvPr>
            <p:cNvSpPr txBox="1"/>
            <p:nvPr/>
          </p:nvSpPr>
          <p:spPr>
            <a:xfrm>
              <a:off x="4637062" y="3711771"/>
              <a:ext cx="1874574" cy="461665"/>
            </a:xfrm>
            <a:prstGeom prst="rect">
              <a:avLst/>
            </a:prstGeom>
            <a:noFill/>
          </p:spPr>
          <p:txBody>
            <a:bodyPr wrap="square">
              <a:spAutoFit/>
            </a:bodyPr>
            <a:lstStyle/>
            <a:p>
              <a:pPr algn="just"/>
              <a:r>
                <a:rPr lang="es-ES" sz="2400" b="1" kern="100" dirty="0">
                  <a:solidFill>
                    <a:schemeClr val="bg1"/>
                  </a:solidFill>
                  <a:effectLst>
                    <a:outerShdw blurRad="50800" dist="38100" dir="2700000" algn="tl" rotWithShape="0">
                      <a:prstClr val="black">
                        <a:alpha val="40000"/>
                      </a:prstClr>
                    </a:outerShdw>
                  </a:effectLst>
                  <a:latin typeface="Arial" panose="020B0604020202020204" pitchFamily="34" charset="0"/>
                  <a:ea typeface="Aptos" panose="020B0004020202020204" pitchFamily="34" charset="0"/>
                  <a:cs typeface="Times New Roman" panose="02020603050405020304" pitchFamily="18" charset="0"/>
                </a:rPr>
                <a:t>Coeficiente</a:t>
              </a:r>
            </a:p>
          </p:txBody>
        </p:sp>
        <p:pic>
          <p:nvPicPr>
            <p:cNvPr id="18" name="Imagen 17">
              <a:hlinkClick r:id="rId5" action="ppaction://hlinksldjump"/>
              <a:extLst>
                <a:ext uri="{FF2B5EF4-FFF2-40B4-BE49-F238E27FC236}">
                  <a16:creationId xmlns:a16="http://schemas.microsoft.com/office/drawing/2014/main" id="{D5DFFC8D-A1A3-5A7A-249A-A99F6482842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143221" y="2391866"/>
              <a:ext cx="345651" cy="461665"/>
            </a:xfrm>
            <a:prstGeom prst="rect">
              <a:avLst/>
            </a:prstGeom>
          </p:spPr>
        </p:pic>
        <p:pic>
          <p:nvPicPr>
            <p:cNvPr id="24" name="Gráfico 23" descr="Cursor">
              <a:hlinkClick r:id="rId5" action="ppaction://hlinksldjump"/>
              <a:extLst>
                <a:ext uri="{FF2B5EF4-FFF2-40B4-BE49-F238E27FC236}">
                  <a16:creationId xmlns:a16="http://schemas.microsoft.com/office/drawing/2014/main" id="{D90B6000-8797-C9C2-9D40-72749408675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100000">
              <a:off x="4082297" y="2427422"/>
              <a:ext cx="390549" cy="390549"/>
            </a:xfrm>
            <a:prstGeom prst="rect">
              <a:avLst/>
            </a:prstGeom>
            <a:effectLst>
              <a:outerShdw blurRad="50800" dist="38100" dir="2700000" algn="tl" rotWithShape="0">
                <a:prstClr val="black">
                  <a:alpha val="40000"/>
                </a:prstClr>
              </a:outerShdw>
            </a:effectLst>
          </p:spPr>
        </p:pic>
        <p:pic>
          <p:nvPicPr>
            <p:cNvPr id="25" name="Imagen 24">
              <a:hlinkClick r:id="rId6" action="ppaction://hlinksldjump"/>
              <a:extLst>
                <a:ext uri="{FF2B5EF4-FFF2-40B4-BE49-F238E27FC236}">
                  <a16:creationId xmlns:a16="http://schemas.microsoft.com/office/drawing/2014/main" id="{F85F0015-B0A6-DC7F-243B-49F3A3CE683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143220" y="3056884"/>
              <a:ext cx="345651" cy="461665"/>
            </a:xfrm>
            <a:prstGeom prst="rect">
              <a:avLst/>
            </a:prstGeom>
          </p:spPr>
        </p:pic>
        <p:pic>
          <p:nvPicPr>
            <p:cNvPr id="26" name="Gráfico 25" descr="Cursor">
              <a:hlinkClick r:id="rId6" action="ppaction://hlinksldjump"/>
              <a:extLst>
                <a:ext uri="{FF2B5EF4-FFF2-40B4-BE49-F238E27FC236}">
                  <a16:creationId xmlns:a16="http://schemas.microsoft.com/office/drawing/2014/main" id="{B2619EFA-13C0-647B-10CB-8FF9E604C4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100000">
              <a:off x="4082296" y="3092440"/>
              <a:ext cx="390549" cy="390549"/>
            </a:xfrm>
            <a:prstGeom prst="rect">
              <a:avLst/>
            </a:prstGeom>
            <a:effectLst>
              <a:outerShdw blurRad="50800" dist="38100" dir="2700000" algn="tl" rotWithShape="0">
                <a:prstClr val="black">
                  <a:alpha val="40000"/>
                </a:prstClr>
              </a:outerShdw>
            </a:effectLst>
          </p:spPr>
        </p:pic>
        <p:pic>
          <p:nvPicPr>
            <p:cNvPr id="27" name="Imagen 26">
              <a:hlinkClick r:id="rId7" action="ppaction://hlinksldjump"/>
              <a:extLst>
                <a:ext uri="{FF2B5EF4-FFF2-40B4-BE49-F238E27FC236}">
                  <a16:creationId xmlns:a16="http://schemas.microsoft.com/office/drawing/2014/main" id="{8BD2E231-40AF-1C5F-2E3E-0D66BD7C7FA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143220" y="3721902"/>
              <a:ext cx="345651" cy="461665"/>
            </a:xfrm>
            <a:prstGeom prst="rect">
              <a:avLst/>
            </a:prstGeom>
          </p:spPr>
        </p:pic>
        <p:pic>
          <p:nvPicPr>
            <p:cNvPr id="28" name="Gráfico 27" descr="Cursor">
              <a:hlinkClick r:id="rId7" action="ppaction://hlinksldjump"/>
              <a:extLst>
                <a:ext uri="{FF2B5EF4-FFF2-40B4-BE49-F238E27FC236}">
                  <a16:creationId xmlns:a16="http://schemas.microsoft.com/office/drawing/2014/main" id="{9CA85FB1-92AD-BA76-1FC2-C93001A5D4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100000">
              <a:off x="4082296" y="3757458"/>
              <a:ext cx="390549" cy="390549"/>
            </a:xfrm>
            <a:prstGeom prst="rect">
              <a:avLst/>
            </a:prstGeom>
            <a:effectLst>
              <a:outerShdw blurRad="50800" dist="38100" dir="2700000" algn="tl" rotWithShape="0">
                <a:prstClr val="black">
                  <a:alpha val="40000"/>
                </a:prstClr>
              </a:outerShdw>
            </a:effectLst>
          </p:spPr>
        </p:pic>
        <p:pic>
          <p:nvPicPr>
            <p:cNvPr id="29" name="Imagen 28">
              <a:hlinkClick r:id="rId5" action="ppaction://hlinksldjump"/>
              <a:extLst>
                <a:ext uri="{FF2B5EF4-FFF2-40B4-BE49-F238E27FC236}">
                  <a16:creationId xmlns:a16="http://schemas.microsoft.com/office/drawing/2014/main" id="{8176D505-27D1-12DB-F04B-847E6B0F1B2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143220" y="4322267"/>
              <a:ext cx="345651" cy="461665"/>
            </a:xfrm>
            <a:prstGeom prst="rect">
              <a:avLst/>
            </a:prstGeom>
          </p:spPr>
        </p:pic>
        <p:pic>
          <p:nvPicPr>
            <p:cNvPr id="32" name="Gráfico 31" descr="Cursor">
              <a:hlinkClick r:id="rId5" action="ppaction://hlinksldjump"/>
              <a:extLst>
                <a:ext uri="{FF2B5EF4-FFF2-40B4-BE49-F238E27FC236}">
                  <a16:creationId xmlns:a16="http://schemas.microsoft.com/office/drawing/2014/main" id="{E3232F46-8AAD-29AD-92CC-D66A2AC147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100000">
              <a:off x="4082296" y="4357823"/>
              <a:ext cx="390549" cy="390549"/>
            </a:xfrm>
            <a:prstGeom prst="rect">
              <a:avLst/>
            </a:prstGeom>
            <a:effectLst>
              <a:outerShdw blurRad="50800" dist="38100" dir="2700000" algn="tl" rotWithShape="0">
                <a:prstClr val="black">
                  <a:alpha val="40000"/>
                </a:prstClr>
              </a:outerShdw>
            </a:effectLst>
          </p:spPr>
        </p:pic>
      </p:grpSp>
      <p:grpSp>
        <p:nvGrpSpPr>
          <p:cNvPr id="50" name="Grupo 49">
            <a:extLst>
              <a:ext uri="{FF2B5EF4-FFF2-40B4-BE49-F238E27FC236}">
                <a16:creationId xmlns:a16="http://schemas.microsoft.com/office/drawing/2014/main" id="{FD14894B-8557-B362-C8A8-A86A514BFD08}"/>
              </a:ext>
            </a:extLst>
          </p:cNvPr>
          <p:cNvGrpSpPr/>
          <p:nvPr/>
        </p:nvGrpSpPr>
        <p:grpSpPr>
          <a:xfrm>
            <a:off x="7224292" y="5971006"/>
            <a:ext cx="1143151" cy="767107"/>
            <a:chOff x="7338596" y="5956718"/>
            <a:chExt cx="1143151" cy="767107"/>
          </a:xfrm>
        </p:grpSpPr>
        <p:pic>
          <p:nvPicPr>
            <p:cNvPr id="51" name="Gráfico 50" descr="Reproducir">
              <a:hlinkClick r:id="" action="ppaction://hlinkshowjump?jump=previousslide"/>
              <a:extLst>
                <a:ext uri="{FF2B5EF4-FFF2-40B4-BE49-F238E27FC236}">
                  <a16:creationId xmlns:a16="http://schemas.microsoft.com/office/drawing/2014/main" id="{97A3F823-E92B-5983-C76E-5FC7BABA22F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52" name="CuadroTexto 51">
              <a:hlinkClick r:id="" action="ppaction://hlinkshowjump?jump=previousslide"/>
              <a:extLst>
                <a:ext uri="{FF2B5EF4-FFF2-40B4-BE49-F238E27FC236}">
                  <a16:creationId xmlns:a16="http://schemas.microsoft.com/office/drawing/2014/main" id="{9CA2DD2A-8BC3-95B2-2F1F-B18F52C3948D}"/>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53" name="Grupo 52">
            <a:extLst>
              <a:ext uri="{FF2B5EF4-FFF2-40B4-BE49-F238E27FC236}">
                <a16:creationId xmlns:a16="http://schemas.microsoft.com/office/drawing/2014/main" id="{DA5451B4-C1FD-A6A1-6236-56BD54420ADC}"/>
              </a:ext>
            </a:extLst>
          </p:cNvPr>
          <p:cNvGrpSpPr/>
          <p:nvPr/>
        </p:nvGrpSpPr>
        <p:grpSpPr>
          <a:xfrm>
            <a:off x="6432587" y="5967763"/>
            <a:ext cx="709174" cy="762589"/>
            <a:chOff x="5538422" y="5846740"/>
            <a:chExt cx="709174" cy="762589"/>
          </a:xfrm>
        </p:grpSpPr>
        <p:pic>
          <p:nvPicPr>
            <p:cNvPr id="54" name="Gráfico 53" descr="Casa">
              <a:hlinkClick r:id="rId14" action="ppaction://hlinksldjump"/>
              <a:extLst>
                <a:ext uri="{FF2B5EF4-FFF2-40B4-BE49-F238E27FC236}">
                  <a16:creationId xmlns:a16="http://schemas.microsoft.com/office/drawing/2014/main" id="{0F66B501-E779-D984-4A37-32F34C94E3E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55" name="CuadroTexto 54">
              <a:hlinkClick r:id="rId14" action="ppaction://hlinksldjump"/>
              <a:extLst>
                <a:ext uri="{FF2B5EF4-FFF2-40B4-BE49-F238E27FC236}">
                  <a16:creationId xmlns:a16="http://schemas.microsoft.com/office/drawing/2014/main" id="{8D002847-041F-BF5C-9FC8-F565E0381187}"/>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56" name="Grupo 55">
            <a:extLst>
              <a:ext uri="{FF2B5EF4-FFF2-40B4-BE49-F238E27FC236}">
                <a16:creationId xmlns:a16="http://schemas.microsoft.com/office/drawing/2014/main" id="{FE9F6C87-DD3B-D952-E4AC-6C2857A07B55}"/>
              </a:ext>
            </a:extLst>
          </p:cNvPr>
          <p:cNvGrpSpPr/>
          <p:nvPr/>
        </p:nvGrpSpPr>
        <p:grpSpPr>
          <a:xfrm>
            <a:off x="8406226" y="5967763"/>
            <a:ext cx="1062346" cy="762589"/>
            <a:chOff x="7059518" y="5839689"/>
            <a:chExt cx="1341695" cy="963115"/>
          </a:xfrm>
        </p:grpSpPr>
        <p:pic>
          <p:nvPicPr>
            <p:cNvPr id="57" name="Gráfico 56" descr="Reproducir">
              <a:hlinkClick r:id="" action="ppaction://hlinkshowjump?jump=nextslide"/>
              <a:extLst>
                <a:ext uri="{FF2B5EF4-FFF2-40B4-BE49-F238E27FC236}">
                  <a16:creationId xmlns:a16="http://schemas.microsoft.com/office/drawing/2014/main" id="{6DA4D54A-09EF-0F45-EC8E-FD618398F3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58" name="CuadroTexto 57">
              <a:hlinkClick r:id="" action="ppaction://hlinkshowjump?jump=nextslide"/>
              <a:extLst>
                <a:ext uri="{FF2B5EF4-FFF2-40B4-BE49-F238E27FC236}">
                  <a16:creationId xmlns:a16="http://schemas.microsoft.com/office/drawing/2014/main" id="{DA1939B9-7113-C312-4D65-78E55492DEFF}"/>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59" name="Grupo 58">
            <a:extLst>
              <a:ext uri="{FF2B5EF4-FFF2-40B4-BE49-F238E27FC236}">
                <a16:creationId xmlns:a16="http://schemas.microsoft.com/office/drawing/2014/main" id="{14F9F790-A17A-3EF4-0FBF-F9020E473412}"/>
              </a:ext>
            </a:extLst>
          </p:cNvPr>
          <p:cNvGrpSpPr/>
          <p:nvPr/>
        </p:nvGrpSpPr>
        <p:grpSpPr>
          <a:xfrm>
            <a:off x="9468572" y="5965193"/>
            <a:ext cx="1269814" cy="762589"/>
            <a:chOff x="9512187" y="5839689"/>
            <a:chExt cx="1603718" cy="963115"/>
          </a:xfrm>
        </p:grpSpPr>
        <p:pic>
          <p:nvPicPr>
            <p:cNvPr id="60" name="Gráfico 59" descr="Cancha">
              <a:hlinkClick r:id="rId17" action="ppaction://hlinksldjump"/>
              <a:extLst>
                <a:ext uri="{FF2B5EF4-FFF2-40B4-BE49-F238E27FC236}">
                  <a16:creationId xmlns:a16="http://schemas.microsoft.com/office/drawing/2014/main" id="{9EC49F06-CC44-509B-8684-21457BD7721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61" name="CuadroTexto 60">
              <a:hlinkClick r:id="rId17" action="ppaction://hlinksldjump"/>
              <a:extLst>
                <a:ext uri="{FF2B5EF4-FFF2-40B4-BE49-F238E27FC236}">
                  <a16:creationId xmlns:a16="http://schemas.microsoft.com/office/drawing/2014/main" id="{F6247DB2-1353-23CD-9E97-3F7A28F181E2}"/>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62" name="Grupo 61">
            <a:extLst>
              <a:ext uri="{FF2B5EF4-FFF2-40B4-BE49-F238E27FC236}">
                <a16:creationId xmlns:a16="http://schemas.microsoft.com/office/drawing/2014/main" id="{649B76BB-A996-8565-7B75-01BC75A2165E}"/>
              </a:ext>
            </a:extLst>
          </p:cNvPr>
          <p:cNvGrpSpPr/>
          <p:nvPr/>
        </p:nvGrpSpPr>
        <p:grpSpPr>
          <a:xfrm>
            <a:off x="10737157" y="5962896"/>
            <a:ext cx="1317749" cy="762590"/>
            <a:chOff x="10684667" y="5839689"/>
            <a:chExt cx="1664258" cy="963116"/>
          </a:xfrm>
        </p:grpSpPr>
        <p:pic>
          <p:nvPicPr>
            <p:cNvPr id="63" name="Gráfico 62" descr="Libros en estantería">
              <a:hlinkClick r:id="rId20" action="ppaction://hlinksldjump"/>
              <a:extLst>
                <a:ext uri="{FF2B5EF4-FFF2-40B4-BE49-F238E27FC236}">
                  <a16:creationId xmlns:a16="http://schemas.microsoft.com/office/drawing/2014/main" id="{50477147-7C3C-DE55-1B47-024B90813AE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64" name="CuadroTexto 63">
              <a:hlinkClick r:id="rId20" action="ppaction://hlinksldjump"/>
              <a:extLst>
                <a:ext uri="{FF2B5EF4-FFF2-40B4-BE49-F238E27FC236}">
                  <a16:creationId xmlns:a16="http://schemas.microsoft.com/office/drawing/2014/main" id="{E6B30010-AD41-06FB-2741-6CC73586A3D4}"/>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65" name="Google Shape;94;p1">
            <a:extLst>
              <a:ext uri="{FF2B5EF4-FFF2-40B4-BE49-F238E27FC236}">
                <a16:creationId xmlns:a16="http://schemas.microsoft.com/office/drawing/2014/main" id="{7E075E0B-539D-896C-F6EE-DEE78C2193D8}"/>
              </a:ext>
            </a:extLst>
          </p:cNvPr>
          <p:cNvPicPr preferRelativeResize="0">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67396E77-3868-3EBE-A1FD-48FDEBB24E3B}"/>
              </a:ext>
            </a:extLst>
          </p:cNvPr>
          <p:cNvSpPr txBox="1">
            <a:spLocks/>
          </p:cNvSpPr>
          <p:nvPr/>
        </p:nvSpPr>
        <p:spPr>
          <a:xfrm>
            <a:off x="1241985" y="581875"/>
            <a:ext cx="880366"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1600"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Nota</a:t>
            </a:r>
          </a:p>
        </p:txBody>
      </p:sp>
      <p:pic>
        <p:nvPicPr>
          <p:cNvPr id="10" name="Gráfico 9" descr="Portapapeles">
            <a:extLst>
              <a:ext uri="{FF2B5EF4-FFF2-40B4-BE49-F238E27FC236}">
                <a16:creationId xmlns:a16="http://schemas.microsoft.com/office/drawing/2014/main" id="{33E04575-ECBD-1727-27FE-A2FEE1ACBCC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46014" y="527892"/>
            <a:ext cx="1190625" cy="1190625"/>
          </a:xfrm>
          <a:prstGeom prst="rect">
            <a:avLst/>
          </a:prstGeom>
        </p:spPr>
      </p:pic>
    </p:spTree>
    <p:extLst>
      <p:ext uri="{BB962C8B-B14F-4D97-AF65-F5344CB8AC3E}">
        <p14:creationId xmlns:p14="http://schemas.microsoft.com/office/powerpoint/2010/main" val="3986088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pic>
        <p:nvPicPr>
          <p:cNvPr id="44" name="Imagen 43">
            <a:extLst>
              <a:ext uri="{FF2B5EF4-FFF2-40B4-BE49-F238E27FC236}">
                <a16:creationId xmlns:a16="http://schemas.microsoft.com/office/drawing/2014/main" id="{F648DD13-A85E-7AE1-485B-1E2D71E804B7}"/>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sp>
        <p:nvSpPr>
          <p:cNvPr id="4" name="Marcador de contenido 2">
            <a:extLst>
              <a:ext uri="{FF2B5EF4-FFF2-40B4-BE49-F238E27FC236}">
                <a16:creationId xmlns:a16="http://schemas.microsoft.com/office/drawing/2014/main" id="{061DB921-210B-D96D-723B-765FBA778184}"/>
              </a:ext>
            </a:extLst>
          </p:cNvPr>
          <p:cNvSpPr txBox="1">
            <a:spLocks/>
          </p:cNvSpPr>
          <p:nvPr/>
        </p:nvSpPr>
        <p:spPr>
          <a:xfrm>
            <a:off x="1353839" y="1683220"/>
            <a:ext cx="9487877" cy="18773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s-ES" sz="1800" kern="100" dirty="0">
                <a:solidFill>
                  <a:schemeClr val="bg1"/>
                </a:solidFill>
                <a:latin typeface="Arial" panose="020B0604020202020204" pitchFamily="34" charset="0"/>
                <a:cs typeface="Times New Roman" panose="02020603050405020304" pitchFamily="18" charset="0"/>
              </a:rPr>
              <a:t>Una manera sencilla de definir qué es una expresión algebraica se encuentra en Baldor (2016), que dice lo siguiente: "Es la representación de un símbolo algebraico o de una o más operaciones algebraicas" (p. 14). En otras palabras, una expresión algebraica consiste en representar  cantidades mediante letras y números combinados por signos algebraicos, como  suma, resta, multiplicación, división, elevación de potencias y raíces. Cuando la expresión algebraica está compuesta solo por las operaciones suma, resta, multiplicación y potencias, se les llama polinomio.</a:t>
            </a:r>
            <a:endParaRPr lang="es-MX" sz="1800" kern="100" dirty="0">
              <a:solidFill>
                <a:schemeClr val="bg1"/>
              </a:solidFill>
              <a:latin typeface="Arial" panose="020B0604020202020204" pitchFamily="34" charset="0"/>
              <a:cs typeface="Times New Roman" panose="02020603050405020304" pitchFamily="18" charset="0"/>
            </a:endParaRPr>
          </a:p>
          <a:p>
            <a:pPr>
              <a:lnSpc>
                <a:spcPct val="150000"/>
              </a:lnSpc>
            </a:pPr>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nSpc>
                <a:spcPct val="150000"/>
              </a:lnSpc>
            </a:pPr>
            <a:r>
              <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 </a:t>
            </a:r>
            <a:endParaRPr lang="es-MX"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endParaRPr lang="es-MX" sz="2000" dirty="0">
              <a:solidFill>
                <a:schemeClr val="bg1"/>
              </a:solidFill>
            </a:endParaRPr>
          </a:p>
        </p:txBody>
      </p:sp>
      <p:grpSp>
        <p:nvGrpSpPr>
          <p:cNvPr id="30" name="Grupo 29">
            <a:extLst>
              <a:ext uri="{FF2B5EF4-FFF2-40B4-BE49-F238E27FC236}">
                <a16:creationId xmlns:a16="http://schemas.microsoft.com/office/drawing/2014/main" id="{AB49D108-1238-9052-A4A7-062DD8844B9F}"/>
              </a:ext>
            </a:extLst>
          </p:cNvPr>
          <p:cNvGrpSpPr/>
          <p:nvPr/>
        </p:nvGrpSpPr>
        <p:grpSpPr>
          <a:xfrm>
            <a:off x="5474321" y="4881740"/>
            <a:ext cx="1243357" cy="661903"/>
            <a:chOff x="831245" y="4807578"/>
            <a:chExt cx="1756918" cy="782171"/>
          </a:xfrm>
        </p:grpSpPr>
        <p:pic>
          <p:nvPicPr>
            <p:cNvPr id="21" name="Imagen 20">
              <a:extLst>
                <a:ext uri="{FF2B5EF4-FFF2-40B4-BE49-F238E27FC236}">
                  <a16:creationId xmlns:a16="http://schemas.microsoft.com/office/drawing/2014/main" id="{C573AB9F-0C91-D551-EC81-F480345557F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4386" y="4807578"/>
              <a:ext cx="1564341" cy="782171"/>
            </a:xfrm>
            <a:prstGeom prst="rect">
              <a:avLst/>
            </a:prstGeom>
          </p:spPr>
        </p:pic>
        <p:sp>
          <p:nvSpPr>
            <p:cNvPr id="23" name="CuadroTexto 22">
              <a:hlinkClick r:id="" action="ppaction://hlinkshowjump?jump=nextslide"/>
              <a:extLst>
                <a:ext uri="{FF2B5EF4-FFF2-40B4-BE49-F238E27FC236}">
                  <a16:creationId xmlns:a16="http://schemas.microsoft.com/office/drawing/2014/main" id="{F7F26DD4-1F89-397B-0837-72F3B2D1A422}"/>
                </a:ext>
              </a:extLst>
            </p:cNvPr>
            <p:cNvSpPr txBox="1"/>
            <p:nvPr/>
          </p:nvSpPr>
          <p:spPr>
            <a:xfrm>
              <a:off x="831245" y="4994957"/>
              <a:ext cx="1756918" cy="400069"/>
            </a:xfrm>
            <a:prstGeom prst="rect">
              <a:avLst/>
            </a:prstGeom>
            <a:noFill/>
          </p:spPr>
          <p:txBody>
            <a:bodyPr wrap="square">
              <a:spAutoFit/>
            </a:bodyPr>
            <a:lstStyle/>
            <a:p>
              <a:pPr algn="ctr">
                <a:lnSpc>
                  <a:spcPct val="100000"/>
                </a:lnSpc>
              </a:pPr>
              <a:r>
                <a:rPr lang="es-ES" sz="1600" b="1" kern="100" dirty="0">
                  <a:solidFill>
                    <a:schemeClr val="bg1"/>
                  </a:solidFill>
                  <a:latin typeface="Arial" panose="020B0604020202020204" pitchFamily="34" charset="0"/>
                  <a:ea typeface="Aptos" panose="020B0004020202020204" pitchFamily="34" charset="0"/>
                  <a:cs typeface="Arial" panose="020B0604020202020204" pitchFamily="34" charset="0"/>
                </a:rPr>
                <a:t>Ejemplos</a:t>
              </a:r>
            </a:p>
          </p:txBody>
        </p:sp>
      </p:grpSp>
      <p:grpSp>
        <p:nvGrpSpPr>
          <p:cNvPr id="9" name="Grupo 8">
            <a:extLst>
              <a:ext uri="{FF2B5EF4-FFF2-40B4-BE49-F238E27FC236}">
                <a16:creationId xmlns:a16="http://schemas.microsoft.com/office/drawing/2014/main" id="{2E43AF84-7C50-BDFD-36D7-1B240E5AD722}"/>
              </a:ext>
            </a:extLst>
          </p:cNvPr>
          <p:cNvGrpSpPr/>
          <p:nvPr/>
        </p:nvGrpSpPr>
        <p:grpSpPr>
          <a:xfrm>
            <a:off x="7224292" y="5971006"/>
            <a:ext cx="1143151" cy="767107"/>
            <a:chOff x="7338596" y="5956718"/>
            <a:chExt cx="1143151" cy="767107"/>
          </a:xfrm>
        </p:grpSpPr>
        <p:pic>
          <p:nvPicPr>
            <p:cNvPr id="10" name="Gráfico 9" descr="Reproducir">
              <a:hlinkClick r:id="" action="ppaction://hlinkshowjump?jump=previousslide"/>
              <a:extLst>
                <a:ext uri="{FF2B5EF4-FFF2-40B4-BE49-F238E27FC236}">
                  <a16:creationId xmlns:a16="http://schemas.microsoft.com/office/drawing/2014/main" id="{FBEDF727-9EF6-51E8-A341-9CC00FC5BA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12" name="CuadroTexto 11">
              <a:hlinkClick r:id="" action="ppaction://hlinkshowjump?jump=previousslide"/>
              <a:extLst>
                <a:ext uri="{FF2B5EF4-FFF2-40B4-BE49-F238E27FC236}">
                  <a16:creationId xmlns:a16="http://schemas.microsoft.com/office/drawing/2014/main" id="{3B8D3AD6-C259-27CB-35F4-CAE8D1F7A5E9}"/>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13" name="Grupo 12">
            <a:extLst>
              <a:ext uri="{FF2B5EF4-FFF2-40B4-BE49-F238E27FC236}">
                <a16:creationId xmlns:a16="http://schemas.microsoft.com/office/drawing/2014/main" id="{A3BF454E-24A4-5BEE-8ED7-172DE4505719}"/>
              </a:ext>
            </a:extLst>
          </p:cNvPr>
          <p:cNvGrpSpPr/>
          <p:nvPr/>
        </p:nvGrpSpPr>
        <p:grpSpPr>
          <a:xfrm>
            <a:off x="6432587" y="5967763"/>
            <a:ext cx="709174" cy="762589"/>
            <a:chOff x="5538422" y="5846740"/>
            <a:chExt cx="709174" cy="762589"/>
          </a:xfrm>
        </p:grpSpPr>
        <p:pic>
          <p:nvPicPr>
            <p:cNvPr id="14" name="Gráfico 13" descr="Casa">
              <a:hlinkClick r:id="rId9" action="ppaction://hlinksldjump"/>
              <a:extLst>
                <a:ext uri="{FF2B5EF4-FFF2-40B4-BE49-F238E27FC236}">
                  <a16:creationId xmlns:a16="http://schemas.microsoft.com/office/drawing/2014/main" id="{D0AADDC6-2BD9-26C5-CA7B-A36EC482BF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15" name="CuadroTexto 14">
              <a:hlinkClick r:id="rId9" action="ppaction://hlinksldjump"/>
              <a:extLst>
                <a:ext uri="{FF2B5EF4-FFF2-40B4-BE49-F238E27FC236}">
                  <a16:creationId xmlns:a16="http://schemas.microsoft.com/office/drawing/2014/main" id="{475A3A15-DDCE-C9FF-9902-6A051E90D13B}"/>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17" name="Grupo 16">
            <a:extLst>
              <a:ext uri="{FF2B5EF4-FFF2-40B4-BE49-F238E27FC236}">
                <a16:creationId xmlns:a16="http://schemas.microsoft.com/office/drawing/2014/main" id="{7B561D1B-0008-7134-D70E-C8D1B9C014AF}"/>
              </a:ext>
            </a:extLst>
          </p:cNvPr>
          <p:cNvGrpSpPr/>
          <p:nvPr/>
        </p:nvGrpSpPr>
        <p:grpSpPr>
          <a:xfrm>
            <a:off x="8406226" y="5967763"/>
            <a:ext cx="1062346" cy="762589"/>
            <a:chOff x="7059518" y="5839689"/>
            <a:chExt cx="1341695" cy="963115"/>
          </a:xfrm>
        </p:grpSpPr>
        <p:pic>
          <p:nvPicPr>
            <p:cNvPr id="18" name="Gráfico 17" descr="Reproducir">
              <a:hlinkClick r:id="rId12" action="ppaction://hlinksldjump"/>
              <a:extLst>
                <a:ext uri="{FF2B5EF4-FFF2-40B4-BE49-F238E27FC236}">
                  <a16:creationId xmlns:a16="http://schemas.microsoft.com/office/drawing/2014/main" id="{D191D877-FD74-48E1-291D-EAAD3E2EEB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19" name="CuadroTexto 18">
              <a:hlinkClick r:id="rId12" action="ppaction://hlinksldjump"/>
              <a:extLst>
                <a:ext uri="{FF2B5EF4-FFF2-40B4-BE49-F238E27FC236}">
                  <a16:creationId xmlns:a16="http://schemas.microsoft.com/office/drawing/2014/main" id="{CBF3EC61-9FA5-DB33-41EB-B96060D0A719}"/>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20" name="Grupo 19">
            <a:extLst>
              <a:ext uri="{FF2B5EF4-FFF2-40B4-BE49-F238E27FC236}">
                <a16:creationId xmlns:a16="http://schemas.microsoft.com/office/drawing/2014/main" id="{2C60F717-D01A-01C8-152C-28B25F84D8B9}"/>
              </a:ext>
            </a:extLst>
          </p:cNvPr>
          <p:cNvGrpSpPr/>
          <p:nvPr/>
        </p:nvGrpSpPr>
        <p:grpSpPr>
          <a:xfrm>
            <a:off x="9468572" y="5965193"/>
            <a:ext cx="1269814" cy="762589"/>
            <a:chOff x="9512187" y="5839689"/>
            <a:chExt cx="1603718" cy="963115"/>
          </a:xfrm>
        </p:grpSpPr>
        <p:pic>
          <p:nvPicPr>
            <p:cNvPr id="22" name="Gráfico 21" descr="Cancha">
              <a:hlinkClick r:id="rId13" action="ppaction://hlinksldjump"/>
              <a:extLst>
                <a:ext uri="{FF2B5EF4-FFF2-40B4-BE49-F238E27FC236}">
                  <a16:creationId xmlns:a16="http://schemas.microsoft.com/office/drawing/2014/main" id="{136DA45C-D2A5-9038-09C7-AD9BEDEF9A4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24" name="CuadroTexto 23">
              <a:hlinkClick r:id="rId13" action="ppaction://hlinksldjump"/>
              <a:extLst>
                <a:ext uri="{FF2B5EF4-FFF2-40B4-BE49-F238E27FC236}">
                  <a16:creationId xmlns:a16="http://schemas.microsoft.com/office/drawing/2014/main" id="{5508C602-6965-7FE1-7F3A-553E2ED545EB}"/>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25" name="Grupo 24">
            <a:extLst>
              <a:ext uri="{FF2B5EF4-FFF2-40B4-BE49-F238E27FC236}">
                <a16:creationId xmlns:a16="http://schemas.microsoft.com/office/drawing/2014/main" id="{C9A3F51B-D152-9597-35E5-DE5E2346FE69}"/>
              </a:ext>
            </a:extLst>
          </p:cNvPr>
          <p:cNvGrpSpPr/>
          <p:nvPr/>
        </p:nvGrpSpPr>
        <p:grpSpPr>
          <a:xfrm>
            <a:off x="10737157" y="5962896"/>
            <a:ext cx="1317749" cy="762590"/>
            <a:chOff x="10684667" y="5839689"/>
            <a:chExt cx="1664258" cy="963116"/>
          </a:xfrm>
        </p:grpSpPr>
        <p:pic>
          <p:nvPicPr>
            <p:cNvPr id="26" name="Gráfico 25" descr="Libros en estantería">
              <a:hlinkClick r:id="rId16" action="ppaction://hlinksldjump"/>
              <a:extLst>
                <a:ext uri="{FF2B5EF4-FFF2-40B4-BE49-F238E27FC236}">
                  <a16:creationId xmlns:a16="http://schemas.microsoft.com/office/drawing/2014/main" id="{7F1FE3BE-1234-5805-947A-2751922B267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27" name="CuadroTexto 26">
              <a:hlinkClick r:id="rId16" action="ppaction://hlinksldjump"/>
              <a:extLst>
                <a:ext uri="{FF2B5EF4-FFF2-40B4-BE49-F238E27FC236}">
                  <a16:creationId xmlns:a16="http://schemas.microsoft.com/office/drawing/2014/main" id="{6729DB4D-E671-2600-9BB7-E648BA6FE723}"/>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28" name="Google Shape;94;p1">
            <a:extLst>
              <a:ext uri="{FF2B5EF4-FFF2-40B4-BE49-F238E27FC236}">
                <a16:creationId xmlns:a16="http://schemas.microsoft.com/office/drawing/2014/main" id="{2B18C67B-A5EC-C038-9C78-30334C0C903D}"/>
              </a:ext>
            </a:extLst>
          </p:cNvPr>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quina doblada 5">
            <a:extLst>
              <a:ext uri="{FF2B5EF4-FFF2-40B4-BE49-F238E27FC236}">
                <a16:creationId xmlns:a16="http://schemas.microsoft.com/office/drawing/2014/main" id="{5A097A61-A739-5E14-4BC0-65F88DA32EE9}"/>
              </a:ext>
            </a:extLst>
          </p:cNvPr>
          <p:cNvSpPr/>
          <p:nvPr/>
        </p:nvSpPr>
        <p:spPr>
          <a:xfrm>
            <a:off x="1486505" y="-3398"/>
            <a:ext cx="3645148" cy="1386227"/>
          </a:xfrm>
          <a:prstGeom prst="foldedCorner">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dondear rectángulo de esquina diagonal 1">
            <a:extLst>
              <a:ext uri="{FF2B5EF4-FFF2-40B4-BE49-F238E27FC236}">
                <a16:creationId xmlns:a16="http://schemas.microsoft.com/office/drawing/2014/main" id="{ABCDF740-7576-76C8-916E-B71FB15C2AF0}"/>
              </a:ext>
            </a:extLst>
          </p:cNvPr>
          <p:cNvSpPr/>
          <p:nvPr/>
        </p:nvSpPr>
        <p:spPr>
          <a:xfrm>
            <a:off x="917438" y="-3398"/>
            <a:ext cx="2992128" cy="651962"/>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1">
            <a:extLst>
              <a:ext uri="{FF2B5EF4-FFF2-40B4-BE49-F238E27FC236}">
                <a16:creationId xmlns:a16="http://schemas.microsoft.com/office/drawing/2014/main" id="{0ED9AA5A-535B-1A40-AF48-6D84A07A2485}"/>
              </a:ext>
            </a:extLst>
          </p:cNvPr>
          <p:cNvSpPr txBox="1">
            <a:spLocks/>
          </p:cNvSpPr>
          <p:nvPr/>
        </p:nvSpPr>
        <p:spPr>
          <a:xfrm>
            <a:off x="1588962" y="-74838"/>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1. Notación</a:t>
            </a:r>
          </a:p>
        </p:txBody>
      </p:sp>
      <p:sp>
        <p:nvSpPr>
          <p:cNvPr id="7" name="CuadroTexto 6">
            <a:extLst>
              <a:ext uri="{FF2B5EF4-FFF2-40B4-BE49-F238E27FC236}">
                <a16:creationId xmlns:a16="http://schemas.microsoft.com/office/drawing/2014/main" id="{65CD6E57-92DB-C114-3073-FFFCB8BAFFC4}"/>
              </a:ext>
            </a:extLst>
          </p:cNvPr>
          <p:cNvSpPr txBox="1"/>
          <p:nvPr/>
        </p:nvSpPr>
        <p:spPr>
          <a:xfrm>
            <a:off x="1486506" y="690678"/>
            <a:ext cx="3645147" cy="537391"/>
          </a:xfrm>
          <a:prstGeom prst="rect">
            <a:avLst/>
          </a:prstGeom>
          <a:noFill/>
        </p:spPr>
        <p:txBody>
          <a:bodyPr wrap="square">
            <a:spAutoFit/>
          </a:bodyPr>
          <a:lstStyle/>
          <a:p>
            <a:pPr algn="ctr">
              <a:lnSpc>
                <a:spcPct val="150000"/>
              </a:lnSpc>
            </a:pPr>
            <a:r>
              <a:rPr lang="es-ES" sz="22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Expresión algebraica:</a:t>
            </a:r>
          </a:p>
        </p:txBody>
      </p:sp>
    </p:spTree>
    <p:extLst>
      <p:ext uri="{BB962C8B-B14F-4D97-AF65-F5344CB8AC3E}">
        <p14:creationId xmlns:p14="http://schemas.microsoft.com/office/powerpoint/2010/main" val="3613747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4EA61595-122C-C9CC-D9ED-54C40D15B03E}"/>
              </a:ext>
            </a:extLst>
          </p:cNvPr>
          <p:cNvSpPr/>
          <p:nvPr/>
        </p:nvSpPr>
        <p:spPr>
          <a:xfrm rot="10800000">
            <a:off x="0" y="0"/>
            <a:ext cx="12192000" cy="6858000"/>
          </a:xfrm>
          <a:prstGeom prst="rect">
            <a:avLst/>
          </a:prstGeom>
          <a:gradFill>
            <a:gsLst>
              <a:gs pos="69000">
                <a:schemeClr val="bg1">
                  <a:alpha val="0"/>
                </a:schemeClr>
              </a:gs>
              <a:gs pos="11000">
                <a:srgbClr val="EA7033">
                  <a:alpha val="57000"/>
                </a:srgb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4" name="Imagen 43">
            <a:extLst>
              <a:ext uri="{FF2B5EF4-FFF2-40B4-BE49-F238E27FC236}">
                <a16:creationId xmlns:a16="http://schemas.microsoft.com/office/drawing/2014/main" id="{F648DD13-A85E-7AE1-485B-1E2D71E804B7}"/>
              </a:ext>
            </a:extLst>
          </p:cNvPr>
          <p:cNvPicPr>
            <a:picLocks noChangeAspect="1"/>
          </p:cNvPicPr>
          <p:nvPr/>
        </p:nvPicPr>
        <p:blipFill rotWithShape="1">
          <a:blip r:embed="rId4">
            <a:alphaModFix/>
          </a:blip>
          <a:srcRect t="60667"/>
          <a:stretch/>
        </p:blipFill>
        <p:spPr>
          <a:xfrm>
            <a:off x="0" y="3959194"/>
            <a:ext cx="12192000" cy="2697479"/>
          </a:xfrm>
          <a:prstGeom prst="rect">
            <a:avLst/>
          </a:prstGeom>
        </p:spPr>
      </p:pic>
      <p:sp>
        <p:nvSpPr>
          <p:cNvPr id="12" name="Rectángulo redondeado 11">
            <a:extLst>
              <a:ext uri="{FF2B5EF4-FFF2-40B4-BE49-F238E27FC236}">
                <a16:creationId xmlns:a16="http://schemas.microsoft.com/office/drawing/2014/main" id="{6CA47768-D82D-5CA0-B387-BB84F03DD706}"/>
              </a:ext>
            </a:extLst>
          </p:cNvPr>
          <p:cNvSpPr/>
          <p:nvPr/>
        </p:nvSpPr>
        <p:spPr>
          <a:xfrm>
            <a:off x="734696" y="938715"/>
            <a:ext cx="10742240" cy="4608086"/>
          </a:xfrm>
          <a:prstGeom prst="roundRect">
            <a:avLst>
              <a:gd name="adj" fmla="val 3028"/>
            </a:avLst>
          </a:prstGeom>
          <a:solidFill>
            <a:schemeClr val="bg1">
              <a:alpha val="60000"/>
            </a:schemeClr>
          </a:solidFill>
          <a:ln>
            <a:noFill/>
          </a:ln>
          <a:scene3d>
            <a:camera prst="orthographicFront"/>
            <a:lightRig rig="threePt" dir="t">
              <a:rot lat="0" lon="0" rev="6600000"/>
            </a:lightRig>
          </a:scene3d>
          <a:sp3d>
            <a:bevelT w="133350" prst="relaxedInset"/>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207C42A5-E235-AA46-F1C8-19204A300C0E}"/>
                  </a:ext>
                </a:extLst>
              </p:cNvPr>
              <p:cNvSpPr txBox="1"/>
              <p:nvPr/>
            </p:nvSpPr>
            <p:spPr>
              <a:xfrm>
                <a:off x="4150425" y="2844950"/>
                <a:ext cx="3898017" cy="7218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ctrlPr>
                        </m:sSupPr>
                        <m:e>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  </m:t>
                          </m:r>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𝒙</m:t>
                          </m:r>
                        </m:e>
                        <m:sup>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𝟐</m:t>
                          </m:r>
                        </m:sup>
                      </m:sSup>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𝒚</m:t>
                      </m:r>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𝟒</m:t>
                      </m:r>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𝒙</m:t>
                      </m:r>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m:t>
                      </m:r>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𝟕</m:t>
                      </m:r>
                      <m:r>
                        <a:rPr lang="es-ES" sz="4000" b="1" i="1" kern="100">
                          <a:solidFill>
                            <a:schemeClr val="tx2"/>
                          </a:solidFill>
                          <a:effectLst/>
                          <a:latin typeface="Cambria Math" panose="02040503050406030204" pitchFamily="18" charset="0"/>
                          <a:ea typeface="Aptos" panose="020B0004020202020204" pitchFamily="34" charset="0"/>
                          <a:cs typeface="Arial" panose="020B0604020202020204" pitchFamily="34" charset="0"/>
                        </a:rPr>
                        <m:t>𝒚</m:t>
                      </m:r>
                    </m:oMath>
                  </m:oMathPara>
                </a14:m>
                <a:endParaRPr lang="es-MX" sz="4000" b="1" dirty="0">
                  <a:solidFill>
                    <a:schemeClr val="tx2"/>
                  </a:solidFill>
                </a:endParaRPr>
              </a:p>
            </p:txBody>
          </p:sp>
        </mc:Choice>
        <mc:Fallback xmlns="">
          <p:sp>
            <p:nvSpPr>
              <p:cNvPr id="6" name="CuadroTexto 5">
                <a:extLst>
                  <a:ext uri="{FF2B5EF4-FFF2-40B4-BE49-F238E27FC236}">
                    <a16:creationId xmlns:a16="http://schemas.microsoft.com/office/drawing/2014/main" id="{207C42A5-E235-AA46-F1C8-19204A300C0E}"/>
                  </a:ext>
                </a:extLst>
              </p:cNvPr>
              <p:cNvSpPr txBox="1">
                <a:spLocks noRot="1" noChangeAspect="1" noMove="1" noResize="1" noEditPoints="1" noAdjustHandles="1" noChangeArrowheads="1" noChangeShapeType="1" noTextEdit="1"/>
              </p:cNvSpPr>
              <p:nvPr/>
            </p:nvSpPr>
            <p:spPr>
              <a:xfrm>
                <a:off x="4150425" y="2844950"/>
                <a:ext cx="3898017" cy="721801"/>
              </a:xfrm>
              <a:prstGeom prst="rect">
                <a:avLst/>
              </a:prstGeom>
              <a:blipFill>
                <a:blip r:embed="rId5"/>
                <a:stretch>
                  <a:fillRect l="-974" r="-649" b="-2456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2FE9E15F-0A2A-2135-69A0-EBA2AD639C95}"/>
                  </a:ext>
                </a:extLst>
              </p:cNvPr>
              <p:cNvSpPr txBox="1"/>
              <p:nvPr/>
            </p:nvSpPr>
            <p:spPr>
              <a:xfrm>
                <a:off x="1694103" y="2825587"/>
                <a:ext cx="114986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t>𝟓</m:t>
                      </m:r>
                      <m:r>
                        <a:rPr lang="es-ES"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t>𝒎</m:t>
                      </m:r>
                    </m:oMath>
                  </m:oMathPara>
                </a14:m>
                <a:endParaRPr lang="es-MX" sz="4000" dirty="0">
                  <a:solidFill>
                    <a:schemeClr val="tx2"/>
                  </a:solidFill>
                </a:endParaRPr>
              </a:p>
            </p:txBody>
          </p:sp>
        </mc:Choice>
        <mc:Fallback xmlns="">
          <p:sp>
            <p:nvSpPr>
              <p:cNvPr id="19" name="CuadroTexto 18">
                <a:extLst>
                  <a:ext uri="{FF2B5EF4-FFF2-40B4-BE49-F238E27FC236}">
                    <a16:creationId xmlns:a16="http://schemas.microsoft.com/office/drawing/2014/main" id="{2FE9E15F-0A2A-2135-69A0-EBA2AD639C95}"/>
                  </a:ext>
                </a:extLst>
              </p:cNvPr>
              <p:cNvSpPr txBox="1">
                <a:spLocks noRot="1" noChangeAspect="1" noMove="1" noResize="1" noEditPoints="1" noAdjustHandles="1" noChangeArrowheads="1" noChangeShapeType="1" noTextEdit="1"/>
              </p:cNvSpPr>
              <p:nvPr/>
            </p:nvSpPr>
            <p:spPr>
              <a:xfrm>
                <a:off x="1694103" y="2825587"/>
                <a:ext cx="1149868" cy="707886"/>
              </a:xfrm>
              <a:prstGeom prst="rect">
                <a:avLst/>
              </a:prstGeom>
              <a:blipFill>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A251CE4C-3029-2550-EB10-CE814DB5FD48}"/>
                  </a:ext>
                </a:extLst>
              </p:cNvPr>
              <p:cNvSpPr txBox="1"/>
              <p:nvPr/>
            </p:nvSpPr>
            <p:spPr>
              <a:xfrm>
                <a:off x="8283043" y="2881894"/>
                <a:ext cx="244695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t>−</m:t>
                      </m:r>
                      <m:r>
                        <a:rPr lang="es-ES"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t>𝟑</m:t>
                      </m:r>
                      <m:r>
                        <a:rPr lang="es-ES"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t>𝒛</m:t>
                      </m:r>
                      <m:r>
                        <a:rPr lang="es-ES"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t>+</m:t>
                      </m:r>
                      <m:r>
                        <a:rPr lang="es-ES" sz="4000" b="1" i="1" kern="100" smtClean="0">
                          <a:solidFill>
                            <a:schemeClr val="tx2"/>
                          </a:solidFill>
                          <a:effectLst/>
                          <a:latin typeface="Cambria Math" panose="02040503050406030204" pitchFamily="18" charset="0"/>
                          <a:ea typeface="Aptos" panose="020B0004020202020204" pitchFamily="34" charset="0"/>
                          <a:cs typeface="Arial" panose="020B0604020202020204" pitchFamily="34" charset="0"/>
                        </a:rPr>
                        <m:t>𝟒</m:t>
                      </m:r>
                    </m:oMath>
                  </m:oMathPara>
                </a14:m>
                <a:endParaRPr lang="es-MX" sz="4000" dirty="0">
                  <a:solidFill>
                    <a:schemeClr val="tx2"/>
                  </a:solidFill>
                </a:endParaRPr>
              </a:p>
            </p:txBody>
          </p:sp>
        </mc:Choice>
        <mc:Fallback xmlns="">
          <p:sp>
            <p:nvSpPr>
              <p:cNvPr id="20" name="CuadroTexto 19">
                <a:extLst>
                  <a:ext uri="{FF2B5EF4-FFF2-40B4-BE49-F238E27FC236}">
                    <a16:creationId xmlns:a16="http://schemas.microsoft.com/office/drawing/2014/main" id="{A251CE4C-3029-2550-EB10-CE814DB5FD48}"/>
                  </a:ext>
                </a:extLst>
              </p:cNvPr>
              <p:cNvSpPr txBox="1">
                <a:spLocks noRot="1" noChangeAspect="1" noMove="1" noResize="1" noEditPoints="1" noAdjustHandles="1" noChangeArrowheads="1" noChangeShapeType="1" noTextEdit="1"/>
              </p:cNvSpPr>
              <p:nvPr/>
            </p:nvSpPr>
            <p:spPr>
              <a:xfrm>
                <a:off x="8283043" y="2881894"/>
                <a:ext cx="2446958" cy="707886"/>
              </a:xfrm>
              <a:prstGeom prst="rect">
                <a:avLst/>
              </a:prstGeom>
              <a:blipFill>
                <a:blip r:embed="rId7"/>
                <a:stretch>
                  <a:fillRect/>
                </a:stretch>
              </a:blipFill>
            </p:spPr>
            <p:txBody>
              <a:bodyPr/>
              <a:lstStyle/>
              <a:p>
                <a:r>
                  <a:rPr lang="es-MX">
                    <a:noFill/>
                  </a:rPr>
                  <a:t> </a:t>
                </a:r>
              </a:p>
            </p:txBody>
          </p:sp>
        </mc:Fallback>
      </mc:AlternateContent>
      <p:grpSp>
        <p:nvGrpSpPr>
          <p:cNvPr id="55" name="Grupo 54">
            <a:extLst>
              <a:ext uri="{FF2B5EF4-FFF2-40B4-BE49-F238E27FC236}">
                <a16:creationId xmlns:a16="http://schemas.microsoft.com/office/drawing/2014/main" id="{6293F35D-65E3-ACBE-4BA1-EBB24992754B}"/>
              </a:ext>
            </a:extLst>
          </p:cNvPr>
          <p:cNvGrpSpPr/>
          <p:nvPr/>
        </p:nvGrpSpPr>
        <p:grpSpPr>
          <a:xfrm>
            <a:off x="633420" y="938715"/>
            <a:ext cx="4797361" cy="4715823"/>
            <a:chOff x="740100" y="1167315"/>
            <a:chExt cx="4797361" cy="4715823"/>
          </a:xfrm>
        </p:grpSpPr>
        <p:pic>
          <p:nvPicPr>
            <p:cNvPr id="27" name="Gráfico 26" descr="Flecha curva en el sentido de las agujas del reloj">
              <a:extLst>
                <a:ext uri="{FF2B5EF4-FFF2-40B4-BE49-F238E27FC236}">
                  <a16:creationId xmlns:a16="http://schemas.microsoft.com/office/drawing/2014/main" id="{6DD26BF7-8608-31B5-AE5F-0B12F4BAD6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25754" y="2514488"/>
              <a:ext cx="811742" cy="811742"/>
            </a:xfrm>
            <a:prstGeom prst="rect">
              <a:avLst/>
            </a:prstGeom>
            <a:effectLst>
              <a:outerShdw blurRad="50800" dist="38100" dir="2700000" algn="tl" rotWithShape="0">
                <a:prstClr val="black">
                  <a:alpha val="40000"/>
                </a:prstClr>
              </a:outerShdw>
            </a:effectLst>
          </p:spPr>
        </p:pic>
        <p:sp>
          <p:nvSpPr>
            <p:cNvPr id="29" name="CuadroTexto 28">
              <a:extLst>
                <a:ext uri="{FF2B5EF4-FFF2-40B4-BE49-F238E27FC236}">
                  <a16:creationId xmlns:a16="http://schemas.microsoft.com/office/drawing/2014/main" id="{173C4286-452A-D986-1A70-33FE73F6CE0F}"/>
                </a:ext>
              </a:extLst>
            </p:cNvPr>
            <p:cNvSpPr txBox="1"/>
            <p:nvPr/>
          </p:nvSpPr>
          <p:spPr>
            <a:xfrm>
              <a:off x="740100" y="2161679"/>
              <a:ext cx="1828800" cy="369332"/>
            </a:xfrm>
            <a:prstGeom prst="rect">
              <a:avLst/>
            </a:prstGeom>
            <a:noFill/>
          </p:spPr>
          <p:txBody>
            <a:bodyPr wrap="square" rtlCol="0">
              <a:spAutoFit/>
            </a:bodyPr>
            <a:lstStyle/>
            <a:p>
              <a:pPr algn="ctr"/>
              <a:r>
                <a:rPr lang="es-MX" b="1" i="1" dirty="0">
                  <a:solidFill>
                    <a:srgbClr val="002060"/>
                  </a:solidFill>
                  <a:latin typeface="Arial" panose="020B0604020202020204" pitchFamily="34" charset="0"/>
                  <a:cs typeface="Arial" panose="020B0604020202020204" pitchFamily="34" charset="0"/>
                </a:rPr>
                <a:t>Constante</a:t>
              </a:r>
            </a:p>
          </p:txBody>
        </p:sp>
        <p:pic>
          <p:nvPicPr>
            <p:cNvPr id="32" name="Gráfico 31" descr="Flecha curva en el sentido de las agujas del reloj">
              <a:extLst>
                <a:ext uri="{FF2B5EF4-FFF2-40B4-BE49-F238E27FC236}">
                  <a16:creationId xmlns:a16="http://schemas.microsoft.com/office/drawing/2014/main" id="{AB494834-8F86-ED33-7FF3-B492CF5FD3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2493118" y="3499907"/>
              <a:ext cx="807475" cy="807475"/>
            </a:xfrm>
            <a:prstGeom prst="rect">
              <a:avLst/>
            </a:prstGeom>
            <a:effectLst>
              <a:outerShdw blurRad="50800" dist="38100" dir="2700000" algn="tl" rotWithShape="0">
                <a:prstClr val="black">
                  <a:alpha val="40000"/>
                </a:prstClr>
              </a:outerShdw>
            </a:effectLst>
          </p:spPr>
        </p:pic>
        <p:sp>
          <p:nvSpPr>
            <p:cNvPr id="35" name="CuadroTexto 34">
              <a:extLst>
                <a:ext uri="{FF2B5EF4-FFF2-40B4-BE49-F238E27FC236}">
                  <a16:creationId xmlns:a16="http://schemas.microsoft.com/office/drawing/2014/main" id="{D48D0920-5D7F-16E8-EDB6-C39CDA1E31B2}"/>
                </a:ext>
              </a:extLst>
            </p:cNvPr>
            <p:cNvSpPr txBox="1"/>
            <p:nvPr/>
          </p:nvSpPr>
          <p:spPr>
            <a:xfrm>
              <a:off x="2041481" y="4344718"/>
              <a:ext cx="1828800" cy="369332"/>
            </a:xfrm>
            <a:prstGeom prst="rect">
              <a:avLst/>
            </a:prstGeom>
            <a:noFill/>
          </p:spPr>
          <p:txBody>
            <a:bodyPr wrap="square" rtlCol="0">
              <a:spAutoFit/>
            </a:bodyPr>
            <a:lstStyle/>
            <a:p>
              <a:pPr algn="ctr"/>
              <a:r>
                <a:rPr lang="es-MX" b="1" i="1" dirty="0">
                  <a:solidFill>
                    <a:srgbClr val="002060"/>
                  </a:solidFill>
                  <a:latin typeface="Arial" panose="020B0604020202020204" pitchFamily="34" charset="0"/>
                  <a:cs typeface="Arial" panose="020B0604020202020204" pitchFamily="34" charset="0"/>
                </a:rPr>
                <a:t>Variable</a:t>
              </a:r>
            </a:p>
          </p:txBody>
        </p:sp>
        <p:grpSp>
          <p:nvGrpSpPr>
            <p:cNvPr id="50" name="Grupo 49">
              <a:extLst>
                <a:ext uri="{FF2B5EF4-FFF2-40B4-BE49-F238E27FC236}">
                  <a16:creationId xmlns:a16="http://schemas.microsoft.com/office/drawing/2014/main" id="{DE3A9F44-33DD-0D35-17EB-29E62A8B4327}"/>
                </a:ext>
              </a:extLst>
            </p:cNvPr>
            <p:cNvGrpSpPr/>
            <p:nvPr/>
          </p:nvGrpSpPr>
          <p:grpSpPr>
            <a:xfrm>
              <a:off x="1644628" y="1167315"/>
              <a:ext cx="2376143" cy="1459190"/>
              <a:chOff x="1897288" y="1246052"/>
              <a:chExt cx="2376143" cy="1459190"/>
            </a:xfrm>
          </p:grpSpPr>
          <p:pic>
            <p:nvPicPr>
              <p:cNvPr id="48" name="Gráfico 47" descr="Discurso">
                <a:extLst>
                  <a:ext uri="{FF2B5EF4-FFF2-40B4-BE49-F238E27FC236}">
                    <a16:creationId xmlns:a16="http://schemas.microsoft.com/office/drawing/2014/main" id="{CF2D3EC1-0429-8160-DFD6-8E50403D89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897288" y="1246052"/>
                <a:ext cx="2376143" cy="1459190"/>
              </a:xfrm>
              <a:prstGeom prst="rect">
                <a:avLst/>
              </a:prstGeom>
            </p:spPr>
          </p:pic>
          <p:sp>
            <p:nvSpPr>
              <p:cNvPr id="13" name="CuadroTexto 12">
                <a:extLst>
                  <a:ext uri="{FF2B5EF4-FFF2-40B4-BE49-F238E27FC236}">
                    <a16:creationId xmlns:a16="http://schemas.microsoft.com/office/drawing/2014/main" id="{B654BC96-9938-C299-F136-A0D60A967BE8}"/>
                  </a:ext>
                </a:extLst>
              </p:cNvPr>
              <p:cNvSpPr txBox="1"/>
              <p:nvPr/>
            </p:nvSpPr>
            <p:spPr>
              <a:xfrm>
                <a:off x="2164821" y="1491546"/>
                <a:ext cx="1828800" cy="738664"/>
              </a:xfrm>
              <a:prstGeom prst="rect">
                <a:avLst/>
              </a:prstGeom>
              <a:noFill/>
            </p:spPr>
            <p:txBody>
              <a:bodyPr wrap="square" rtlCol="0">
                <a:spAutoFit/>
              </a:bodyPr>
              <a:lstStyle/>
              <a:p>
                <a:pPr algn="ctr"/>
                <a:r>
                  <a:rPr lang="es-MX" sz="1400" dirty="0">
                    <a:solidFill>
                      <a:schemeClr val="bg1">
                        <a:lumMod val="95000"/>
                      </a:schemeClr>
                    </a:solidFill>
                    <a:latin typeface="Arial" panose="020B0604020202020204" pitchFamily="34" charset="0"/>
                    <a:cs typeface="Arial" panose="020B0604020202020204" pitchFamily="34" charset="0"/>
                  </a:rPr>
                  <a:t>Se le llama así porque su valor es constante</a:t>
                </a:r>
              </a:p>
            </p:txBody>
          </p:sp>
        </p:grpSp>
        <p:grpSp>
          <p:nvGrpSpPr>
            <p:cNvPr id="52" name="Grupo 51">
              <a:extLst>
                <a:ext uri="{FF2B5EF4-FFF2-40B4-BE49-F238E27FC236}">
                  <a16:creationId xmlns:a16="http://schemas.microsoft.com/office/drawing/2014/main" id="{63F450C6-3D14-7CAA-8B5B-89CA7D279CE7}"/>
                </a:ext>
              </a:extLst>
            </p:cNvPr>
            <p:cNvGrpSpPr/>
            <p:nvPr/>
          </p:nvGrpSpPr>
          <p:grpSpPr>
            <a:xfrm rot="10800000">
              <a:off x="2693997" y="4261971"/>
              <a:ext cx="2843464" cy="1621167"/>
              <a:chOff x="1927266" y="1280779"/>
              <a:chExt cx="1998881" cy="1138423"/>
            </a:xfrm>
          </p:grpSpPr>
          <p:pic>
            <p:nvPicPr>
              <p:cNvPr id="53" name="Gráfico 52" descr="Discurso">
                <a:extLst>
                  <a:ext uri="{FF2B5EF4-FFF2-40B4-BE49-F238E27FC236}">
                    <a16:creationId xmlns:a16="http://schemas.microsoft.com/office/drawing/2014/main" id="{B4545563-68DC-5351-9F07-D82917EAA0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27266" y="1280779"/>
                <a:ext cx="1998881" cy="1138423"/>
              </a:xfrm>
              <a:prstGeom prst="rect">
                <a:avLst/>
              </a:prstGeom>
            </p:spPr>
          </p:pic>
          <p:sp>
            <p:nvSpPr>
              <p:cNvPr id="54" name="CuadroTexto 53">
                <a:extLst>
                  <a:ext uri="{FF2B5EF4-FFF2-40B4-BE49-F238E27FC236}">
                    <a16:creationId xmlns:a16="http://schemas.microsoft.com/office/drawing/2014/main" id="{A31824E8-C331-6F57-98BB-F804485EC992}"/>
                  </a:ext>
                </a:extLst>
              </p:cNvPr>
              <p:cNvSpPr txBox="1"/>
              <p:nvPr/>
            </p:nvSpPr>
            <p:spPr>
              <a:xfrm rot="10800000">
                <a:off x="2239869" y="1506256"/>
                <a:ext cx="1371629" cy="518708"/>
              </a:xfrm>
              <a:prstGeom prst="rect">
                <a:avLst/>
              </a:prstGeom>
              <a:noFill/>
            </p:spPr>
            <p:txBody>
              <a:bodyPr wrap="square" rtlCol="0">
                <a:spAutoFit/>
              </a:bodyPr>
              <a:lstStyle/>
              <a:p>
                <a:pPr algn="ctr"/>
                <a:r>
                  <a:rPr lang="es-MX" sz="1400" dirty="0">
                    <a:solidFill>
                      <a:schemeClr val="bg1">
                        <a:lumMod val="95000"/>
                      </a:schemeClr>
                    </a:solidFill>
                    <a:latin typeface="Arial" panose="020B0604020202020204" pitchFamily="34" charset="0"/>
                    <a:cs typeface="Arial" panose="020B0604020202020204" pitchFamily="34" charset="0"/>
                  </a:rPr>
                  <a:t>Se le llama así porque el valor que se asigna a la letra es variable</a:t>
                </a:r>
              </a:p>
            </p:txBody>
          </p:sp>
        </p:grpSp>
      </p:grpSp>
      <p:grpSp>
        <p:nvGrpSpPr>
          <p:cNvPr id="65" name="Grupo 64">
            <a:extLst>
              <a:ext uri="{FF2B5EF4-FFF2-40B4-BE49-F238E27FC236}">
                <a16:creationId xmlns:a16="http://schemas.microsoft.com/office/drawing/2014/main" id="{9DD36FBC-2C28-EBBA-B3D7-D79AB93ED55A}"/>
              </a:ext>
            </a:extLst>
          </p:cNvPr>
          <p:cNvGrpSpPr/>
          <p:nvPr/>
        </p:nvGrpSpPr>
        <p:grpSpPr>
          <a:xfrm>
            <a:off x="8447438" y="1909610"/>
            <a:ext cx="2846576" cy="2607167"/>
            <a:chOff x="8554118" y="2138210"/>
            <a:chExt cx="2846576" cy="2607167"/>
          </a:xfrm>
        </p:grpSpPr>
        <p:sp>
          <p:nvSpPr>
            <p:cNvPr id="22" name="CuadroTexto 21">
              <a:extLst>
                <a:ext uri="{FF2B5EF4-FFF2-40B4-BE49-F238E27FC236}">
                  <a16:creationId xmlns:a16="http://schemas.microsoft.com/office/drawing/2014/main" id="{DC78458A-2054-9857-4951-C4E3317B99F6}"/>
                </a:ext>
              </a:extLst>
            </p:cNvPr>
            <p:cNvSpPr txBox="1"/>
            <p:nvPr/>
          </p:nvSpPr>
          <p:spPr>
            <a:xfrm>
              <a:off x="10048417" y="2138210"/>
              <a:ext cx="1352277" cy="369332"/>
            </a:xfrm>
            <a:prstGeom prst="rect">
              <a:avLst/>
            </a:prstGeom>
            <a:noFill/>
          </p:spPr>
          <p:txBody>
            <a:bodyPr wrap="square" rtlCol="0">
              <a:spAutoFit/>
            </a:bodyPr>
            <a:lstStyle/>
            <a:p>
              <a:r>
                <a:rPr lang="es-MX" b="1" i="1" dirty="0">
                  <a:solidFill>
                    <a:srgbClr val="002060"/>
                  </a:solidFill>
                  <a:latin typeface="Arial" panose="020B0604020202020204" pitchFamily="34" charset="0"/>
                  <a:cs typeface="Arial" panose="020B0604020202020204" pitchFamily="34" charset="0"/>
                </a:rPr>
                <a:t>Constante</a:t>
              </a:r>
            </a:p>
          </p:txBody>
        </p:sp>
        <p:sp>
          <p:nvSpPr>
            <p:cNvPr id="24" name="CuadroTexto 23">
              <a:extLst>
                <a:ext uri="{FF2B5EF4-FFF2-40B4-BE49-F238E27FC236}">
                  <a16:creationId xmlns:a16="http://schemas.microsoft.com/office/drawing/2014/main" id="{06FA4252-936F-3AD7-9C21-CF70E7AFE3BD}"/>
                </a:ext>
              </a:extLst>
            </p:cNvPr>
            <p:cNvSpPr txBox="1"/>
            <p:nvPr/>
          </p:nvSpPr>
          <p:spPr>
            <a:xfrm>
              <a:off x="8554118" y="2138210"/>
              <a:ext cx="1185393" cy="369332"/>
            </a:xfrm>
            <a:prstGeom prst="rect">
              <a:avLst/>
            </a:prstGeom>
            <a:noFill/>
          </p:spPr>
          <p:txBody>
            <a:bodyPr wrap="square" rtlCol="0">
              <a:spAutoFit/>
            </a:bodyPr>
            <a:lstStyle/>
            <a:p>
              <a:r>
                <a:rPr lang="es-MX" b="1" i="1" dirty="0">
                  <a:solidFill>
                    <a:srgbClr val="002060"/>
                  </a:solidFill>
                  <a:latin typeface="Arial" panose="020B0604020202020204" pitchFamily="34" charset="0"/>
                  <a:cs typeface="Arial" panose="020B0604020202020204" pitchFamily="34" charset="0"/>
                </a:rPr>
                <a:t>Variable</a:t>
              </a:r>
            </a:p>
          </p:txBody>
        </p:sp>
        <p:sp>
          <p:nvSpPr>
            <p:cNvPr id="25" name="CuadroTexto 24">
              <a:extLst>
                <a:ext uri="{FF2B5EF4-FFF2-40B4-BE49-F238E27FC236}">
                  <a16:creationId xmlns:a16="http://schemas.microsoft.com/office/drawing/2014/main" id="{A738868F-4969-30E2-7708-346DE408E876}"/>
                </a:ext>
              </a:extLst>
            </p:cNvPr>
            <p:cNvSpPr txBox="1"/>
            <p:nvPr/>
          </p:nvSpPr>
          <p:spPr>
            <a:xfrm>
              <a:off x="8585906" y="4376045"/>
              <a:ext cx="2295248" cy="369332"/>
            </a:xfrm>
            <a:prstGeom prst="rect">
              <a:avLst/>
            </a:prstGeom>
            <a:noFill/>
          </p:spPr>
          <p:txBody>
            <a:bodyPr wrap="square" rtlCol="0">
              <a:spAutoFit/>
            </a:bodyPr>
            <a:lstStyle/>
            <a:p>
              <a:r>
                <a:rPr lang="es-MX" b="1" i="1" dirty="0">
                  <a:solidFill>
                    <a:srgbClr val="002060"/>
                  </a:solidFill>
                  <a:latin typeface="Arial" panose="020B0604020202020204" pitchFamily="34" charset="0"/>
                  <a:cs typeface="Arial" panose="020B0604020202020204" pitchFamily="34" charset="0"/>
                </a:rPr>
                <a:t>Signos algebraicos</a:t>
              </a:r>
            </a:p>
          </p:txBody>
        </p:sp>
        <p:pic>
          <p:nvPicPr>
            <p:cNvPr id="60" name="Gráfico 59" descr="Flecha curva en el sentido de las agujas del reloj">
              <a:extLst>
                <a:ext uri="{FF2B5EF4-FFF2-40B4-BE49-F238E27FC236}">
                  <a16:creationId xmlns:a16="http://schemas.microsoft.com/office/drawing/2014/main" id="{20BEE340-51D7-83A2-3597-8FBD38CE0D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8725586" y="3533793"/>
              <a:ext cx="807473" cy="807473"/>
            </a:xfrm>
            <a:prstGeom prst="rect">
              <a:avLst/>
            </a:prstGeom>
            <a:effectLst>
              <a:outerShdw blurRad="50800" dist="38100" dir="2700000" algn="tl" rotWithShape="0">
                <a:prstClr val="black">
                  <a:alpha val="40000"/>
                </a:prstClr>
              </a:outerShdw>
            </a:effectLst>
          </p:spPr>
        </p:pic>
        <p:pic>
          <p:nvPicPr>
            <p:cNvPr id="61" name="Gráfico 60" descr="Flecha curva en el sentido de las agujas del reloj">
              <a:extLst>
                <a:ext uri="{FF2B5EF4-FFF2-40B4-BE49-F238E27FC236}">
                  <a16:creationId xmlns:a16="http://schemas.microsoft.com/office/drawing/2014/main" id="{49A576B1-0CD8-73B0-19E2-0EB07241F1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809804" y="3533793"/>
              <a:ext cx="807473" cy="807473"/>
            </a:xfrm>
            <a:prstGeom prst="rect">
              <a:avLst/>
            </a:prstGeom>
            <a:effectLst>
              <a:outerShdw blurRad="50800" dist="38100" dir="2700000" algn="tl" rotWithShape="0">
                <a:prstClr val="black">
                  <a:alpha val="40000"/>
                </a:prstClr>
              </a:outerShdw>
            </a:effectLst>
          </p:spPr>
        </p:pic>
        <p:pic>
          <p:nvPicPr>
            <p:cNvPr id="62" name="Gráfico 61" descr="Flecha curva en el sentido de las agujas del reloj">
              <a:extLst>
                <a:ext uri="{FF2B5EF4-FFF2-40B4-BE49-F238E27FC236}">
                  <a16:creationId xmlns:a16="http://schemas.microsoft.com/office/drawing/2014/main" id="{1E4B3919-E143-5A97-EE8D-E6B42F8DD0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8805" y="2530344"/>
              <a:ext cx="807474" cy="807474"/>
            </a:xfrm>
            <a:prstGeom prst="rect">
              <a:avLst/>
            </a:prstGeom>
            <a:effectLst>
              <a:outerShdw blurRad="50800" dist="38100" dir="2700000" algn="tl" rotWithShape="0">
                <a:prstClr val="black">
                  <a:alpha val="40000"/>
                </a:prstClr>
              </a:outerShdw>
            </a:effectLst>
          </p:spPr>
        </p:pic>
        <p:pic>
          <p:nvPicPr>
            <p:cNvPr id="63" name="Gráfico 62" descr="Flecha curva en el sentido de las agujas del reloj">
              <a:extLst>
                <a:ext uri="{FF2B5EF4-FFF2-40B4-BE49-F238E27FC236}">
                  <a16:creationId xmlns:a16="http://schemas.microsoft.com/office/drawing/2014/main" id="{A194DF8A-8B0A-427C-A080-D8A15ACDFA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323472" y="2530678"/>
              <a:ext cx="807474" cy="807474"/>
            </a:xfrm>
            <a:prstGeom prst="rect">
              <a:avLst/>
            </a:prstGeom>
            <a:effectLst>
              <a:outerShdw blurRad="50800" dist="38100" dir="2700000" algn="tl" rotWithShape="0">
                <a:prstClr val="black">
                  <a:alpha val="40000"/>
                </a:prstClr>
              </a:outerShdw>
            </a:effectLst>
          </p:spPr>
        </p:pic>
      </p:grpSp>
      <p:grpSp>
        <p:nvGrpSpPr>
          <p:cNvPr id="72" name="Grupo 71">
            <a:extLst>
              <a:ext uri="{FF2B5EF4-FFF2-40B4-BE49-F238E27FC236}">
                <a16:creationId xmlns:a16="http://schemas.microsoft.com/office/drawing/2014/main" id="{28F46758-C0F7-F7B5-6B8D-A7EB85BC2F44}"/>
              </a:ext>
            </a:extLst>
          </p:cNvPr>
          <p:cNvGrpSpPr/>
          <p:nvPr/>
        </p:nvGrpSpPr>
        <p:grpSpPr>
          <a:xfrm>
            <a:off x="4663174" y="1013146"/>
            <a:ext cx="3309618" cy="4550828"/>
            <a:chOff x="4663174" y="1013146"/>
            <a:chExt cx="3309618" cy="4550828"/>
          </a:xfrm>
        </p:grpSpPr>
        <p:grpSp>
          <p:nvGrpSpPr>
            <p:cNvPr id="64" name="Grupo 63">
              <a:extLst>
                <a:ext uri="{FF2B5EF4-FFF2-40B4-BE49-F238E27FC236}">
                  <a16:creationId xmlns:a16="http://schemas.microsoft.com/office/drawing/2014/main" id="{AF73984B-5941-9FF8-78A2-08FDB0BF4EB4}"/>
                </a:ext>
              </a:extLst>
            </p:cNvPr>
            <p:cNvGrpSpPr/>
            <p:nvPr/>
          </p:nvGrpSpPr>
          <p:grpSpPr>
            <a:xfrm>
              <a:off x="4663174" y="1909610"/>
              <a:ext cx="3186883" cy="2607167"/>
              <a:chOff x="4769854" y="2138210"/>
              <a:chExt cx="3186883" cy="2607167"/>
            </a:xfrm>
          </p:grpSpPr>
          <p:sp>
            <p:nvSpPr>
              <p:cNvPr id="17" name="CuadroTexto 16">
                <a:extLst>
                  <a:ext uri="{FF2B5EF4-FFF2-40B4-BE49-F238E27FC236}">
                    <a16:creationId xmlns:a16="http://schemas.microsoft.com/office/drawing/2014/main" id="{E9F13ABF-3E38-0507-B5E0-64224BA44AFD}"/>
                  </a:ext>
                </a:extLst>
              </p:cNvPr>
              <p:cNvSpPr txBox="1"/>
              <p:nvPr/>
            </p:nvSpPr>
            <p:spPr>
              <a:xfrm>
                <a:off x="4769854" y="2138210"/>
                <a:ext cx="1419990" cy="369332"/>
              </a:xfrm>
              <a:prstGeom prst="rect">
                <a:avLst/>
              </a:prstGeom>
              <a:noFill/>
            </p:spPr>
            <p:txBody>
              <a:bodyPr wrap="square" rtlCol="0">
                <a:spAutoFit/>
              </a:bodyPr>
              <a:lstStyle/>
              <a:p>
                <a:r>
                  <a:rPr lang="es-MX" b="1" i="1" dirty="0">
                    <a:solidFill>
                      <a:srgbClr val="002060"/>
                    </a:solidFill>
                    <a:latin typeface="Arial" panose="020B0604020202020204" pitchFamily="34" charset="0"/>
                    <a:cs typeface="Arial" panose="020B0604020202020204" pitchFamily="34" charset="0"/>
                  </a:rPr>
                  <a:t>Exponente</a:t>
                </a:r>
              </a:p>
            </p:txBody>
          </p:sp>
          <p:sp>
            <p:nvSpPr>
              <p:cNvPr id="18" name="CuadroTexto 17">
                <a:extLst>
                  <a:ext uri="{FF2B5EF4-FFF2-40B4-BE49-F238E27FC236}">
                    <a16:creationId xmlns:a16="http://schemas.microsoft.com/office/drawing/2014/main" id="{C527A697-BDC9-92B6-6CB6-990B5ADED1E5}"/>
                  </a:ext>
                </a:extLst>
              </p:cNvPr>
              <p:cNvSpPr txBox="1"/>
              <p:nvPr/>
            </p:nvSpPr>
            <p:spPr>
              <a:xfrm>
                <a:off x="5585131" y="4376045"/>
                <a:ext cx="2371606" cy="369332"/>
              </a:xfrm>
              <a:prstGeom prst="rect">
                <a:avLst/>
              </a:prstGeom>
              <a:noFill/>
            </p:spPr>
            <p:txBody>
              <a:bodyPr wrap="square" rtlCol="0">
                <a:spAutoFit/>
              </a:bodyPr>
              <a:lstStyle/>
              <a:p>
                <a:r>
                  <a:rPr lang="es-MX" b="1" i="1" dirty="0">
                    <a:solidFill>
                      <a:srgbClr val="002060"/>
                    </a:solidFill>
                    <a:latin typeface="Arial" panose="020B0604020202020204" pitchFamily="34" charset="0"/>
                    <a:cs typeface="Arial" panose="020B0604020202020204" pitchFamily="34" charset="0"/>
                  </a:rPr>
                  <a:t>Signos algebraicos</a:t>
                </a:r>
              </a:p>
            </p:txBody>
          </p:sp>
          <p:pic>
            <p:nvPicPr>
              <p:cNvPr id="57" name="Gráfico 56" descr="Flecha curva en el sentido de las agujas del reloj">
                <a:extLst>
                  <a:ext uri="{FF2B5EF4-FFF2-40B4-BE49-F238E27FC236}">
                    <a16:creationId xmlns:a16="http://schemas.microsoft.com/office/drawing/2014/main" id="{2D788578-9C76-C955-D299-841C4151FD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008949" y="2526410"/>
                <a:ext cx="811742" cy="811742"/>
              </a:xfrm>
              <a:prstGeom prst="rect">
                <a:avLst/>
              </a:prstGeom>
              <a:effectLst>
                <a:outerShdw blurRad="50800" dist="38100" dir="2700000" algn="tl" rotWithShape="0">
                  <a:prstClr val="black">
                    <a:alpha val="40000"/>
                  </a:prstClr>
                </a:outerShdw>
              </a:effectLst>
            </p:spPr>
          </p:pic>
          <p:pic>
            <p:nvPicPr>
              <p:cNvPr id="58" name="Gráfico 57" descr="Flecha curva en el sentido de las agujas del reloj">
                <a:extLst>
                  <a:ext uri="{FF2B5EF4-FFF2-40B4-BE49-F238E27FC236}">
                    <a16:creationId xmlns:a16="http://schemas.microsoft.com/office/drawing/2014/main" id="{291D1FC0-39E3-F876-AADE-C5CB37FBC0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5677586" y="3533793"/>
                <a:ext cx="807473" cy="807473"/>
              </a:xfrm>
              <a:prstGeom prst="rect">
                <a:avLst/>
              </a:prstGeom>
              <a:effectLst>
                <a:outerShdw blurRad="50800" dist="38100" dir="2700000" algn="tl" rotWithShape="0">
                  <a:prstClr val="black">
                    <a:alpha val="40000"/>
                  </a:prstClr>
                </a:outerShdw>
              </a:effectLst>
            </p:spPr>
          </p:pic>
          <p:pic>
            <p:nvPicPr>
              <p:cNvPr id="59" name="Gráfico 58" descr="Flecha curva en el sentido de las agujas del reloj">
                <a:extLst>
                  <a:ext uri="{FF2B5EF4-FFF2-40B4-BE49-F238E27FC236}">
                    <a16:creationId xmlns:a16="http://schemas.microsoft.com/office/drawing/2014/main" id="{750B206C-4D14-33BC-D078-0AD1CAB93A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6856511" y="3533793"/>
                <a:ext cx="807473" cy="807473"/>
              </a:xfrm>
              <a:prstGeom prst="rect">
                <a:avLst/>
              </a:prstGeom>
              <a:effectLst>
                <a:outerShdw blurRad="50800" dist="38100" dir="2700000" algn="tl" rotWithShape="0">
                  <a:prstClr val="black">
                    <a:alpha val="40000"/>
                  </a:prstClr>
                </a:outerShdw>
              </a:effectLst>
            </p:spPr>
          </p:pic>
        </p:grpSp>
        <p:grpSp>
          <p:nvGrpSpPr>
            <p:cNvPr id="71" name="Grupo 70">
              <a:extLst>
                <a:ext uri="{FF2B5EF4-FFF2-40B4-BE49-F238E27FC236}">
                  <a16:creationId xmlns:a16="http://schemas.microsoft.com/office/drawing/2014/main" id="{2B50696F-B901-6A6D-B7A4-62148FD26F2C}"/>
                </a:ext>
              </a:extLst>
            </p:cNvPr>
            <p:cNvGrpSpPr/>
            <p:nvPr/>
          </p:nvGrpSpPr>
          <p:grpSpPr>
            <a:xfrm>
              <a:off x="5409465" y="4308305"/>
              <a:ext cx="2563327" cy="1255669"/>
              <a:chOff x="5409465" y="4308305"/>
              <a:chExt cx="2563327" cy="1255669"/>
            </a:xfrm>
          </p:grpSpPr>
          <p:pic>
            <p:nvPicPr>
              <p:cNvPr id="66" name="Gráfico 65" descr="Discurso">
                <a:extLst>
                  <a:ext uri="{FF2B5EF4-FFF2-40B4-BE49-F238E27FC236}">
                    <a16:creationId xmlns:a16="http://schemas.microsoft.com/office/drawing/2014/main" id="{981586B9-05BE-8DFA-CF96-A2DB074692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5409465" y="4308305"/>
                <a:ext cx="2563327" cy="1255669"/>
              </a:xfrm>
              <a:prstGeom prst="rect">
                <a:avLst/>
              </a:prstGeom>
            </p:spPr>
          </p:pic>
          <p:sp>
            <p:nvSpPr>
              <p:cNvPr id="67" name="CuadroTexto 66">
                <a:extLst>
                  <a:ext uri="{FF2B5EF4-FFF2-40B4-BE49-F238E27FC236}">
                    <a16:creationId xmlns:a16="http://schemas.microsoft.com/office/drawing/2014/main" id="{62A8BCD2-C961-F12C-CA39-ECBACCB77FE2}"/>
                  </a:ext>
                </a:extLst>
              </p:cNvPr>
              <p:cNvSpPr txBox="1"/>
              <p:nvPr/>
            </p:nvSpPr>
            <p:spPr>
              <a:xfrm>
                <a:off x="5764077" y="4759149"/>
                <a:ext cx="1867958" cy="523220"/>
              </a:xfrm>
              <a:prstGeom prst="rect">
                <a:avLst/>
              </a:prstGeom>
              <a:noFill/>
            </p:spPr>
            <p:txBody>
              <a:bodyPr wrap="square" rtlCol="0">
                <a:spAutoFit/>
              </a:bodyPr>
              <a:lstStyle/>
              <a:p>
                <a:pPr algn="ctr"/>
                <a:r>
                  <a:rPr lang="es-MX" sz="1400" dirty="0">
                    <a:solidFill>
                      <a:schemeClr val="bg1">
                        <a:lumMod val="95000"/>
                      </a:schemeClr>
                    </a:solidFill>
                    <a:latin typeface="Arial" panose="020B0604020202020204" pitchFamily="34" charset="0"/>
                    <a:cs typeface="Arial" panose="020B0604020202020204" pitchFamily="34" charset="0"/>
                  </a:rPr>
                  <a:t>Indican las operacions a realizar</a:t>
                </a:r>
              </a:p>
            </p:txBody>
          </p:sp>
        </p:grpSp>
        <p:grpSp>
          <p:nvGrpSpPr>
            <p:cNvPr id="70" name="Grupo 69">
              <a:extLst>
                <a:ext uri="{FF2B5EF4-FFF2-40B4-BE49-F238E27FC236}">
                  <a16:creationId xmlns:a16="http://schemas.microsoft.com/office/drawing/2014/main" id="{4790A00B-CA82-7EC3-DA16-5381B6AD5C79}"/>
                </a:ext>
              </a:extLst>
            </p:cNvPr>
            <p:cNvGrpSpPr/>
            <p:nvPr/>
          </p:nvGrpSpPr>
          <p:grpSpPr>
            <a:xfrm>
              <a:off x="5378238" y="1013146"/>
              <a:ext cx="2376143" cy="1311091"/>
              <a:chOff x="5378238" y="1013146"/>
              <a:chExt cx="2376143" cy="1311091"/>
            </a:xfrm>
          </p:grpSpPr>
          <p:pic>
            <p:nvPicPr>
              <p:cNvPr id="68" name="Gráfico 67" descr="Discurso">
                <a:extLst>
                  <a:ext uri="{FF2B5EF4-FFF2-40B4-BE49-F238E27FC236}">
                    <a16:creationId xmlns:a16="http://schemas.microsoft.com/office/drawing/2014/main" id="{B91A2C0B-6A96-1C3D-EB2A-13BF088414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5378238" y="1013146"/>
                <a:ext cx="2376143" cy="1311091"/>
              </a:xfrm>
              <a:prstGeom prst="rect">
                <a:avLst/>
              </a:prstGeom>
            </p:spPr>
          </p:pic>
          <p:sp>
            <p:nvSpPr>
              <p:cNvPr id="69" name="CuadroTexto 68">
                <a:extLst>
                  <a:ext uri="{FF2B5EF4-FFF2-40B4-BE49-F238E27FC236}">
                    <a16:creationId xmlns:a16="http://schemas.microsoft.com/office/drawing/2014/main" id="{ADACCF21-417F-1081-31A9-9660CAD22734}"/>
                  </a:ext>
                </a:extLst>
              </p:cNvPr>
              <p:cNvSpPr txBox="1"/>
              <p:nvPr/>
            </p:nvSpPr>
            <p:spPr>
              <a:xfrm>
                <a:off x="5646859" y="1316278"/>
                <a:ext cx="1828800" cy="523220"/>
              </a:xfrm>
              <a:prstGeom prst="rect">
                <a:avLst/>
              </a:prstGeom>
              <a:noFill/>
            </p:spPr>
            <p:txBody>
              <a:bodyPr wrap="square" rtlCol="0">
                <a:spAutoFit/>
              </a:bodyPr>
              <a:lstStyle/>
              <a:p>
                <a:pPr algn="ctr"/>
                <a:r>
                  <a:rPr lang="es-MX" sz="1400" dirty="0">
                    <a:solidFill>
                      <a:schemeClr val="bg1">
                        <a:lumMod val="95000"/>
                      </a:schemeClr>
                    </a:solidFill>
                    <a:latin typeface="Arial" panose="020B0604020202020204" pitchFamily="34" charset="0"/>
                    <a:cs typeface="Arial" panose="020B0604020202020204" pitchFamily="34" charset="0"/>
                  </a:rPr>
                  <a:t>Indica el número de veces a multiplicar</a:t>
                </a:r>
              </a:p>
            </p:txBody>
          </p:sp>
        </p:grpSp>
      </p:grpSp>
      <p:grpSp>
        <p:nvGrpSpPr>
          <p:cNvPr id="74" name="Grupo 73">
            <a:extLst>
              <a:ext uri="{FF2B5EF4-FFF2-40B4-BE49-F238E27FC236}">
                <a16:creationId xmlns:a16="http://schemas.microsoft.com/office/drawing/2014/main" id="{2B4418E1-2D71-BEEF-8BAA-DD37FF368822}"/>
              </a:ext>
            </a:extLst>
          </p:cNvPr>
          <p:cNvGrpSpPr/>
          <p:nvPr/>
        </p:nvGrpSpPr>
        <p:grpSpPr>
          <a:xfrm>
            <a:off x="7224292" y="5971006"/>
            <a:ext cx="1143151" cy="767107"/>
            <a:chOff x="7338596" y="5956718"/>
            <a:chExt cx="1143151" cy="767107"/>
          </a:xfrm>
        </p:grpSpPr>
        <p:pic>
          <p:nvPicPr>
            <p:cNvPr id="75" name="Gráfico 74" descr="Reproducir">
              <a:hlinkClick r:id="" action="ppaction://hlinkshowjump?jump=previousslide"/>
              <a:extLst>
                <a:ext uri="{FF2B5EF4-FFF2-40B4-BE49-F238E27FC236}">
                  <a16:creationId xmlns:a16="http://schemas.microsoft.com/office/drawing/2014/main" id="{A8E63C55-CA3F-28CE-1146-980822F99C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76" name="CuadroTexto 75">
              <a:hlinkClick r:id="" action="ppaction://hlinkshowjump?jump=previousslide"/>
              <a:extLst>
                <a:ext uri="{FF2B5EF4-FFF2-40B4-BE49-F238E27FC236}">
                  <a16:creationId xmlns:a16="http://schemas.microsoft.com/office/drawing/2014/main" id="{2A0E11FA-F44D-F269-73C7-C42AD37EE249}"/>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77" name="Grupo 76">
            <a:extLst>
              <a:ext uri="{FF2B5EF4-FFF2-40B4-BE49-F238E27FC236}">
                <a16:creationId xmlns:a16="http://schemas.microsoft.com/office/drawing/2014/main" id="{F712C743-37A4-10C8-132F-5A9E282CD7C2}"/>
              </a:ext>
            </a:extLst>
          </p:cNvPr>
          <p:cNvGrpSpPr/>
          <p:nvPr/>
        </p:nvGrpSpPr>
        <p:grpSpPr>
          <a:xfrm>
            <a:off x="6432587" y="5967763"/>
            <a:ext cx="709174" cy="762589"/>
            <a:chOff x="5538422" y="5846740"/>
            <a:chExt cx="709174" cy="762589"/>
          </a:xfrm>
        </p:grpSpPr>
        <p:pic>
          <p:nvPicPr>
            <p:cNvPr id="78" name="Gráfico 77" descr="Casa">
              <a:hlinkClick r:id="rId14" action="ppaction://hlinksldjump"/>
              <a:extLst>
                <a:ext uri="{FF2B5EF4-FFF2-40B4-BE49-F238E27FC236}">
                  <a16:creationId xmlns:a16="http://schemas.microsoft.com/office/drawing/2014/main" id="{B0A5AA01-3CE2-BCA2-C900-95B3705145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79" name="CuadroTexto 78">
              <a:hlinkClick r:id="rId14" action="ppaction://hlinksldjump"/>
              <a:extLst>
                <a:ext uri="{FF2B5EF4-FFF2-40B4-BE49-F238E27FC236}">
                  <a16:creationId xmlns:a16="http://schemas.microsoft.com/office/drawing/2014/main" id="{38F34C1F-DA75-A142-01E0-F415F0B89DA6}"/>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80" name="Grupo 79">
            <a:extLst>
              <a:ext uri="{FF2B5EF4-FFF2-40B4-BE49-F238E27FC236}">
                <a16:creationId xmlns:a16="http://schemas.microsoft.com/office/drawing/2014/main" id="{6FD87FFE-6A1B-988A-6BDE-FE31C3D9B152}"/>
              </a:ext>
            </a:extLst>
          </p:cNvPr>
          <p:cNvGrpSpPr/>
          <p:nvPr/>
        </p:nvGrpSpPr>
        <p:grpSpPr>
          <a:xfrm>
            <a:off x="8406226" y="5967763"/>
            <a:ext cx="1062346" cy="762589"/>
            <a:chOff x="7059518" y="5839689"/>
            <a:chExt cx="1341695" cy="963115"/>
          </a:xfrm>
        </p:grpSpPr>
        <p:pic>
          <p:nvPicPr>
            <p:cNvPr id="81" name="Gráfico 80" descr="Reproducir">
              <a:hlinkClick r:id="" action="ppaction://hlinkshowjump?jump=nextslide"/>
              <a:extLst>
                <a:ext uri="{FF2B5EF4-FFF2-40B4-BE49-F238E27FC236}">
                  <a16:creationId xmlns:a16="http://schemas.microsoft.com/office/drawing/2014/main" id="{F62CB494-C53A-89EB-47A3-FEFEF0BFB8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82" name="CuadroTexto 81">
              <a:hlinkClick r:id="" action="ppaction://hlinkshowjump?jump=nextslide"/>
              <a:extLst>
                <a:ext uri="{FF2B5EF4-FFF2-40B4-BE49-F238E27FC236}">
                  <a16:creationId xmlns:a16="http://schemas.microsoft.com/office/drawing/2014/main" id="{748D3A5B-827B-FA36-0351-655A92EC1B87}"/>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83" name="Grupo 82">
            <a:extLst>
              <a:ext uri="{FF2B5EF4-FFF2-40B4-BE49-F238E27FC236}">
                <a16:creationId xmlns:a16="http://schemas.microsoft.com/office/drawing/2014/main" id="{8341E5E9-BF9A-8987-D5A9-CAF5B95972CC}"/>
              </a:ext>
            </a:extLst>
          </p:cNvPr>
          <p:cNvGrpSpPr/>
          <p:nvPr/>
        </p:nvGrpSpPr>
        <p:grpSpPr>
          <a:xfrm>
            <a:off x="9468572" y="5965193"/>
            <a:ext cx="1269814" cy="762589"/>
            <a:chOff x="9512187" y="5839689"/>
            <a:chExt cx="1603718" cy="963115"/>
          </a:xfrm>
        </p:grpSpPr>
        <p:pic>
          <p:nvPicPr>
            <p:cNvPr id="84" name="Gráfico 83" descr="Cancha">
              <a:hlinkClick r:id="rId17" action="ppaction://hlinksldjump"/>
              <a:extLst>
                <a:ext uri="{FF2B5EF4-FFF2-40B4-BE49-F238E27FC236}">
                  <a16:creationId xmlns:a16="http://schemas.microsoft.com/office/drawing/2014/main" id="{A5F50959-C6A9-D68E-0197-F588458299F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85" name="CuadroTexto 84">
              <a:hlinkClick r:id="rId17" action="ppaction://hlinksldjump"/>
              <a:extLst>
                <a:ext uri="{FF2B5EF4-FFF2-40B4-BE49-F238E27FC236}">
                  <a16:creationId xmlns:a16="http://schemas.microsoft.com/office/drawing/2014/main" id="{F1648D6E-D9FD-F359-81DD-FAD62FA6FE28}"/>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86" name="Grupo 85">
            <a:extLst>
              <a:ext uri="{FF2B5EF4-FFF2-40B4-BE49-F238E27FC236}">
                <a16:creationId xmlns:a16="http://schemas.microsoft.com/office/drawing/2014/main" id="{32AEDE76-F0C9-8175-BD21-A51AE9652C57}"/>
              </a:ext>
            </a:extLst>
          </p:cNvPr>
          <p:cNvGrpSpPr/>
          <p:nvPr/>
        </p:nvGrpSpPr>
        <p:grpSpPr>
          <a:xfrm>
            <a:off x="10737157" y="5962896"/>
            <a:ext cx="1317749" cy="762590"/>
            <a:chOff x="10684667" y="5839689"/>
            <a:chExt cx="1664258" cy="963116"/>
          </a:xfrm>
        </p:grpSpPr>
        <p:pic>
          <p:nvPicPr>
            <p:cNvPr id="87" name="Gráfico 86" descr="Libros en estantería">
              <a:hlinkClick r:id="rId20" action="ppaction://hlinksldjump"/>
              <a:extLst>
                <a:ext uri="{FF2B5EF4-FFF2-40B4-BE49-F238E27FC236}">
                  <a16:creationId xmlns:a16="http://schemas.microsoft.com/office/drawing/2014/main" id="{3D65C99C-9679-705A-3272-2D42D1AD4FC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88" name="CuadroTexto 87">
              <a:hlinkClick r:id="rId20" action="ppaction://hlinksldjump"/>
              <a:extLst>
                <a:ext uri="{FF2B5EF4-FFF2-40B4-BE49-F238E27FC236}">
                  <a16:creationId xmlns:a16="http://schemas.microsoft.com/office/drawing/2014/main" id="{322CBE82-A3CA-FFB6-E690-8B8FB9DDFD9A}"/>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89" name="Google Shape;94;p1">
            <a:extLst>
              <a:ext uri="{FF2B5EF4-FFF2-40B4-BE49-F238E27FC236}">
                <a16:creationId xmlns:a16="http://schemas.microsoft.com/office/drawing/2014/main" id="{E6B71B32-A244-7D01-38F5-F9BB3C249E7C}"/>
              </a:ext>
            </a:extLst>
          </p:cNvPr>
          <p:cNvPicPr preferRelativeResize="0">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dondear rectángulo de esquina diagonal 72">
            <a:extLst>
              <a:ext uri="{FF2B5EF4-FFF2-40B4-BE49-F238E27FC236}">
                <a16:creationId xmlns:a16="http://schemas.microsoft.com/office/drawing/2014/main" id="{7856ADD7-3EBA-834F-8669-E0546AD4236C}"/>
              </a:ext>
            </a:extLst>
          </p:cNvPr>
          <p:cNvSpPr/>
          <p:nvPr/>
        </p:nvSpPr>
        <p:spPr>
          <a:xfrm>
            <a:off x="1805481" y="-3398"/>
            <a:ext cx="6044575" cy="699741"/>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a:extLst>
              <a:ext uri="{FF2B5EF4-FFF2-40B4-BE49-F238E27FC236}">
                <a16:creationId xmlns:a16="http://schemas.microsoft.com/office/drawing/2014/main" id="{F7E2A51D-4409-8F9A-9BCF-F680082054CE}"/>
              </a:ext>
            </a:extLst>
          </p:cNvPr>
          <p:cNvSpPr txBox="1"/>
          <p:nvPr/>
        </p:nvSpPr>
        <p:spPr>
          <a:xfrm>
            <a:off x="1242687" y="243882"/>
            <a:ext cx="7359890" cy="338554"/>
          </a:xfrm>
          <a:prstGeom prst="rect">
            <a:avLst/>
          </a:prstGeom>
          <a:noFill/>
        </p:spPr>
        <p:txBody>
          <a:bodyPr wrap="square" rtlCol="0">
            <a:spAutoFit/>
          </a:bodyPr>
          <a:lstStyle/>
          <a:p>
            <a:pPr algn="ctr"/>
            <a:r>
              <a:rPr lang="es-MX" sz="1600" b="1" dirty="0">
                <a:solidFill>
                  <a:schemeClr val="bg1"/>
                </a:solidFill>
              </a:rPr>
              <a:t>Da clic sobre las expresiones algebraicas para ver su explicación.</a:t>
            </a:r>
          </a:p>
        </p:txBody>
      </p:sp>
      <p:cxnSp>
        <p:nvCxnSpPr>
          <p:cNvPr id="33" name="Conector angular 32">
            <a:extLst>
              <a:ext uri="{FF2B5EF4-FFF2-40B4-BE49-F238E27FC236}">
                <a16:creationId xmlns:a16="http://schemas.microsoft.com/office/drawing/2014/main" id="{36AAC277-4A19-CD4C-8FFC-F875727D4194}"/>
              </a:ext>
            </a:extLst>
          </p:cNvPr>
          <p:cNvCxnSpPr>
            <a:cxnSpLocks/>
          </p:cNvCxnSpPr>
          <p:nvPr/>
        </p:nvCxnSpPr>
        <p:spPr>
          <a:xfrm>
            <a:off x="7850056" y="461882"/>
            <a:ext cx="1877652" cy="1632394"/>
          </a:xfrm>
          <a:prstGeom prst="bentConnector3">
            <a:avLst>
              <a:gd name="adj1" fmla="val 100153"/>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2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Imagen 2">
            <a:extLst>
              <a:ext uri="{FF2B5EF4-FFF2-40B4-BE49-F238E27FC236}">
                <a16:creationId xmlns:a16="http://schemas.microsoft.com/office/drawing/2014/main" id="{05B83168-CBCB-1F9A-2895-9963A4B1BBF2}"/>
              </a:ext>
            </a:extLst>
          </p:cNvPr>
          <p:cNvPicPr>
            <a:picLocks noChangeAspect="1"/>
          </p:cNvPicPr>
          <p:nvPr/>
        </p:nvPicPr>
        <p:blipFill>
          <a:blip r:embed="rId3">
            <a:duotone>
              <a:schemeClr val="accent4">
                <a:shade val="45000"/>
                <a:satMod val="135000"/>
              </a:schemeClr>
              <a:prstClr val="white"/>
            </a:duotone>
            <a:alphaModFix/>
          </a:blip>
          <a:stretch>
            <a:fillRect/>
          </a:stretch>
        </p:blipFill>
        <p:spPr>
          <a:xfrm>
            <a:off x="0" y="0"/>
            <a:ext cx="12192000" cy="6858000"/>
          </a:xfrm>
          <a:prstGeom prst="rect">
            <a:avLst/>
          </a:prstGeom>
        </p:spPr>
      </p:pic>
      <p:pic>
        <p:nvPicPr>
          <p:cNvPr id="44" name="Imagen 43">
            <a:extLst>
              <a:ext uri="{FF2B5EF4-FFF2-40B4-BE49-F238E27FC236}">
                <a16:creationId xmlns:a16="http://schemas.microsoft.com/office/drawing/2014/main" id="{F648DD13-A85E-7AE1-485B-1E2D71E804B7}"/>
              </a:ext>
            </a:extLst>
          </p:cNvPr>
          <p:cNvPicPr>
            <a:picLocks noChangeAspect="1"/>
          </p:cNvPicPr>
          <p:nvPr/>
        </p:nvPicPr>
        <p:blipFill rotWithShape="1">
          <a:blip r:embed="rId4">
            <a:alphaModFix/>
          </a:blip>
          <a:srcRect t="60667"/>
          <a:stretch/>
        </p:blipFill>
        <p:spPr>
          <a:xfrm>
            <a:off x="0" y="3791554"/>
            <a:ext cx="12192000" cy="2697479"/>
          </a:xfrm>
          <a:prstGeom prst="rect">
            <a:avLst/>
          </a:prstGeom>
        </p:spPr>
      </p:pic>
      <p:grpSp>
        <p:nvGrpSpPr>
          <p:cNvPr id="30" name="Grupo 29">
            <a:extLst>
              <a:ext uri="{FF2B5EF4-FFF2-40B4-BE49-F238E27FC236}">
                <a16:creationId xmlns:a16="http://schemas.microsoft.com/office/drawing/2014/main" id="{AB49D108-1238-9052-A4A7-062DD8844B9F}"/>
              </a:ext>
            </a:extLst>
          </p:cNvPr>
          <p:cNvGrpSpPr/>
          <p:nvPr/>
        </p:nvGrpSpPr>
        <p:grpSpPr>
          <a:xfrm>
            <a:off x="5469001" y="4173080"/>
            <a:ext cx="1243357" cy="661903"/>
            <a:chOff x="831245" y="4807578"/>
            <a:chExt cx="1756918" cy="782171"/>
          </a:xfrm>
        </p:grpSpPr>
        <p:pic>
          <p:nvPicPr>
            <p:cNvPr id="21" name="Imagen 20">
              <a:extLst>
                <a:ext uri="{FF2B5EF4-FFF2-40B4-BE49-F238E27FC236}">
                  <a16:creationId xmlns:a16="http://schemas.microsoft.com/office/drawing/2014/main" id="{C573AB9F-0C91-D551-EC81-F480345557F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4386" y="4807578"/>
              <a:ext cx="1564341" cy="782171"/>
            </a:xfrm>
            <a:prstGeom prst="rect">
              <a:avLst/>
            </a:prstGeom>
          </p:spPr>
        </p:pic>
        <p:sp>
          <p:nvSpPr>
            <p:cNvPr id="23" name="CuadroTexto 22">
              <a:hlinkClick r:id="rId7" action="ppaction://hlinksldjump"/>
              <a:extLst>
                <a:ext uri="{FF2B5EF4-FFF2-40B4-BE49-F238E27FC236}">
                  <a16:creationId xmlns:a16="http://schemas.microsoft.com/office/drawing/2014/main" id="{F7F26DD4-1F89-397B-0837-72F3B2D1A422}"/>
                </a:ext>
              </a:extLst>
            </p:cNvPr>
            <p:cNvSpPr txBox="1"/>
            <p:nvPr/>
          </p:nvSpPr>
          <p:spPr>
            <a:xfrm>
              <a:off x="831245" y="4994957"/>
              <a:ext cx="1756918" cy="400069"/>
            </a:xfrm>
            <a:prstGeom prst="rect">
              <a:avLst/>
            </a:prstGeom>
            <a:noFill/>
          </p:spPr>
          <p:txBody>
            <a:bodyPr wrap="square">
              <a:spAutoFit/>
            </a:bodyPr>
            <a:lstStyle/>
            <a:p>
              <a:pPr algn="ctr">
                <a:lnSpc>
                  <a:spcPct val="100000"/>
                </a:lnSpc>
              </a:pPr>
              <a:r>
                <a:rPr lang="es-ES" sz="1600" b="1" kern="100" dirty="0">
                  <a:solidFill>
                    <a:schemeClr val="bg1"/>
                  </a:solidFill>
                  <a:latin typeface="Arial" panose="020B0604020202020204" pitchFamily="34" charset="0"/>
                  <a:ea typeface="Aptos" panose="020B0004020202020204" pitchFamily="34" charset="0"/>
                  <a:cs typeface="Arial" panose="020B0604020202020204" pitchFamily="34" charset="0"/>
                </a:rPr>
                <a:t>Ejemplos</a:t>
              </a:r>
            </a:p>
          </p:txBody>
        </p:sp>
      </p:grpSp>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E77B57D7-3501-51B3-CA72-DCA4515610B4}"/>
                  </a:ext>
                </a:extLst>
              </p:cNvPr>
              <p:cNvSpPr txBox="1">
                <a:spLocks/>
              </p:cNvSpPr>
              <p:nvPr/>
            </p:nvSpPr>
            <p:spPr>
              <a:xfrm>
                <a:off x="1825617" y="1669386"/>
                <a:ext cx="8534400" cy="18717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s-MX" sz="2000" kern="100" dirty="0">
                    <a:solidFill>
                      <a:schemeClr val="bg1"/>
                    </a:solidFill>
                    <a:latin typeface="Arial" panose="020B0604020202020204" pitchFamily="34" charset="0"/>
                    <a:cs typeface="Times New Roman" panose="02020603050405020304" pitchFamily="18" charset="0"/>
                  </a:rPr>
                  <a:t>Según Baldor (2016), un </a:t>
                </a:r>
                <a:r>
                  <a:rPr lang="es-MX" sz="2000" b="1" kern="100" dirty="0">
                    <a:solidFill>
                      <a:schemeClr val="bg1"/>
                    </a:solidFill>
                    <a:latin typeface="Arial" panose="020B0604020202020204" pitchFamily="34" charset="0"/>
                    <a:cs typeface="Times New Roman" panose="02020603050405020304" pitchFamily="18" charset="0"/>
                  </a:rPr>
                  <a:t>término</a:t>
                </a:r>
                <a:r>
                  <a:rPr lang="es-MX" sz="2000" kern="100" dirty="0">
                    <a:solidFill>
                      <a:schemeClr val="bg1"/>
                    </a:solidFill>
                    <a:latin typeface="Arial" panose="020B0604020202020204" pitchFamily="34" charset="0"/>
                    <a:cs typeface="Times New Roman" panose="02020603050405020304" pitchFamily="18" charset="0"/>
                  </a:rPr>
                  <a:t> “es una expresión algebraica que consta de un solo símbolo o de varios símbolos no separados entre sí por el signo de + o –” (p. 14). Está compuesta por el producto de una constante y por una variable </a:t>
                </a:r>
                <a:r>
                  <a:rPr lang="es-ES"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variable (</a:t>
                </a:r>
                <a14:m>
                  <m:oMath xmlns:m="http://schemas.openxmlformats.org/officeDocument/2006/math">
                    <m:sSup>
                      <m:sSupPr>
                        <m:ctrlPr>
                          <a:rPr lang="es-MX" sz="20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𝑒𝑗𝑒𝑚𝑝𝑙𝑜𝑠</m:t>
                        </m:r>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 1</m:t>
                        </m:r>
                        <m:sSup>
                          <m:sSupPr>
                            <m:ctrlPr>
                              <a:rPr lang="es-MX" sz="2000" i="1" kern="100">
                                <a:solidFill>
                                  <a:schemeClr val="bg1"/>
                                </a:solidFill>
                                <a:latin typeface="Cambria Math" panose="02040503050406030204" pitchFamily="18" charset="0"/>
                                <a:ea typeface="Aptos" panose="020B0004020202020204" pitchFamily="34" charset="0"/>
                                <a:cs typeface="Arial" panose="020B0604020202020204" pitchFamily="34" charset="0"/>
                              </a:rPr>
                            </m:ctrlPr>
                          </m:sSupPr>
                          <m:e>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e>
                          <m:sup>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1</m:t>
                            </m:r>
                          </m:sup>
                        </m:sSup>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  </m:t>
                        </m:r>
                        <m:r>
                          <a:rPr lang="es-ES" sz="2000" b="0" i="1" kern="100" smtClean="0">
                            <a:solidFill>
                              <a:schemeClr val="bg1"/>
                            </a:solidFill>
                            <a:latin typeface="Cambria Math" panose="02040503050406030204" pitchFamily="18" charset="0"/>
                            <a:ea typeface="Aptos" panose="020B0004020202020204" pitchFamily="34" charset="0"/>
                            <a:cs typeface="Arial" panose="020B0604020202020204" pitchFamily="34" charset="0"/>
                          </a:rPr>
                          <m:t>−</m:t>
                        </m:r>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3</m:t>
                        </m:r>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𝑥</m:t>
                        </m:r>
                      </m:e>
                      <m:sup>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2</m:t>
                        </m:r>
                      </m:sup>
                    </m:sSup>
                    <m:r>
                      <a:rPr lang="es-ES" sz="2000" i="1" kern="100">
                        <a:solidFill>
                          <a:schemeClr val="bg1"/>
                        </a:solidFill>
                        <a:latin typeface="Cambria Math" panose="02040503050406030204" pitchFamily="18" charset="0"/>
                        <a:ea typeface="Aptos" panose="020B0004020202020204" pitchFamily="34" charset="0"/>
                        <a:cs typeface="Arial" panose="020B0604020202020204" pitchFamily="34" charset="0"/>
                      </a:rPr>
                      <m:t> )</m:t>
                    </m:r>
                  </m:oMath>
                </a14:m>
                <a:endParaRPr lang="es-ES" sz="2000" kern="100" dirty="0">
                  <a:solidFill>
                    <a:schemeClr val="bg1"/>
                  </a:solidFill>
                  <a:latin typeface="Arial" panose="020B0604020202020204" pitchFamily="34" charset="0"/>
                  <a:cs typeface="Times New Roman" panose="02020603050405020304" pitchFamily="18" charset="0"/>
                </a:endParaRPr>
              </a:p>
            </p:txBody>
          </p:sp>
        </mc:Choice>
        <mc:Fallback xmlns="">
          <p:sp>
            <p:nvSpPr>
              <p:cNvPr id="5" name="Marcador de contenido 2">
                <a:extLst>
                  <a:ext uri="{FF2B5EF4-FFF2-40B4-BE49-F238E27FC236}">
                    <a16:creationId xmlns:a16="http://schemas.microsoft.com/office/drawing/2014/main" id="{E77B57D7-3501-51B3-CA72-DCA4515610B4}"/>
                  </a:ext>
                </a:extLst>
              </p:cNvPr>
              <p:cNvSpPr txBox="1">
                <a:spLocks noRot="1" noChangeAspect="1" noMove="1" noResize="1" noEditPoints="1" noAdjustHandles="1" noChangeArrowheads="1" noChangeShapeType="1" noTextEdit="1"/>
              </p:cNvSpPr>
              <p:nvPr/>
            </p:nvSpPr>
            <p:spPr>
              <a:xfrm>
                <a:off x="1825617" y="1669386"/>
                <a:ext cx="8534400" cy="1871741"/>
              </a:xfrm>
              <a:prstGeom prst="rect">
                <a:avLst/>
              </a:prstGeom>
              <a:blipFill>
                <a:blip r:embed="rId8"/>
                <a:stretch>
                  <a:fillRect l="-446" r="-1337" b="-6081"/>
                </a:stretch>
              </a:blipFill>
            </p:spPr>
            <p:txBody>
              <a:bodyPr/>
              <a:lstStyle/>
              <a:p>
                <a:r>
                  <a:rPr lang="es-MX">
                    <a:noFill/>
                  </a:rPr>
                  <a:t> </a:t>
                </a:r>
              </a:p>
            </p:txBody>
          </p:sp>
        </mc:Fallback>
      </mc:AlternateContent>
      <p:grpSp>
        <p:nvGrpSpPr>
          <p:cNvPr id="6" name="Grupo 5">
            <a:extLst>
              <a:ext uri="{FF2B5EF4-FFF2-40B4-BE49-F238E27FC236}">
                <a16:creationId xmlns:a16="http://schemas.microsoft.com/office/drawing/2014/main" id="{5179BDAF-B30A-D917-B48C-686BA1603B03}"/>
              </a:ext>
            </a:extLst>
          </p:cNvPr>
          <p:cNvGrpSpPr/>
          <p:nvPr/>
        </p:nvGrpSpPr>
        <p:grpSpPr>
          <a:xfrm>
            <a:off x="7224292" y="5971006"/>
            <a:ext cx="1143151" cy="767107"/>
            <a:chOff x="7338596" y="5956718"/>
            <a:chExt cx="1143151" cy="767107"/>
          </a:xfrm>
        </p:grpSpPr>
        <p:pic>
          <p:nvPicPr>
            <p:cNvPr id="8" name="Gráfico 7" descr="Reproducir">
              <a:hlinkClick r:id="rId9" action="ppaction://hlinksldjump"/>
              <a:extLst>
                <a:ext uri="{FF2B5EF4-FFF2-40B4-BE49-F238E27FC236}">
                  <a16:creationId xmlns:a16="http://schemas.microsoft.com/office/drawing/2014/main" id="{9FBD4241-1DC4-5329-340C-E994A87390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614377" y="5956718"/>
              <a:ext cx="468417" cy="468417"/>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9" name="CuadroTexto 8">
              <a:hlinkClick r:id="rId9" action="ppaction://hlinksldjump"/>
              <a:extLst>
                <a:ext uri="{FF2B5EF4-FFF2-40B4-BE49-F238E27FC236}">
                  <a16:creationId xmlns:a16="http://schemas.microsoft.com/office/drawing/2014/main" id="{61F3F46C-AB03-A4BC-E212-329459B9B199}"/>
                </a:ext>
              </a:extLst>
            </p:cNvPr>
            <p:cNvSpPr txBox="1"/>
            <p:nvPr/>
          </p:nvSpPr>
          <p:spPr>
            <a:xfrm>
              <a:off x="7338596" y="6446826"/>
              <a:ext cx="1143151"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ANTERIOR</a:t>
              </a:r>
            </a:p>
          </p:txBody>
        </p:sp>
      </p:grpSp>
      <p:grpSp>
        <p:nvGrpSpPr>
          <p:cNvPr id="10" name="Grupo 9">
            <a:extLst>
              <a:ext uri="{FF2B5EF4-FFF2-40B4-BE49-F238E27FC236}">
                <a16:creationId xmlns:a16="http://schemas.microsoft.com/office/drawing/2014/main" id="{FF854E0D-4D36-5FB6-3605-23D23FA49A11}"/>
              </a:ext>
            </a:extLst>
          </p:cNvPr>
          <p:cNvGrpSpPr/>
          <p:nvPr/>
        </p:nvGrpSpPr>
        <p:grpSpPr>
          <a:xfrm>
            <a:off x="6432587" y="5967763"/>
            <a:ext cx="709174" cy="762589"/>
            <a:chOff x="5538422" y="5846740"/>
            <a:chExt cx="709174" cy="762589"/>
          </a:xfrm>
        </p:grpSpPr>
        <p:pic>
          <p:nvPicPr>
            <p:cNvPr id="12" name="Gráfico 11" descr="Casa">
              <a:hlinkClick r:id="rId12" action="ppaction://hlinksldjump"/>
              <a:extLst>
                <a:ext uri="{FF2B5EF4-FFF2-40B4-BE49-F238E27FC236}">
                  <a16:creationId xmlns:a16="http://schemas.microsoft.com/office/drawing/2014/main" id="{78B6460E-C0AD-2A93-2CFA-C0FC1FCF2B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8974" y="5846740"/>
              <a:ext cx="468416" cy="468416"/>
            </a:xfrm>
            <a:prstGeom prst="rect">
              <a:avLst/>
            </a:prstGeom>
            <a:effectLst>
              <a:outerShdw blurRad="50800" dist="38100" dir="2700000" algn="tl" rotWithShape="0">
                <a:prstClr val="black">
                  <a:alpha val="40000"/>
                </a:prstClr>
              </a:outerShdw>
            </a:effectLst>
            <a:scene3d>
              <a:camera prst="orthographicFront"/>
              <a:lightRig rig="chilly" dir="t"/>
            </a:scene3d>
            <a:sp3d/>
          </p:spPr>
        </p:pic>
        <p:sp>
          <p:nvSpPr>
            <p:cNvPr id="13" name="CuadroTexto 12">
              <a:hlinkClick r:id="rId12" action="ppaction://hlinksldjump"/>
              <a:extLst>
                <a:ext uri="{FF2B5EF4-FFF2-40B4-BE49-F238E27FC236}">
                  <a16:creationId xmlns:a16="http://schemas.microsoft.com/office/drawing/2014/main" id="{68F5807B-64F8-2CB5-BB09-75A4DA9B93E2}"/>
                </a:ext>
              </a:extLst>
            </p:cNvPr>
            <p:cNvSpPr txBox="1"/>
            <p:nvPr/>
          </p:nvSpPr>
          <p:spPr>
            <a:xfrm>
              <a:off x="5538422" y="6332330"/>
              <a:ext cx="709174" cy="276999"/>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ÍNDICE</a:t>
              </a:r>
            </a:p>
          </p:txBody>
        </p:sp>
      </p:grpSp>
      <p:grpSp>
        <p:nvGrpSpPr>
          <p:cNvPr id="14" name="Grupo 13">
            <a:extLst>
              <a:ext uri="{FF2B5EF4-FFF2-40B4-BE49-F238E27FC236}">
                <a16:creationId xmlns:a16="http://schemas.microsoft.com/office/drawing/2014/main" id="{6678A39D-F012-3ADD-E11D-733D0D92D777}"/>
              </a:ext>
            </a:extLst>
          </p:cNvPr>
          <p:cNvGrpSpPr/>
          <p:nvPr/>
        </p:nvGrpSpPr>
        <p:grpSpPr>
          <a:xfrm>
            <a:off x="8406226" y="5967763"/>
            <a:ext cx="1062346" cy="762589"/>
            <a:chOff x="7059518" y="5839689"/>
            <a:chExt cx="1341695" cy="963115"/>
          </a:xfrm>
        </p:grpSpPr>
        <p:pic>
          <p:nvPicPr>
            <p:cNvPr id="15" name="Gráfico 14" descr="Reproducir">
              <a:hlinkClick r:id="rId15" action="ppaction://hlinksldjump"/>
              <a:extLst>
                <a:ext uri="{FF2B5EF4-FFF2-40B4-BE49-F238E27FC236}">
                  <a16:creationId xmlns:a16="http://schemas.microsoft.com/office/drawing/2014/main" id="{675083FB-145D-50A2-B300-7198453BD5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33843" y="5839689"/>
              <a:ext cx="591588" cy="591588"/>
            </a:xfrm>
            <a:prstGeom prst="rect">
              <a:avLst/>
            </a:prstGeom>
            <a:effectLst>
              <a:outerShdw blurRad="50800" dist="38100" dir="2700000" algn="tl" rotWithShape="0">
                <a:prstClr val="black">
                  <a:alpha val="40000"/>
                </a:prstClr>
              </a:outerShdw>
            </a:effectLst>
            <a:scene3d>
              <a:camera prst="orthographicFront"/>
              <a:lightRig rig="chilly" dir="t"/>
            </a:scene3d>
          </p:spPr>
        </p:pic>
        <p:sp>
          <p:nvSpPr>
            <p:cNvPr id="17" name="CuadroTexto 16">
              <a:hlinkClick r:id="rId15" action="ppaction://hlinksldjump"/>
              <a:extLst>
                <a:ext uri="{FF2B5EF4-FFF2-40B4-BE49-F238E27FC236}">
                  <a16:creationId xmlns:a16="http://schemas.microsoft.com/office/drawing/2014/main" id="{9F641A0A-A902-F68F-3B52-CE3A8ED13612}"/>
                </a:ext>
              </a:extLst>
            </p:cNvPr>
            <p:cNvSpPr txBox="1"/>
            <p:nvPr/>
          </p:nvSpPr>
          <p:spPr>
            <a:xfrm>
              <a:off x="7059518" y="6452967"/>
              <a:ext cx="1341695"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SIGUIENTE</a:t>
              </a:r>
            </a:p>
          </p:txBody>
        </p:sp>
      </p:grpSp>
      <p:grpSp>
        <p:nvGrpSpPr>
          <p:cNvPr id="18" name="Grupo 17">
            <a:extLst>
              <a:ext uri="{FF2B5EF4-FFF2-40B4-BE49-F238E27FC236}">
                <a16:creationId xmlns:a16="http://schemas.microsoft.com/office/drawing/2014/main" id="{5EAF58D9-1002-3691-F89E-FB9A55059580}"/>
              </a:ext>
            </a:extLst>
          </p:cNvPr>
          <p:cNvGrpSpPr/>
          <p:nvPr/>
        </p:nvGrpSpPr>
        <p:grpSpPr>
          <a:xfrm>
            <a:off x="9468572" y="5965193"/>
            <a:ext cx="1269814" cy="762589"/>
            <a:chOff x="9512187" y="5839689"/>
            <a:chExt cx="1603718" cy="963115"/>
          </a:xfrm>
        </p:grpSpPr>
        <p:pic>
          <p:nvPicPr>
            <p:cNvPr id="19" name="Gráfico 18" descr="Cancha">
              <a:hlinkClick r:id="rId16" action="ppaction://hlinksldjump"/>
              <a:extLst>
                <a:ext uri="{FF2B5EF4-FFF2-40B4-BE49-F238E27FC236}">
                  <a16:creationId xmlns:a16="http://schemas.microsoft.com/office/drawing/2014/main" id="{0FE2DC61-978D-991C-E221-FD27423F13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003586" y="5839689"/>
              <a:ext cx="591588" cy="591588"/>
            </a:xfrm>
            <a:prstGeom prst="rect">
              <a:avLst/>
            </a:prstGeom>
            <a:effectLst>
              <a:outerShdw blurRad="50800" dist="38100" dir="2700000" algn="tl" rotWithShape="0">
                <a:prstClr val="black">
                  <a:alpha val="40000"/>
                </a:prstClr>
              </a:outerShdw>
            </a:effectLst>
          </p:spPr>
        </p:pic>
        <p:sp>
          <p:nvSpPr>
            <p:cNvPr id="20" name="CuadroTexto 19">
              <a:hlinkClick r:id="rId16" action="ppaction://hlinksldjump"/>
              <a:extLst>
                <a:ext uri="{FF2B5EF4-FFF2-40B4-BE49-F238E27FC236}">
                  <a16:creationId xmlns:a16="http://schemas.microsoft.com/office/drawing/2014/main" id="{DEDC4ABE-0BEB-460A-2C66-8641946B8E92}"/>
                </a:ext>
              </a:extLst>
            </p:cNvPr>
            <p:cNvSpPr txBox="1"/>
            <p:nvPr/>
          </p:nvSpPr>
          <p:spPr>
            <a:xfrm>
              <a:off x="9512187" y="6452967"/>
              <a:ext cx="160371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AVISO LEGAL</a:t>
              </a:r>
            </a:p>
          </p:txBody>
        </p:sp>
      </p:grpSp>
      <p:grpSp>
        <p:nvGrpSpPr>
          <p:cNvPr id="22" name="Grupo 21">
            <a:extLst>
              <a:ext uri="{FF2B5EF4-FFF2-40B4-BE49-F238E27FC236}">
                <a16:creationId xmlns:a16="http://schemas.microsoft.com/office/drawing/2014/main" id="{4F0C9FBD-CBB4-1E39-EAE9-C629A639CD2D}"/>
              </a:ext>
            </a:extLst>
          </p:cNvPr>
          <p:cNvGrpSpPr/>
          <p:nvPr/>
        </p:nvGrpSpPr>
        <p:grpSpPr>
          <a:xfrm>
            <a:off x="10737157" y="5962896"/>
            <a:ext cx="1317749" cy="762590"/>
            <a:chOff x="10684667" y="5839689"/>
            <a:chExt cx="1664258" cy="963116"/>
          </a:xfrm>
        </p:grpSpPr>
        <p:pic>
          <p:nvPicPr>
            <p:cNvPr id="24" name="Gráfico 23" descr="Libros en estantería">
              <a:hlinkClick r:id="rId19" action="ppaction://hlinksldjump"/>
              <a:extLst>
                <a:ext uri="{FF2B5EF4-FFF2-40B4-BE49-F238E27FC236}">
                  <a16:creationId xmlns:a16="http://schemas.microsoft.com/office/drawing/2014/main" id="{76C1C745-E802-2480-B8D9-648C053A17E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201467" y="5839689"/>
              <a:ext cx="591588" cy="591588"/>
            </a:xfrm>
            <a:prstGeom prst="rect">
              <a:avLst/>
            </a:prstGeom>
            <a:effectLst>
              <a:outerShdw blurRad="50800" dist="38100" dir="2700000" algn="tl" rotWithShape="0">
                <a:prstClr val="black">
                  <a:alpha val="40000"/>
                </a:prstClr>
              </a:outerShdw>
            </a:effectLst>
          </p:spPr>
        </p:pic>
        <p:sp>
          <p:nvSpPr>
            <p:cNvPr id="25" name="CuadroTexto 24">
              <a:hlinkClick r:id="rId19" action="ppaction://hlinksldjump"/>
              <a:extLst>
                <a:ext uri="{FF2B5EF4-FFF2-40B4-BE49-F238E27FC236}">
                  <a16:creationId xmlns:a16="http://schemas.microsoft.com/office/drawing/2014/main" id="{32837A38-16BF-F03C-5863-8E8DF7BE6F40}"/>
                </a:ext>
              </a:extLst>
            </p:cNvPr>
            <p:cNvSpPr txBox="1"/>
            <p:nvPr/>
          </p:nvSpPr>
          <p:spPr>
            <a:xfrm>
              <a:off x="10684667" y="6452968"/>
              <a:ext cx="1664258" cy="349837"/>
            </a:xfrm>
            <a:prstGeom prst="rect">
              <a:avLst/>
            </a:prstGeom>
            <a:noFill/>
          </p:spPr>
          <p:txBody>
            <a:bodyPr wrap="square" rtlCol="0">
              <a:spAutoFit/>
            </a:bodyPr>
            <a:lstStyle/>
            <a:p>
              <a:pPr algn="ctr"/>
              <a:r>
                <a:rPr lang="es-MX" sz="1200" dirty="0">
                  <a:solidFill>
                    <a:srgbClr val="EA703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REFERENCIAS</a:t>
              </a:r>
            </a:p>
          </p:txBody>
        </p:sp>
      </p:grpSp>
      <p:pic>
        <p:nvPicPr>
          <p:cNvPr id="26" name="Google Shape;94;p1">
            <a:extLst>
              <a:ext uri="{FF2B5EF4-FFF2-40B4-BE49-F238E27FC236}">
                <a16:creationId xmlns:a16="http://schemas.microsoft.com/office/drawing/2014/main" id="{ED5DC6E6-38BD-1AEC-4557-93C1BAC12681}"/>
              </a:ext>
            </a:extLst>
          </p:cNvPr>
          <p:cNvPicPr preferRelativeResize="0">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39" y="6118310"/>
            <a:ext cx="942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quina doblada 1">
            <a:extLst>
              <a:ext uri="{FF2B5EF4-FFF2-40B4-BE49-F238E27FC236}">
                <a16:creationId xmlns:a16="http://schemas.microsoft.com/office/drawing/2014/main" id="{6400C6F8-3FE9-C58C-204D-164F599831B8}"/>
              </a:ext>
            </a:extLst>
          </p:cNvPr>
          <p:cNvSpPr/>
          <p:nvPr/>
        </p:nvSpPr>
        <p:spPr>
          <a:xfrm>
            <a:off x="1486505" y="-3398"/>
            <a:ext cx="2992128" cy="1386227"/>
          </a:xfrm>
          <a:prstGeom prst="foldedCorner">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dondear rectángulo de esquina diagonal 3">
            <a:extLst>
              <a:ext uri="{FF2B5EF4-FFF2-40B4-BE49-F238E27FC236}">
                <a16:creationId xmlns:a16="http://schemas.microsoft.com/office/drawing/2014/main" id="{6F608C7B-AC63-F67C-5FD4-5D0390F1217F}"/>
              </a:ext>
            </a:extLst>
          </p:cNvPr>
          <p:cNvSpPr/>
          <p:nvPr/>
        </p:nvSpPr>
        <p:spPr>
          <a:xfrm>
            <a:off x="917438" y="-3398"/>
            <a:ext cx="2992128" cy="651962"/>
          </a:xfrm>
          <a:prstGeom prst="round2DiagRect">
            <a:avLst/>
          </a:prstGeom>
          <a:solidFill>
            <a:srgbClr val="EA7033">
              <a:alpha val="65737"/>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Título 1">
            <a:extLst>
              <a:ext uri="{FF2B5EF4-FFF2-40B4-BE49-F238E27FC236}">
                <a16:creationId xmlns:a16="http://schemas.microsoft.com/office/drawing/2014/main" id="{DF9D4839-3F11-2EA3-E9F9-A38B59FA28F5}"/>
              </a:ext>
            </a:extLst>
          </p:cNvPr>
          <p:cNvSpPr txBox="1">
            <a:spLocks/>
          </p:cNvSpPr>
          <p:nvPr/>
        </p:nvSpPr>
        <p:spPr>
          <a:xfrm>
            <a:off x="1588962" y="-74838"/>
            <a:ext cx="2534920" cy="651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s-MX" sz="24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1. Notación</a:t>
            </a:r>
          </a:p>
        </p:txBody>
      </p:sp>
      <p:sp>
        <p:nvSpPr>
          <p:cNvPr id="16" name="CuadroTexto 15">
            <a:extLst>
              <a:ext uri="{FF2B5EF4-FFF2-40B4-BE49-F238E27FC236}">
                <a16:creationId xmlns:a16="http://schemas.microsoft.com/office/drawing/2014/main" id="{57B7BBCA-DF4D-790D-8B34-60ADA93D8865}"/>
              </a:ext>
            </a:extLst>
          </p:cNvPr>
          <p:cNvSpPr txBox="1"/>
          <p:nvPr/>
        </p:nvSpPr>
        <p:spPr>
          <a:xfrm>
            <a:off x="1486507" y="690678"/>
            <a:ext cx="2423060" cy="537391"/>
          </a:xfrm>
          <a:prstGeom prst="rect">
            <a:avLst/>
          </a:prstGeom>
          <a:noFill/>
        </p:spPr>
        <p:txBody>
          <a:bodyPr wrap="square">
            <a:spAutoFit/>
          </a:bodyPr>
          <a:lstStyle/>
          <a:p>
            <a:pPr algn="ctr">
              <a:lnSpc>
                <a:spcPct val="150000"/>
              </a:lnSpc>
            </a:pPr>
            <a:r>
              <a:rPr lang="es-ES" sz="2200" b="1" kern="100" dirty="0">
                <a:solidFill>
                  <a:srgbClr val="002060"/>
                </a:solidFill>
                <a:latin typeface="Arial" panose="020B0604020202020204" pitchFamily="34" charset="0"/>
                <a:ea typeface="Aptos" panose="020B0004020202020204" pitchFamily="34" charset="0"/>
                <a:cs typeface="Times New Roman" panose="02020603050405020304" pitchFamily="18" charset="0"/>
              </a:rPr>
              <a:t>Término:</a:t>
            </a:r>
          </a:p>
        </p:txBody>
      </p:sp>
    </p:spTree>
    <p:extLst>
      <p:ext uri="{BB962C8B-B14F-4D97-AF65-F5344CB8AC3E}">
        <p14:creationId xmlns:p14="http://schemas.microsoft.com/office/powerpoint/2010/main" val="1490397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12919</TotalTime>
  <Words>2307</Words>
  <Application>Microsoft Office PowerPoint</Application>
  <PresentationFormat>Panorámica</PresentationFormat>
  <Paragraphs>376</Paragraphs>
  <Slides>23</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23</vt:i4>
      </vt:variant>
    </vt:vector>
  </HeadingPairs>
  <TitlesOfParts>
    <vt:vector size="34" baseType="lpstr">
      <vt:lpstr>Abadi MT Condensed Light</vt:lpstr>
      <vt:lpstr>APPLE CHANCERY</vt:lpstr>
      <vt:lpstr>Aptos</vt:lpstr>
      <vt:lpstr>Aptos Display</vt:lpstr>
      <vt:lpstr>Arial</vt:lpstr>
      <vt:lpstr>Calibri</vt:lpstr>
      <vt:lpstr>Cambria Math</vt:lpstr>
      <vt:lpstr>Open Sans</vt:lpstr>
      <vt:lpstr>Tahoma</vt:lpstr>
      <vt:lpstr>Times New Roman</vt:lpstr>
      <vt:lpstr>Tema de Office</vt:lpstr>
      <vt:lpstr>Introducción al álgebra: Potencias enteras positivas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Exponentes y radicales</dc:title>
  <dc:creator>BLANCA CECILIA CRUZ SALCEDO</dc:creator>
  <cp:lastModifiedBy>Daniel Cruz Vazquez</cp:lastModifiedBy>
  <cp:revision>92</cp:revision>
  <dcterms:created xsi:type="dcterms:W3CDTF">2024-06-01T18:03:34Z</dcterms:created>
  <dcterms:modified xsi:type="dcterms:W3CDTF">2026-02-06T19:48:21Z</dcterms:modified>
</cp:coreProperties>
</file>