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embeddedFontLst>
    <p:embeddedFont>
      <p:font typeface="Kaushan Script" panose="020B0604020202020204" charset="0"/>
      <p:regular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9" roundtripDataSignature="AMtx7mjhOKLWsb/0CljHmzSf1n6eC/Iw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E48D20A-FC6D-4323-90EC-48C321BDA1DF}">
  <a:tblStyle styleId="{2E48D20A-FC6D-4323-90EC-48C321BDA1DF}"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F398B09-21E6-4B11-B9D0-2E851C75A87C}" styleName="Table_1">
    <a:wholeTbl>
      <a:tcTxStyle b="off" i="off">
        <a:font>
          <a:latin typeface="Calibri"/>
          <a:ea typeface="Calibri"/>
          <a:cs typeface="Calibri"/>
        </a:font>
        <a:schemeClr val="dk1"/>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op>
            <a:ln w="9525" cap="flat" cmpd="sng">
              <a:solidFill>
                <a:schemeClr val="accent2"/>
              </a:solidFill>
              <a:prstDash val="solid"/>
              <a:round/>
              <a:headEnd type="none" w="sm" len="sm"/>
              <a:tailEnd type="none" w="sm" len="sm"/>
            </a:ln>
          </a:top>
          <a:bottom>
            <a:ln w="9525" cap="flat" cmpd="sng">
              <a:solidFill>
                <a:schemeClr val="accent2"/>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op>
            <a:ln w="9525" cap="flat" cmpd="sng">
              <a:solidFill>
                <a:schemeClr val="accent2"/>
              </a:solidFill>
              <a:prstDash val="solid"/>
              <a:round/>
              <a:headEnd type="none" w="sm" len="sm"/>
              <a:tailEnd type="none" w="sm" len="sm"/>
            </a:ln>
          </a:top>
          <a:bottom>
            <a:ln w="9525" cap="flat" cmpd="sng">
              <a:solidFill>
                <a:schemeClr val="accent2"/>
              </a:solidFill>
              <a:prstDash val="solid"/>
              <a:round/>
              <a:headEnd type="none" w="sm" len="sm"/>
              <a:tailEnd type="none" w="sm" len="sm"/>
            </a:ln>
          </a:bottom>
        </a:tcBdr>
      </a:tcStyle>
    </a:band1H>
    <a:band2H>
      <a:tcTxStyle/>
      <a:tcStyle>
        <a:tcBdr/>
      </a:tcStyle>
    </a:band2H>
    <a:band1V>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cBdr>
      </a:tcStyle>
    </a:band1V>
    <a:band2V>
      <a:tcTxStyle/>
      <a:tcStyle>
        <a:tcBdr>
          <a:left>
            <a:ln w="9525" cap="flat" cmpd="sng">
              <a:solidFill>
                <a:schemeClr val="accent2"/>
              </a:solidFill>
              <a:prstDash val="solid"/>
              <a:round/>
              <a:headEnd type="none" w="sm" len="sm"/>
              <a:tailEnd type="none" w="sm" len="sm"/>
            </a:ln>
          </a:left>
          <a:right>
            <a:ln w="9525" cap="flat" cmpd="sng">
              <a:solidFill>
                <a:schemeClr val="accent2"/>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tcStyle>
    </a:lastRow>
    <a:seCell>
      <a:tcTxStyle/>
      <a:tcStyle>
        <a:tcBdr/>
      </a:tcStyle>
    </a:seCell>
    <a:swCell>
      <a:tcTxStyle/>
      <a:tcStyle>
        <a:tcBdr/>
      </a:tcStyle>
    </a:swCell>
    <a:firstRow>
      <a:tcTxStyle b="on" i="off">
        <a:font>
          <a:latin typeface="Calibri"/>
          <a:ea typeface="Calibri"/>
          <a:cs typeface="Calibri"/>
        </a:font>
        <a:schemeClr val="lt1"/>
      </a:tcTxStyle>
      <a:tcStyle>
        <a:tcBdr/>
        <a:fill>
          <a:solidFill>
            <a:schemeClr val="accent2"/>
          </a:solidFill>
        </a:fill>
      </a:tcStyle>
    </a:firstRow>
    <a:neCell>
      <a:tcTxStyle/>
      <a:tcStyle>
        <a:tcBdr/>
      </a:tcStyle>
    </a:neCell>
    <a:nwCell>
      <a:tcTxStyle/>
      <a:tcStyle>
        <a:tcBdr/>
      </a:tcStyle>
    </a:nwCell>
  </a:tblStyle>
  <a:tblStyle styleId="{63D4EB2E-C2AB-4B42-9E30-ABCFB0B715C2}" styleName="Table_2">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4E8E8"/>
          </a:solidFill>
        </a:fill>
      </a:tcStyle>
    </a:wholeTbl>
    <a:band1H>
      <a:tcTxStyle/>
      <a:tcStyle>
        <a:tcBdr/>
        <a:fill>
          <a:solidFill>
            <a:srgbClr val="E8CFCF"/>
          </a:solidFill>
        </a:fill>
      </a:tcStyle>
    </a:band1H>
    <a:band2H>
      <a:tcTxStyle/>
      <a:tcStyle>
        <a:tcBdr/>
      </a:tcStyle>
    </a:band2H>
    <a:band1V>
      <a:tcTxStyle/>
      <a:tcStyle>
        <a:tcBdr/>
        <a:fill>
          <a:solidFill>
            <a:srgbClr val="E8CFCF"/>
          </a:solidFill>
        </a:fill>
      </a:tcStyle>
    </a:band1V>
    <a:band2V>
      <a:tcTxStyle/>
      <a:tcStyle>
        <a:tcBdr/>
      </a:tcStyle>
    </a:band2V>
    <a:lastCol>
      <a:tcTxStyle b="on" i="off">
        <a:font>
          <a:latin typeface="Calibri"/>
          <a:ea typeface="Calibri"/>
          <a:cs typeface="Calibri"/>
        </a:font>
        <a:schemeClr val="lt1"/>
      </a:tcTxStyle>
      <a:tcStyle>
        <a:tcBdr/>
        <a:fill>
          <a:solidFill>
            <a:schemeClr val="accent2"/>
          </a:solidFill>
        </a:fill>
      </a:tcStyle>
    </a:lastCol>
    <a:firstCol>
      <a:tcTxStyle b="on" i="off">
        <a:font>
          <a:latin typeface="Calibri"/>
          <a:ea typeface="Calibri"/>
          <a:cs typeface="Calibri"/>
        </a:font>
        <a:schemeClr val="lt1"/>
      </a:tcTxStyle>
      <a:tcStyle>
        <a:tcBdr/>
        <a:fill>
          <a:solidFill>
            <a:schemeClr val="accent2"/>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2"/>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2"/>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850"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customschemas.google.com/relationships/presentationmetadata" Target="meta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6" name="Google Shape;306;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6" name="Google Shape;326;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6" name="Google Shape;366;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6" name="Google Shape;376;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2" name="Google Shape;402;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1" name="Google Shape;421;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0" name="Google Shape;440;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2" name="Google Shape;452;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4" name="Google Shape;464;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9" name="Google Shape;47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0" name="Google Shape;490;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1" name="Google Shape;491;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1" name="Google Shape;501;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0" name="Google Shape;510;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8" name="Google Shape;518;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4" name="Google Shape;524;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1"/>
        <p:cNvGrpSpPr/>
        <p:nvPr/>
      </p:nvGrpSpPr>
      <p:grpSpPr>
        <a:xfrm>
          <a:off x="0" y="0"/>
          <a:ext cx="0" cy="0"/>
          <a:chOff x="0" y="0"/>
          <a:chExt cx="0" cy="0"/>
        </a:xfrm>
      </p:grpSpPr>
      <p:sp>
        <p:nvSpPr>
          <p:cNvPr id="532" name="Google Shape;532;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3" name="Google Shape;533;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Google Shape;16;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42"/>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4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4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4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43"/>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43"/>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4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4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Google Shape;22;p3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3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27"/>
        <p:cNvGrpSpPr/>
        <p:nvPr/>
      </p:nvGrpSpPr>
      <p:grpSpPr>
        <a:xfrm>
          <a:off x="0" y="0"/>
          <a:ext cx="0" cy="0"/>
          <a:chOff x="0" y="0"/>
          <a:chExt cx="0" cy="0"/>
        </a:xfrm>
      </p:grpSpPr>
      <p:sp>
        <p:nvSpPr>
          <p:cNvPr id="28" name="Google Shape;28;p3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1"/>
        <p:cNvGrpSpPr/>
        <p:nvPr/>
      </p:nvGrpSpPr>
      <p:grpSpPr>
        <a:xfrm>
          <a:off x="0" y="0"/>
          <a:ext cx="0" cy="0"/>
          <a:chOff x="0" y="0"/>
          <a:chExt cx="0" cy="0"/>
        </a:xfrm>
      </p:grpSpPr>
      <p:sp>
        <p:nvSpPr>
          <p:cNvPr id="32" name="Google Shape;32;p3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3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4" name="Google Shape;34;p3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3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3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7"/>
        <p:cNvGrpSpPr/>
        <p:nvPr/>
      </p:nvGrpSpPr>
      <p:grpSpPr>
        <a:xfrm>
          <a:off x="0" y="0"/>
          <a:ext cx="0" cy="0"/>
          <a:chOff x="0" y="0"/>
          <a:chExt cx="0" cy="0"/>
        </a:xfrm>
      </p:grpSpPr>
      <p:sp>
        <p:nvSpPr>
          <p:cNvPr id="38" name="Google Shape;38;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3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3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3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3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4"/>
        <p:cNvGrpSpPr/>
        <p:nvPr/>
      </p:nvGrpSpPr>
      <p:grpSpPr>
        <a:xfrm>
          <a:off x="0" y="0"/>
          <a:ext cx="0" cy="0"/>
          <a:chOff x="0" y="0"/>
          <a:chExt cx="0" cy="0"/>
        </a:xfrm>
      </p:grpSpPr>
      <p:sp>
        <p:nvSpPr>
          <p:cNvPr id="45" name="Google Shape;45;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3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3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3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9" name="Google Shape;49;p3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0" name="Google Shape;50;p3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3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53"/>
        <p:cNvGrpSpPr/>
        <p:nvPr/>
      </p:nvGrpSpPr>
      <p:grpSpPr>
        <a:xfrm>
          <a:off x="0" y="0"/>
          <a:ext cx="0" cy="0"/>
          <a:chOff x="0" y="0"/>
          <a:chExt cx="0" cy="0"/>
        </a:xfrm>
      </p:grpSpPr>
      <p:sp>
        <p:nvSpPr>
          <p:cNvPr id="54" name="Google Shape;54;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3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3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4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4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4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4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4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4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1"/>
          <p:cNvSpPr>
            <a:spLocks noGrp="1"/>
          </p:cNvSpPr>
          <p:nvPr>
            <p:ph type="pic" idx="2"/>
          </p:nvPr>
        </p:nvSpPr>
        <p:spPr>
          <a:xfrm>
            <a:off x="1792288" y="612775"/>
            <a:ext cx="5486400" cy="4114800"/>
          </a:xfrm>
          <a:prstGeom prst="rect">
            <a:avLst/>
          </a:prstGeom>
          <a:noFill/>
          <a:ln>
            <a:noFill/>
          </a:ln>
        </p:spPr>
      </p:sp>
      <p:sp>
        <p:nvSpPr>
          <p:cNvPr id="68" name="Google Shape;68;p4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4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4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4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BF4F4"/>
            </a:gs>
            <a:gs pos="74000">
              <a:srgbClr val="E2AFAD"/>
            </a:gs>
            <a:gs pos="83000">
              <a:srgbClr val="E2AFAD"/>
            </a:gs>
            <a:gs pos="100000">
              <a:srgbClr val="EBCAC9"/>
            </a:gs>
          </a:gsLst>
          <a:lin ang="5400000" scaled="0"/>
        </a:gradFill>
        <a:effectLst/>
      </p:bgPr>
    </p:bg>
    <p:spTree>
      <p:nvGrpSpPr>
        <p:cNvPr id="1" name="Shape 9"/>
        <p:cNvGrpSpPr/>
        <p:nvPr/>
      </p:nvGrpSpPr>
      <p:grpSpPr>
        <a:xfrm>
          <a:off x="0" y="0"/>
          <a:ext cx="0" cy="0"/>
          <a:chOff x="0" y="0"/>
          <a:chExt cx="0" cy="0"/>
        </a:xfrm>
      </p:grpSpPr>
      <p:sp>
        <p:nvSpPr>
          <p:cNvPr id="10" name="Google Shape;10;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3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9.xml"/><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1.xml"/><Relationship Id="rId10" Type="http://schemas.openxmlformats.org/officeDocument/2006/relationships/image" Target="../media/image14.png"/><Relationship Id="rId4" Type="http://schemas.openxmlformats.org/officeDocument/2006/relationships/image" Target="../media/image15.png"/><Relationship Id="rId9" Type="http://schemas.openxmlformats.org/officeDocument/2006/relationships/slide" Target="slide3.xml"/></Relationships>
</file>

<file path=ppt/slides/_rels/slide11.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0.xml"/><Relationship Id="rId7"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2.xml"/><Relationship Id="rId10" Type="http://schemas.openxmlformats.org/officeDocument/2006/relationships/image" Target="../media/image3.png"/><Relationship Id="rId4" Type="http://schemas.openxmlformats.org/officeDocument/2006/relationships/image" Target="../media/image15.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slide" Target="slide13.xml"/><Relationship Id="rId5" Type="http://schemas.openxmlformats.org/officeDocument/2006/relationships/image" Target="../media/image15.png"/><Relationship Id="rId10" Type="http://schemas.openxmlformats.org/officeDocument/2006/relationships/image" Target="../media/image14.png"/><Relationship Id="rId4" Type="http://schemas.openxmlformats.org/officeDocument/2006/relationships/slide" Target="slide11.xml"/><Relationship Id="rId9" Type="http://schemas.openxmlformats.org/officeDocument/2006/relationships/slide" Target="slide3.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12.xml"/><Relationship Id="rId7"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4.xml"/><Relationship Id="rId10" Type="http://schemas.openxmlformats.org/officeDocument/2006/relationships/image" Target="../media/image14.png"/><Relationship Id="rId4" Type="http://schemas.openxmlformats.org/officeDocument/2006/relationships/image" Target="../media/image15.png"/><Relationship Id="rId9" Type="http://schemas.openxmlformats.org/officeDocument/2006/relationships/slide" Target="slide3.xml"/></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13.xml"/><Relationship Id="rId7"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5.xml"/><Relationship Id="rId10" Type="http://schemas.openxmlformats.org/officeDocument/2006/relationships/image" Target="../media/image14.png"/><Relationship Id="rId4" Type="http://schemas.openxmlformats.org/officeDocument/2006/relationships/image" Target="../media/image15.png"/><Relationship Id="rId9" Type="http://schemas.openxmlformats.org/officeDocument/2006/relationships/slide" Target="slide3.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14.xml"/><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6.xml"/><Relationship Id="rId10" Type="http://schemas.openxmlformats.org/officeDocument/2006/relationships/image" Target="../media/image11.png"/><Relationship Id="rId4" Type="http://schemas.openxmlformats.org/officeDocument/2006/relationships/image" Target="../media/image15.png"/><Relationship Id="rId9" Type="http://schemas.openxmlformats.org/officeDocument/2006/relationships/slide" Target="slide3.xml"/></Relationships>
</file>

<file path=ppt/slides/_rels/slide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15.xml"/><Relationship Id="rId7"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image" Target="../media/image3.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slide" Target="slide18.xml"/><Relationship Id="rId5" Type="http://schemas.openxmlformats.org/officeDocument/2006/relationships/image" Target="../media/image11.png"/><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17.png"/><Relationship Id="rId7"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image" Target="../media/image16.png"/><Relationship Id="rId10" Type="http://schemas.openxmlformats.org/officeDocument/2006/relationships/image" Target="../media/image3.png"/><Relationship Id="rId4" Type="http://schemas.openxmlformats.org/officeDocument/2006/relationships/slide" Target="slide19.xml"/><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8.xml"/><Relationship Id="rId7"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20.xml"/><Relationship Id="rId4" Type="http://schemas.openxmlformats.org/officeDocument/2006/relationships/image" Target="../media/image15.png"/><Relationship Id="rId9"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19.xml"/><Relationship Id="rId7"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21.xml"/><Relationship Id="rId4" Type="http://schemas.openxmlformats.org/officeDocument/2006/relationships/image" Target="../media/image15.png"/><Relationship Id="rId9" Type="http://schemas.openxmlformats.org/officeDocument/2006/relationships/image" Target="../media/image14.png"/></Relationships>
</file>

<file path=ppt/slides/_rels/slide2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 Target="slide20.xml"/><Relationship Id="rId7"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22.xml"/><Relationship Id="rId4" Type="http://schemas.openxmlformats.org/officeDocument/2006/relationships/image" Target="../media/image15.png"/><Relationship Id="rId9"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hyperlink" Target="https://docs.google.com/document/d/1rnyqmGtU-C9K49Qw7LiDovwDYQ9vrXWc/edit" TargetMode="External"/><Relationship Id="rId7" Type="http://schemas.openxmlformats.org/officeDocument/2006/relationships/image" Target="../media/image3.png"/><Relationship Id="rId12" Type="http://schemas.openxmlformats.org/officeDocument/2006/relationships/hyperlink" Target="https://docs.google.com/document/d/1B6MmPi2fYH_Xij3n1zWoze8DJBjyftAL/edit"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image" Target="../media/image16.png"/><Relationship Id="rId11" Type="http://schemas.openxmlformats.org/officeDocument/2006/relationships/image" Target="../media/image15.png"/><Relationship Id="rId5" Type="http://schemas.openxmlformats.org/officeDocument/2006/relationships/slide" Target="slide23.xml"/><Relationship Id="rId10" Type="http://schemas.openxmlformats.org/officeDocument/2006/relationships/slide" Target="slide21.xml"/><Relationship Id="rId4" Type="http://schemas.openxmlformats.org/officeDocument/2006/relationships/hyperlink" Target="https://docs.google.com/document/d/1tUAn507eoJATCD-35bIojW6qi-qbyyon/edit" TargetMode="External"/><Relationship Id="rId9" Type="http://schemas.openxmlformats.org/officeDocument/2006/relationships/image" Target="../media/image14.png"/></Relationships>
</file>

<file path=ppt/slides/_rels/slide23.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hyperlink" Target="https://h5p.org/node/1353296" TargetMode="External"/><Relationship Id="rId7"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slide" Target="slide3.xml"/><Relationship Id="rId4" Type="http://schemas.openxmlformats.org/officeDocument/2006/relationships/image" Target="../media/image3.png"/><Relationship Id="rId9"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25.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3.xml"/><Relationship Id="rId7"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slide" Target="slide24.xml"/><Relationship Id="rId5" Type="http://schemas.openxmlformats.org/officeDocument/2006/relationships/image" Target="../media/image3.png"/><Relationship Id="rId4" Type="http://schemas.openxmlformats.org/officeDocument/2006/relationships/image" Target="../media/image11.png"/><Relationship Id="rId9" Type="http://schemas.openxmlformats.org/officeDocument/2006/relationships/image" Target="../media/image19.png"/></Relationships>
</file>

<file path=ppt/slides/_rels/slide26.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slide" Target="slide25.xml"/><Relationship Id="rId5" Type="http://schemas.openxmlformats.org/officeDocument/2006/relationships/image" Target="../media/image3.png"/><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hyperlink" Target="https://h5p.org/node/1440433" TargetMode="External"/><Relationship Id="rId5" Type="http://schemas.openxmlformats.org/officeDocument/2006/relationships/image" Target="../media/image3.png"/><Relationship Id="rId4" Type="http://schemas.openxmlformats.org/officeDocument/2006/relationships/image" Target="../media/image11.png"/></Relationships>
</file>

<file path=ppt/slides/_rels/slide2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thoughtco.com/modal-verbs-of-probability-4176602" TargetMode="External"/><Relationship Id="rId7"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hyperlink" Target="https://www.dictionary.com/e/may-vs-might/#:~:text=May%20expresses%20likelihood%20while%20might,contrary%2Dto%2Dfact%20hypothetical.&amp;text=might%20be%20right.-,May%20expresses%20likelihood%20while%20might%20expresses%20a%20stronger%20sense%20of,so%20slow%20to%20get%20ready" TargetMode="External"/><Relationship Id="rId4" Type="http://schemas.openxmlformats.org/officeDocument/2006/relationships/hyperlink" Target="https://www.youtube.com/watch?v=m0zrRIN_T5E" TargetMode="External"/></Relationships>
</file>

<file path=ppt/slides/_rels/slide3.xml.rels><?xml version="1.0" encoding="UTF-8" standalone="yes"?>
<Relationships xmlns="http://schemas.openxmlformats.org/package/2006/relationships"><Relationship Id="rId8" Type="http://schemas.openxmlformats.org/officeDocument/2006/relationships/slide" Target="slide17.xml"/><Relationship Id="rId13"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slide" Target="slide24.xml"/><Relationship Id="rId2" Type="http://schemas.openxmlformats.org/officeDocument/2006/relationships/notesSlide" Target="../notesSlides/notesSlide3.xml"/><Relationship Id="rId16"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image" Target="../media/image8.png"/><Relationship Id="rId5" Type="http://schemas.openxmlformats.org/officeDocument/2006/relationships/image" Target="../media/image5.png"/><Relationship Id="rId15" Type="http://schemas.openxmlformats.org/officeDocument/2006/relationships/slide" Target="slide29.xml"/><Relationship Id="rId10" Type="http://schemas.openxmlformats.org/officeDocument/2006/relationships/slide" Target="slide27.xml"/><Relationship Id="rId4" Type="http://schemas.openxmlformats.org/officeDocument/2006/relationships/slide" Target="slide4.xml"/><Relationship Id="rId9" Type="http://schemas.openxmlformats.org/officeDocument/2006/relationships/image" Target="../media/image7.png"/><Relationship Id="rId14" Type="http://schemas.openxmlformats.org/officeDocument/2006/relationships/slide" Target="slide30.xml"/></Relationships>
</file>

<file path=ppt/slides/_rels/slide30.xml.rels><?xml version="1.0" encoding="UTF-8" standalone="yes"?>
<Relationships xmlns="http://schemas.openxmlformats.org/package/2006/relationships"><Relationship Id="rId8" Type="http://schemas.openxmlformats.org/officeDocument/2006/relationships/slide" Target="slide31.xml"/><Relationship Id="rId3" Type="http://schemas.openxmlformats.org/officeDocument/2006/relationships/hyperlink" Target="https://creativecommons.org/licenses/by-nc/4.0/legalcode.es" TargetMode="External"/><Relationship Id="rId7"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slide" Target="slide3.xml"/><Relationship Id="rId5" Type="http://schemas.openxmlformats.org/officeDocument/2006/relationships/image" Target="../media/image3.png"/><Relationship Id="rId4" Type="http://schemas.openxmlformats.org/officeDocument/2006/relationships/hyperlink" Target="http://repositorio.cab.unam.mx/" TargetMode="External"/><Relationship Id="rId9" Type="http://schemas.openxmlformats.org/officeDocument/2006/relationships/image" Target="../media/image20.png"/></Relationships>
</file>

<file path=ppt/slides/_rels/slide3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1.png"/><Relationship Id="rId7"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3.xml"/><Relationship Id="rId6" Type="http://schemas.openxmlformats.org/officeDocument/2006/relationships/slide" Target="slide30.xml"/><Relationship Id="rId5" Type="http://schemas.openxmlformats.org/officeDocument/2006/relationships/image" Target="../media/image14.png"/><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image" Target="../media/image3.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12.png"/><Relationship Id="rId4" Type="http://schemas.openxmlformats.org/officeDocument/2006/relationships/slide" Target="slide4.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 Target="slide7.xml"/><Relationship Id="rId7"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3.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6.xm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slide" Target="slide8.xml"/><Relationship Id="rId10" Type="http://schemas.openxmlformats.org/officeDocument/2006/relationships/image" Target="../media/image14.png"/><Relationship Id="rId4" Type="http://schemas.openxmlformats.org/officeDocument/2006/relationships/image" Target="../media/image12.png"/><Relationship Id="rId9" Type="http://schemas.openxmlformats.org/officeDocument/2006/relationships/slide" Target="slide3.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9.xml"/><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slide" Target="slide7.xml"/><Relationship Id="rId10" Type="http://schemas.openxmlformats.org/officeDocument/2006/relationships/image" Target="../media/image14.png"/><Relationship Id="rId4" Type="http://schemas.openxmlformats.org/officeDocument/2006/relationships/image" Target="../media/image4.png"/><Relationship Id="rId9" Type="http://schemas.openxmlformats.org/officeDocument/2006/relationships/slide" Target="slide3.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8.xml"/><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slide" Target="slide10.xml"/><Relationship Id="rId10" Type="http://schemas.openxmlformats.org/officeDocument/2006/relationships/image" Target="../media/image14.png"/><Relationship Id="rId4" Type="http://schemas.openxmlformats.org/officeDocument/2006/relationships/image" Target="../media/image15.png"/><Relationship Id="rId9"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7979"/>
            </a:gs>
            <a:gs pos="50000">
              <a:srgbClr val="FAFAFA"/>
            </a:gs>
            <a:gs pos="100000">
              <a:srgbClr val="CECECE"/>
            </a:gs>
          </a:gsLst>
          <a:lin ang="5400000" scaled="0"/>
        </a:gradFill>
        <a:effectLst/>
      </p:bgPr>
    </p:bg>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167612" y="75522"/>
            <a:ext cx="1469498" cy="1481270"/>
          </a:xfrm>
          <a:prstGeom prst="rect">
            <a:avLst/>
          </a:prstGeom>
          <a:noFill/>
          <a:ln>
            <a:noFill/>
          </a:ln>
        </p:spPr>
      </p:pic>
      <p:pic>
        <p:nvPicPr>
          <p:cNvPr id="89" name="Google Shape;89;p1"/>
          <p:cNvPicPr preferRelativeResize="0"/>
          <p:nvPr/>
        </p:nvPicPr>
        <p:blipFill rotWithShape="1">
          <a:blip r:embed="rId4">
            <a:alphaModFix/>
          </a:blip>
          <a:srcRect/>
          <a:stretch/>
        </p:blipFill>
        <p:spPr>
          <a:xfrm>
            <a:off x="7668343" y="75522"/>
            <a:ext cx="1104501" cy="1481270"/>
          </a:xfrm>
          <a:prstGeom prst="rect">
            <a:avLst/>
          </a:prstGeom>
          <a:noFill/>
          <a:ln>
            <a:noFill/>
          </a:ln>
        </p:spPr>
      </p:pic>
      <p:pic>
        <p:nvPicPr>
          <p:cNvPr id="90" name="Google Shape;90;p1"/>
          <p:cNvPicPr preferRelativeResize="0"/>
          <p:nvPr/>
        </p:nvPicPr>
        <p:blipFill rotWithShape="1">
          <a:blip r:embed="rId5">
            <a:alphaModFix/>
          </a:blip>
          <a:srcRect/>
          <a:stretch/>
        </p:blipFill>
        <p:spPr>
          <a:xfrm>
            <a:off x="0" y="6441830"/>
            <a:ext cx="790575" cy="419100"/>
          </a:xfrm>
          <a:prstGeom prst="rect">
            <a:avLst/>
          </a:prstGeom>
          <a:noFill/>
          <a:ln>
            <a:noFill/>
          </a:ln>
        </p:spPr>
      </p:pic>
      <p:sp>
        <p:nvSpPr>
          <p:cNvPr id="91" name="Google Shape;91;p1"/>
          <p:cNvSpPr txBox="1">
            <a:spLocks noGrp="1"/>
          </p:cNvSpPr>
          <p:nvPr>
            <p:ph type="title"/>
          </p:nvPr>
        </p:nvSpPr>
        <p:spPr>
          <a:xfrm>
            <a:off x="683568" y="3573016"/>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br>
              <a:rPr lang="es-MX" sz="4400" b="1"/>
            </a:br>
            <a:r>
              <a:rPr lang="es-MX" sz="4400" b="1"/>
              <a:t>Universidad Nacional Autónoma de México</a:t>
            </a:r>
            <a:br>
              <a:rPr lang="es-MX" sz="4400" b="1"/>
            </a:br>
            <a:br>
              <a:rPr lang="es-MX"/>
            </a:br>
            <a:r>
              <a:rPr lang="es-MX" sz="4400" i="1"/>
              <a:t>Inferences of Certainty and Inferences of Possibility</a:t>
            </a:r>
            <a:br>
              <a:rPr lang="es-MX" sz="4400"/>
            </a:br>
            <a:r>
              <a:rPr lang="es-MX" sz="3600"/>
              <a:t>by</a:t>
            </a:r>
            <a:br>
              <a:rPr lang="es-MX" sz="4400"/>
            </a:br>
            <a:r>
              <a:rPr lang="es-MX" sz="3600"/>
              <a:t>Luz Heréndira Hernández Rubio</a:t>
            </a:r>
            <a:br>
              <a:rPr lang="es-MX" sz="3600"/>
            </a:br>
            <a:r>
              <a:rPr lang="es-MX" sz="3600"/>
              <a:t>Plantel 9 "Pedro de Alba“</a:t>
            </a:r>
            <a:br>
              <a:rPr lang="es-MX" sz="3600"/>
            </a:br>
            <a:r>
              <a:rPr lang="es-MX" sz="1600" b="0" i="0">
                <a:solidFill>
                  <a:srgbClr val="333333"/>
                </a:solidFill>
                <a:latin typeface="Arial"/>
                <a:ea typeface="Arial"/>
                <a:cs typeface="Arial"/>
                <a:sym typeface="Arial"/>
              </a:rPr>
              <a:t> 2023-08-08</a:t>
            </a:r>
            <a:br>
              <a:rPr lang="es-MX" sz="4400"/>
            </a:br>
            <a:endParaRPr/>
          </a:p>
        </p:txBody>
      </p:sp>
      <p:pic>
        <p:nvPicPr>
          <p:cNvPr id="92" name="Google Shape;92;p1" descr="Flechas de cheurón con relleno sólido">
            <a:hlinkClick r:id="rId6" action="ppaction://hlinksldjump"/>
          </p:cNvPr>
          <p:cNvPicPr preferRelativeResize="0"/>
          <p:nvPr/>
        </p:nvPicPr>
        <p:blipFill rotWithShape="1">
          <a:blip r:embed="rId7">
            <a:alphaModFix/>
          </a:blip>
          <a:srcRect/>
          <a:stretch/>
        </p:blipFill>
        <p:spPr>
          <a:xfrm>
            <a:off x="8093228" y="5967821"/>
            <a:ext cx="914400" cy="914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0"/>
          <p:cNvSpPr txBox="1"/>
          <p:nvPr/>
        </p:nvSpPr>
        <p:spPr>
          <a:xfrm>
            <a:off x="153254" y="1133449"/>
            <a:ext cx="4920300"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to refer to a present or future </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inference of possibility</a:t>
            </a:r>
            <a:endParaRPr sz="2800">
              <a:solidFill>
                <a:schemeClr val="dk1"/>
              </a:solidFill>
              <a:latin typeface="Calibri"/>
              <a:ea typeface="Calibri"/>
              <a:cs typeface="Calibri"/>
              <a:sym typeface="Calibri"/>
            </a:endParaRPr>
          </a:p>
        </p:txBody>
      </p:sp>
      <p:sp>
        <p:nvSpPr>
          <p:cNvPr id="233" name="Google Shape;233;p10"/>
          <p:cNvSpPr txBox="1"/>
          <p:nvPr/>
        </p:nvSpPr>
        <p:spPr>
          <a:xfrm>
            <a:off x="3628255" y="204666"/>
            <a:ext cx="115448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a:solidFill>
                  <a:schemeClr val="dk1"/>
                </a:solidFill>
                <a:latin typeface="Arial"/>
                <a:ea typeface="Arial"/>
                <a:cs typeface="Arial"/>
                <a:sym typeface="Arial"/>
              </a:rPr>
              <a:t>May</a:t>
            </a:r>
            <a:endParaRPr/>
          </a:p>
        </p:txBody>
      </p:sp>
      <p:sp>
        <p:nvSpPr>
          <p:cNvPr id="234" name="Google Shape;234;p10"/>
          <p:cNvSpPr txBox="1"/>
          <p:nvPr/>
        </p:nvSpPr>
        <p:spPr>
          <a:xfrm>
            <a:off x="209065" y="4531381"/>
            <a:ext cx="3882794"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 didn’t study much for the exam.</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 may get a low mark.</a:t>
            </a:r>
            <a:endParaRPr/>
          </a:p>
        </p:txBody>
      </p:sp>
      <p:sp>
        <p:nvSpPr>
          <p:cNvPr id="235" name="Google Shape;235;p10"/>
          <p:cNvSpPr txBox="1"/>
          <p:nvPr/>
        </p:nvSpPr>
        <p:spPr>
          <a:xfrm>
            <a:off x="5115711" y="4505226"/>
            <a:ext cx="2932213"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Pam has lost his wallet.</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She may not find it.</a:t>
            </a:r>
            <a:endParaRPr/>
          </a:p>
        </p:txBody>
      </p:sp>
      <p:pic>
        <p:nvPicPr>
          <p:cNvPr id="236" name="Google Shape;236;p10">
            <a:hlinkClick r:id="rId3" action="ppaction://hlinksldjump"/>
          </p:cNvPr>
          <p:cNvPicPr preferRelativeResize="0"/>
          <p:nvPr/>
        </p:nvPicPr>
        <p:blipFill rotWithShape="1">
          <a:blip r:embed="rId4">
            <a:alphaModFix/>
          </a:blip>
          <a:srcRect/>
          <a:stretch/>
        </p:blipFill>
        <p:spPr>
          <a:xfrm>
            <a:off x="-61953" y="5630728"/>
            <a:ext cx="914479" cy="914479"/>
          </a:xfrm>
          <a:prstGeom prst="rect">
            <a:avLst/>
          </a:prstGeom>
          <a:noFill/>
          <a:ln>
            <a:noFill/>
          </a:ln>
        </p:spPr>
      </p:pic>
      <p:pic>
        <p:nvPicPr>
          <p:cNvPr id="237" name="Google Shape;237;p10">
            <a:hlinkClick r:id="rId5" action="ppaction://hlinksldjump"/>
          </p:cNvPr>
          <p:cNvPicPr preferRelativeResize="0"/>
          <p:nvPr/>
        </p:nvPicPr>
        <p:blipFill rotWithShape="1">
          <a:blip r:embed="rId6">
            <a:alphaModFix/>
          </a:blip>
          <a:srcRect/>
          <a:stretch/>
        </p:blipFill>
        <p:spPr>
          <a:xfrm>
            <a:off x="8351063" y="6087967"/>
            <a:ext cx="914479" cy="914479"/>
          </a:xfrm>
          <a:prstGeom prst="rect">
            <a:avLst/>
          </a:prstGeom>
          <a:noFill/>
          <a:ln>
            <a:noFill/>
          </a:ln>
        </p:spPr>
      </p:pic>
      <p:pic>
        <p:nvPicPr>
          <p:cNvPr id="238" name="Google Shape;238;p10"/>
          <p:cNvPicPr preferRelativeResize="0"/>
          <p:nvPr/>
        </p:nvPicPr>
        <p:blipFill rotWithShape="1">
          <a:blip r:embed="rId7">
            <a:alphaModFix/>
          </a:blip>
          <a:srcRect/>
          <a:stretch/>
        </p:blipFill>
        <p:spPr>
          <a:xfrm>
            <a:off x="0" y="6401991"/>
            <a:ext cx="790575" cy="419100"/>
          </a:xfrm>
          <a:prstGeom prst="rect">
            <a:avLst/>
          </a:prstGeom>
          <a:noFill/>
          <a:ln>
            <a:noFill/>
          </a:ln>
        </p:spPr>
      </p:pic>
      <p:sp>
        <p:nvSpPr>
          <p:cNvPr id="239" name="Google Shape;239;p10"/>
          <p:cNvSpPr txBox="1"/>
          <p:nvPr/>
        </p:nvSpPr>
        <p:spPr>
          <a:xfrm>
            <a:off x="5086234" y="1133449"/>
            <a:ext cx="4203395" cy="12311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The structure is may+</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main verb in simple form </a:t>
            </a:r>
            <a:endParaRPr sz="2800" b="1">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40" name="Google Shape;240;p10"/>
          <p:cNvGrpSpPr/>
          <p:nvPr/>
        </p:nvGrpSpPr>
        <p:grpSpPr>
          <a:xfrm>
            <a:off x="2098378" y="1903137"/>
            <a:ext cx="3854565" cy="2686267"/>
            <a:chOff x="2205990" y="1934421"/>
            <a:chExt cx="3854565" cy="2686267"/>
          </a:xfrm>
        </p:grpSpPr>
        <p:sp>
          <p:nvSpPr>
            <p:cNvPr id="241" name="Google Shape;241;p10"/>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May</a:t>
              </a:r>
              <a:endParaRPr/>
            </a:p>
          </p:txBody>
        </p:sp>
        <p:pic>
          <p:nvPicPr>
            <p:cNvPr id="242" name="Google Shape;242;p10"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243" name="Google Shape;243;p10"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244" name="Google Shape;244;p10"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245" name="Google Shape;245;p10"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246" name="Google Shape;246;p10">
            <a:hlinkClick r:id="rId9" action="ppaction://hlinksldjump"/>
          </p:cNvPr>
          <p:cNvPicPr preferRelativeResize="0"/>
          <p:nvPr/>
        </p:nvPicPr>
        <p:blipFill rotWithShape="1">
          <a:blip r:embed="rId10">
            <a:alphaModFix/>
          </a:blip>
          <a:srcRect/>
          <a:stretch/>
        </p:blipFill>
        <p:spPr>
          <a:xfrm>
            <a:off x="8202341" y="19226"/>
            <a:ext cx="914479" cy="914479"/>
          </a:xfrm>
          <a:prstGeom prst="rect">
            <a:avLst/>
          </a:prstGeom>
          <a:noFill/>
          <a:ln>
            <a:noFill/>
          </a:ln>
        </p:spPr>
      </p:pic>
      <p:sp>
        <p:nvSpPr>
          <p:cNvPr id="247" name="Google Shape;247;p10"/>
          <p:cNvSpPr txBox="1"/>
          <p:nvPr/>
        </p:nvSpPr>
        <p:spPr>
          <a:xfrm>
            <a:off x="3346269" y="867365"/>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11"/>
          <p:cNvSpPr txBox="1"/>
          <p:nvPr/>
        </p:nvSpPr>
        <p:spPr>
          <a:xfrm>
            <a:off x="155303" y="1099127"/>
            <a:ext cx="9840600"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to </a:t>
            </a:r>
            <a:r>
              <a:rPr lang="es-MX" sz="2800">
                <a:solidFill>
                  <a:schemeClr val="dk1"/>
                </a:solidFill>
                <a:latin typeface="Arial"/>
                <a:ea typeface="Arial"/>
                <a:cs typeface="Arial"/>
                <a:sym typeface="Arial"/>
              </a:rPr>
              <a:t>speak about</a:t>
            </a:r>
            <a:r>
              <a:rPr lang="es-MX" sz="2800" b="0" i="0" u="none" strike="noStrike" cap="none">
                <a:solidFill>
                  <a:schemeClr val="dk1"/>
                </a:solidFill>
                <a:latin typeface="Arial"/>
                <a:ea typeface="Arial"/>
                <a:cs typeface="Arial"/>
                <a:sym typeface="Arial"/>
              </a:rPr>
              <a:t> a past</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inference of </a:t>
            </a:r>
            <a:r>
              <a:rPr lang="es-MX" sz="2800">
                <a:solidFill>
                  <a:schemeClr val="dk1"/>
                </a:solidFill>
                <a:latin typeface="Arial"/>
                <a:ea typeface="Arial"/>
                <a:cs typeface="Arial"/>
                <a:sym typeface="Arial"/>
              </a:rPr>
              <a:t>possibility</a:t>
            </a:r>
            <a:endParaRPr sz="2800" b="0" i="0" u="none" strike="noStrike" cap="none">
              <a:solidFill>
                <a:schemeClr val="dk1"/>
              </a:solidFill>
              <a:latin typeface="Calibri"/>
              <a:ea typeface="Calibri"/>
              <a:cs typeface="Calibri"/>
              <a:sym typeface="Calibri"/>
            </a:endParaRPr>
          </a:p>
        </p:txBody>
      </p:sp>
      <p:sp>
        <p:nvSpPr>
          <p:cNvPr id="253" name="Google Shape;253;p11"/>
          <p:cNvSpPr txBox="1"/>
          <p:nvPr/>
        </p:nvSpPr>
        <p:spPr>
          <a:xfrm>
            <a:off x="4487875" y="1124100"/>
            <a:ext cx="5019672" cy="13849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the structure is may+</a:t>
            </a:r>
            <a:endParaRPr/>
          </a:p>
          <a:p>
            <a:pPr marL="0" marR="0" lvl="0" indent="0" algn="l" rtl="0">
              <a:lnSpc>
                <a:spcPct val="100000"/>
              </a:lnSpc>
              <a:spcBef>
                <a:spcPts val="0"/>
              </a:spcBef>
              <a:spcAft>
                <a:spcPts val="0"/>
              </a:spcAft>
              <a:buClr>
                <a:schemeClr val="dk1"/>
              </a:buClr>
              <a:buSzPts val="2800"/>
              <a:buFont typeface="Arial"/>
              <a:buNone/>
            </a:pPr>
            <a:r>
              <a:rPr lang="es-MX" sz="2800">
                <a:solidFill>
                  <a:schemeClr val="dk1"/>
                </a:solidFill>
                <a:latin typeface="Arial"/>
                <a:ea typeface="Arial"/>
                <a:cs typeface="Arial"/>
                <a:sym typeface="Arial"/>
              </a:rPr>
              <a:t>h</a:t>
            </a:r>
            <a:r>
              <a:rPr lang="es-MX" sz="2800" b="0" i="0" u="none" strike="noStrike" cap="none">
                <a:solidFill>
                  <a:schemeClr val="dk1"/>
                </a:solidFill>
                <a:latin typeface="Arial"/>
                <a:ea typeface="Arial"/>
                <a:cs typeface="Arial"/>
                <a:sym typeface="Arial"/>
              </a:rPr>
              <a:t>ave+main verb in past participle</a:t>
            </a:r>
            <a:endParaRPr sz="2800" b="1" i="0" u="none" strike="noStrike" cap="none">
              <a:solidFill>
                <a:schemeClr val="dk1"/>
              </a:solidFill>
              <a:latin typeface="Calibri"/>
              <a:ea typeface="Calibri"/>
              <a:cs typeface="Calibri"/>
              <a:sym typeface="Calibri"/>
            </a:endParaRPr>
          </a:p>
        </p:txBody>
      </p:sp>
      <p:sp>
        <p:nvSpPr>
          <p:cNvPr id="254" name="Google Shape;254;p11"/>
          <p:cNvSpPr txBox="1"/>
          <p:nvPr/>
        </p:nvSpPr>
        <p:spPr>
          <a:xfrm>
            <a:off x="5163313" y="4501435"/>
            <a:ext cx="3610732"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I can’t find my car.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A tow may have taken it away.</a:t>
            </a:r>
            <a:endParaRPr/>
          </a:p>
        </p:txBody>
      </p:sp>
      <p:sp>
        <p:nvSpPr>
          <p:cNvPr id="255" name="Google Shape;255;p11"/>
          <p:cNvSpPr txBox="1"/>
          <p:nvPr/>
        </p:nvSpPr>
        <p:spPr>
          <a:xfrm>
            <a:off x="167581" y="4513888"/>
            <a:ext cx="4288974" cy="12926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She departed for France eleven hours ago. She may have arrived already.</a:t>
            </a:r>
            <a:endParaRPr/>
          </a:p>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56" name="Google Shape;256;p11"/>
          <p:cNvSpPr txBox="1"/>
          <p:nvPr/>
        </p:nvSpPr>
        <p:spPr>
          <a:xfrm>
            <a:off x="3404603" y="255235"/>
            <a:ext cx="1154483"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i="0" u="none" strike="noStrike" cap="none">
                <a:solidFill>
                  <a:schemeClr val="dk1"/>
                </a:solidFill>
                <a:latin typeface="Arial"/>
                <a:ea typeface="Arial"/>
                <a:cs typeface="Arial"/>
                <a:sym typeface="Arial"/>
              </a:rPr>
              <a:t>May</a:t>
            </a:r>
            <a:endParaRPr/>
          </a:p>
        </p:txBody>
      </p:sp>
      <p:pic>
        <p:nvPicPr>
          <p:cNvPr id="257" name="Google Shape;257;p11">
            <a:hlinkClick r:id="rId3" action="ppaction://hlinksldjump"/>
          </p:cNvPr>
          <p:cNvPicPr preferRelativeResize="0"/>
          <p:nvPr/>
        </p:nvPicPr>
        <p:blipFill rotWithShape="1">
          <a:blip r:embed="rId4">
            <a:alphaModFix/>
          </a:blip>
          <a:srcRect/>
          <a:stretch/>
        </p:blipFill>
        <p:spPr>
          <a:xfrm>
            <a:off x="-77762" y="6098301"/>
            <a:ext cx="914479" cy="914479"/>
          </a:xfrm>
          <a:prstGeom prst="rect">
            <a:avLst/>
          </a:prstGeom>
          <a:noFill/>
          <a:ln>
            <a:noFill/>
          </a:ln>
        </p:spPr>
      </p:pic>
      <p:pic>
        <p:nvPicPr>
          <p:cNvPr id="258" name="Google Shape;258;p11">
            <a:hlinkClick r:id="rId5" action="ppaction://hlinksldjump"/>
          </p:cNvPr>
          <p:cNvPicPr preferRelativeResize="0"/>
          <p:nvPr/>
        </p:nvPicPr>
        <p:blipFill rotWithShape="1">
          <a:blip r:embed="rId6">
            <a:alphaModFix/>
          </a:blip>
          <a:srcRect/>
          <a:stretch/>
        </p:blipFill>
        <p:spPr>
          <a:xfrm>
            <a:off x="8303190" y="6046446"/>
            <a:ext cx="914479" cy="914479"/>
          </a:xfrm>
          <a:prstGeom prst="rect">
            <a:avLst/>
          </a:prstGeom>
          <a:noFill/>
          <a:ln>
            <a:noFill/>
          </a:ln>
        </p:spPr>
      </p:pic>
      <p:grpSp>
        <p:nvGrpSpPr>
          <p:cNvPr id="259" name="Google Shape;259;p11"/>
          <p:cNvGrpSpPr/>
          <p:nvPr/>
        </p:nvGrpSpPr>
        <p:grpSpPr>
          <a:xfrm>
            <a:off x="2136629" y="1943777"/>
            <a:ext cx="3751605" cy="2634336"/>
            <a:chOff x="2244241" y="1986353"/>
            <a:chExt cx="3751605" cy="2634336"/>
          </a:xfrm>
        </p:grpSpPr>
        <p:sp>
          <p:nvSpPr>
            <p:cNvPr id="260" name="Google Shape;260;p11"/>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May</a:t>
              </a:r>
              <a:endParaRPr/>
            </a:p>
          </p:txBody>
        </p:sp>
        <p:pic>
          <p:nvPicPr>
            <p:cNvPr id="261" name="Google Shape;261;p11" descr="Flecha: curva en sentido contrario de las agujas del reloj con relleno sólido"/>
            <p:cNvPicPr preferRelativeResize="0"/>
            <p:nvPr/>
          </p:nvPicPr>
          <p:blipFill rotWithShape="1">
            <a:blip r:embed="rId7">
              <a:alphaModFix/>
            </a:blip>
            <a:srcRect/>
            <a:stretch/>
          </p:blipFill>
          <p:spPr>
            <a:xfrm rot="8915101">
              <a:off x="4694215" y="3185632"/>
              <a:ext cx="1036867" cy="1256958"/>
            </a:xfrm>
            <a:prstGeom prst="rect">
              <a:avLst/>
            </a:prstGeom>
            <a:noFill/>
            <a:ln>
              <a:noFill/>
            </a:ln>
          </p:spPr>
        </p:pic>
        <p:pic>
          <p:nvPicPr>
            <p:cNvPr id="262" name="Google Shape;262;p11" descr="Flecha: curva en sentido contrario de las agujas del reloj con relleno sólido"/>
            <p:cNvPicPr preferRelativeResize="0"/>
            <p:nvPr/>
          </p:nvPicPr>
          <p:blipFill rotWithShape="1">
            <a:blip r:embed="rId7">
              <a:alphaModFix/>
            </a:blip>
            <a:srcRect/>
            <a:stretch/>
          </p:blipFill>
          <p:spPr>
            <a:xfrm rot="-2182451">
              <a:off x="2471620" y="2185926"/>
              <a:ext cx="1036867" cy="1107451"/>
            </a:xfrm>
            <a:prstGeom prst="rect">
              <a:avLst/>
            </a:prstGeom>
            <a:noFill/>
            <a:ln>
              <a:noFill/>
            </a:ln>
          </p:spPr>
        </p:pic>
        <p:pic>
          <p:nvPicPr>
            <p:cNvPr id="263" name="Google Shape;263;p11" descr="Flecha: curva en sentido contrario de las agujas del reloj con relleno sólido"/>
            <p:cNvPicPr preferRelativeResize="0"/>
            <p:nvPr/>
          </p:nvPicPr>
          <p:blipFill rotWithShape="1">
            <a:blip r:embed="rId7">
              <a:alphaModFix/>
            </a:blip>
            <a:srcRect/>
            <a:stretch/>
          </p:blipFill>
          <p:spPr>
            <a:xfrm rot="3818528">
              <a:off x="4754539" y="2248428"/>
              <a:ext cx="1036867" cy="1099732"/>
            </a:xfrm>
            <a:prstGeom prst="rect">
              <a:avLst/>
            </a:prstGeom>
            <a:noFill/>
            <a:ln>
              <a:noFill/>
            </a:ln>
          </p:spPr>
        </p:pic>
        <p:pic>
          <p:nvPicPr>
            <p:cNvPr id="264" name="Google Shape;264;p11" descr="Flecha: curva en sentido contrario de las agujas del reloj con relleno sólido"/>
            <p:cNvPicPr preferRelativeResize="0"/>
            <p:nvPr/>
          </p:nvPicPr>
          <p:blipFill rotWithShape="1">
            <a:blip r:embed="rId7">
              <a:alphaModFix/>
            </a:blip>
            <a:srcRect/>
            <a:stretch/>
          </p:blipFill>
          <p:spPr>
            <a:xfrm rot="-6699823">
              <a:off x="2528332" y="3234842"/>
              <a:ext cx="1036867" cy="1302375"/>
            </a:xfrm>
            <a:prstGeom prst="rect">
              <a:avLst/>
            </a:prstGeom>
            <a:noFill/>
            <a:ln>
              <a:noFill/>
            </a:ln>
          </p:spPr>
        </p:pic>
      </p:grpSp>
      <p:pic>
        <p:nvPicPr>
          <p:cNvPr id="265" name="Google Shape;265;p11">
            <a:hlinkClick r:id="rId8" action="ppaction://hlinksldjump"/>
          </p:cNvPr>
          <p:cNvPicPr preferRelativeResize="0"/>
          <p:nvPr/>
        </p:nvPicPr>
        <p:blipFill rotWithShape="1">
          <a:blip r:embed="rId9">
            <a:alphaModFix/>
          </a:blip>
          <a:srcRect/>
          <a:stretch/>
        </p:blipFill>
        <p:spPr>
          <a:xfrm>
            <a:off x="8200583" y="-12085"/>
            <a:ext cx="914479" cy="914479"/>
          </a:xfrm>
          <a:prstGeom prst="rect">
            <a:avLst/>
          </a:prstGeom>
          <a:noFill/>
          <a:ln>
            <a:noFill/>
          </a:ln>
        </p:spPr>
      </p:pic>
      <p:sp>
        <p:nvSpPr>
          <p:cNvPr id="266" name="Google Shape;266;p11"/>
          <p:cNvSpPr txBox="1"/>
          <p:nvPr/>
        </p:nvSpPr>
        <p:spPr>
          <a:xfrm>
            <a:off x="2632393" y="877879"/>
            <a:ext cx="3236784"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and  </a:t>
            </a:r>
            <a:r>
              <a:rPr lang="es-MX" sz="1000">
                <a:solidFill>
                  <a:schemeClr val="dk1"/>
                </a:solidFill>
                <a:latin typeface="Arial"/>
                <a:ea typeface="Arial"/>
                <a:cs typeface="Arial"/>
                <a:sym typeface="Arial"/>
              </a:rPr>
              <a:t>Dictionary.com, 2015. </a:t>
            </a:r>
            <a:endParaRPr sz="1000">
              <a:solidFill>
                <a:schemeClr val="dk1"/>
              </a:solidFill>
              <a:latin typeface="Calibri"/>
              <a:ea typeface="Calibri"/>
              <a:cs typeface="Calibri"/>
              <a:sym typeface="Calibri"/>
            </a:endParaRPr>
          </a:p>
        </p:txBody>
      </p:sp>
      <p:pic>
        <p:nvPicPr>
          <p:cNvPr id="2" name="Google Shape;90;p1">
            <a:extLst>
              <a:ext uri="{FF2B5EF4-FFF2-40B4-BE49-F238E27FC236}">
                <a16:creationId xmlns:a16="http://schemas.microsoft.com/office/drawing/2014/main" id="{99757793-8912-3779-B741-7D1ABCCFD22E}"/>
              </a:ext>
            </a:extLst>
          </p:cNvPr>
          <p:cNvPicPr preferRelativeResize="0"/>
          <p:nvPr/>
        </p:nvPicPr>
        <p:blipFill rotWithShape="1">
          <a:blip r:embed="rId10">
            <a:alphaModFix/>
          </a:blip>
          <a:srcRect/>
          <a:stretch/>
        </p:blipFill>
        <p:spPr>
          <a:xfrm>
            <a:off x="0" y="6441830"/>
            <a:ext cx="790575" cy="419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2"/>
          <p:cNvSpPr/>
          <p:nvPr/>
        </p:nvSpPr>
        <p:spPr>
          <a:xfrm>
            <a:off x="3235651" y="2736006"/>
            <a:ext cx="1840406"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3600"/>
              <a:buFont typeface="Calibri"/>
              <a:buNone/>
            </a:pPr>
            <a:r>
              <a:rPr lang="es-MX" sz="3600" b="0" i="0" u="none" strike="noStrike" cap="none">
                <a:solidFill>
                  <a:schemeClr val="lt1"/>
                </a:solidFill>
                <a:latin typeface="Calibri"/>
                <a:ea typeface="Calibri"/>
                <a:cs typeface="Calibri"/>
                <a:sym typeface="Calibri"/>
              </a:rPr>
              <a:t>Might</a:t>
            </a:r>
            <a:endParaRPr sz="3600" b="0" i="0" u="none" strike="noStrike" cap="none">
              <a:solidFill>
                <a:schemeClr val="lt1"/>
              </a:solidFill>
              <a:latin typeface="Calibri"/>
              <a:ea typeface="Calibri"/>
              <a:cs typeface="Calibri"/>
              <a:sym typeface="Calibri"/>
            </a:endParaRPr>
          </a:p>
        </p:txBody>
      </p:sp>
      <p:sp>
        <p:nvSpPr>
          <p:cNvPr id="272" name="Google Shape;272;p12"/>
          <p:cNvSpPr txBox="1"/>
          <p:nvPr/>
        </p:nvSpPr>
        <p:spPr>
          <a:xfrm>
            <a:off x="1219778" y="1042758"/>
            <a:ext cx="7139087"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i="0" u="none" strike="noStrike" cap="none">
                <a:solidFill>
                  <a:schemeClr val="dk1"/>
                </a:solidFill>
                <a:latin typeface="Arial"/>
                <a:ea typeface="Arial"/>
                <a:cs typeface="Arial"/>
                <a:sym typeface="Arial"/>
              </a:rPr>
              <a:t>normally </a:t>
            </a:r>
            <a:r>
              <a:rPr lang="es-MX" sz="2800">
                <a:solidFill>
                  <a:schemeClr val="dk1"/>
                </a:solidFill>
                <a:latin typeface="Arial"/>
                <a:ea typeface="Arial"/>
                <a:cs typeface="Arial"/>
                <a:sym typeface="Arial"/>
              </a:rPr>
              <a:t>communicates an</a:t>
            </a:r>
            <a:r>
              <a:rPr lang="es-MX" sz="2800" i="0" u="none" strike="noStrike" cap="none">
                <a:solidFill>
                  <a:schemeClr val="dk1"/>
                </a:solidFill>
                <a:latin typeface="Arial"/>
                <a:ea typeface="Arial"/>
                <a:cs typeface="Arial"/>
                <a:sym typeface="Arial"/>
              </a:rPr>
              <a:t> </a:t>
            </a:r>
            <a:r>
              <a:rPr lang="es-MX" sz="2800">
                <a:solidFill>
                  <a:schemeClr val="dk1"/>
                </a:solidFill>
                <a:latin typeface="Arial"/>
                <a:ea typeface="Arial"/>
                <a:cs typeface="Arial"/>
                <a:sym typeface="Arial"/>
              </a:rPr>
              <a:t>i</a:t>
            </a:r>
            <a:r>
              <a:rPr lang="es-MX" sz="2800" i="0" u="none" strike="noStrike" cap="none">
                <a:solidFill>
                  <a:schemeClr val="dk1"/>
                </a:solidFill>
                <a:latin typeface="Arial"/>
                <a:ea typeface="Arial"/>
                <a:cs typeface="Arial"/>
                <a:sym typeface="Arial"/>
              </a:rPr>
              <a:t>nference of possibility</a:t>
            </a:r>
            <a:endParaRPr sz="280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800"/>
              <a:buFont typeface="Calibri"/>
              <a:buNone/>
            </a:pPr>
            <a:endParaRPr sz="2800" b="0" i="0" u="none" strike="noStrike" cap="none">
              <a:solidFill>
                <a:srgbClr val="000000"/>
              </a:solidFill>
              <a:latin typeface="Calibri"/>
              <a:ea typeface="Calibri"/>
              <a:cs typeface="Calibri"/>
              <a:sym typeface="Calibri"/>
            </a:endParaRPr>
          </a:p>
        </p:txBody>
      </p:sp>
      <p:pic>
        <p:nvPicPr>
          <p:cNvPr id="273" name="Google Shape;273;p12" descr="Flecha: curva en sentido contrario de las agujas del reloj con relleno sólido"/>
          <p:cNvPicPr preferRelativeResize="0"/>
          <p:nvPr/>
        </p:nvPicPr>
        <p:blipFill rotWithShape="1">
          <a:blip r:embed="rId3">
            <a:alphaModFix/>
          </a:blip>
          <a:srcRect/>
          <a:stretch/>
        </p:blipFill>
        <p:spPr>
          <a:xfrm rot="3400934">
            <a:off x="3789144" y="1657168"/>
            <a:ext cx="1036867" cy="1171949"/>
          </a:xfrm>
          <a:prstGeom prst="rect">
            <a:avLst/>
          </a:prstGeom>
          <a:noFill/>
          <a:ln>
            <a:noFill/>
          </a:ln>
        </p:spPr>
      </p:pic>
      <p:pic>
        <p:nvPicPr>
          <p:cNvPr id="274" name="Google Shape;274;p12" descr="Flecha: curva en sentido contrario de las agujas del reloj con relleno sólido"/>
          <p:cNvPicPr preferRelativeResize="0"/>
          <p:nvPr/>
        </p:nvPicPr>
        <p:blipFill rotWithShape="1">
          <a:blip r:embed="rId3">
            <a:alphaModFix/>
          </a:blip>
          <a:srcRect/>
          <a:stretch/>
        </p:blipFill>
        <p:spPr>
          <a:xfrm rot="8923143">
            <a:off x="4673733" y="3247773"/>
            <a:ext cx="1036867" cy="1171949"/>
          </a:xfrm>
          <a:prstGeom prst="rect">
            <a:avLst/>
          </a:prstGeom>
          <a:noFill/>
          <a:ln>
            <a:noFill/>
          </a:ln>
        </p:spPr>
      </p:pic>
      <p:sp>
        <p:nvSpPr>
          <p:cNvPr id="275" name="Google Shape;275;p12"/>
          <p:cNvSpPr txBox="1"/>
          <p:nvPr/>
        </p:nvSpPr>
        <p:spPr>
          <a:xfrm>
            <a:off x="5192166" y="4474287"/>
            <a:ext cx="3228769"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I’ve bought a lottery ticket.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I might win a prize.</a:t>
            </a:r>
            <a:endParaRPr/>
          </a:p>
        </p:txBody>
      </p:sp>
      <p:pic>
        <p:nvPicPr>
          <p:cNvPr id="276" name="Google Shape;276;p12" descr="Flecha: curva en sentido contrario de las agujas del reloj con relleno sólido"/>
          <p:cNvPicPr preferRelativeResize="0"/>
          <p:nvPr/>
        </p:nvPicPr>
        <p:blipFill rotWithShape="1">
          <a:blip r:embed="rId3">
            <a:alphaModFix/>
          </a:blip>
          <a:srcRect/>
          <a:stretch/>
        </p:blipFill>
        <p:spPr>
          <a:xfrm rot="-6699823">
            <a:off x="2552243" y="3175926"/>
            <a:ext cx="1036867" cy="1171949"/>
          </a:xfrm>
          <a:prstGeom prst="rect">
            <a:avLst/>
          </a:prstGeom>
          <a:noFill/>
          <a:ln>
            <a:noFill/>
          </a:ln>
        </p:spPr>
      </p:pic>
      <p:sp>
        <p:nvSpPr>
          <p:cNvPr id="277" name="Google Shape;277;p12"/>
          <p:cNvSpPr txBox="1"/>
          <p:nvPr/>
        </p:nvSpPr>
        <p:spPr>
          <a:xfrm>
            <a:off x="196098" y="4535247"/>
            <a:ext cx="3779244" cy="98488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expresses a lower degree of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probability than “may”</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78" name="Google Shape;278;p12"/>
          <p:cNvSpPr txBox="1"/>
          <p:nvPr/>
        </p:nvSpPr>
        <p:spPr>
          <a:xfrm>
            <a:off x="3435945" y="246395"/>
            <a:ext cx="1439818"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i="0" u="none" strike="noStrike" cap="none">
                <a:solidFill>
                  <a:schemeClr val="dk1"/>
                </a:solidFill>
                <a:latin typeface="Arial"/>
                <a:ea typeface="Arial"/>
                <a:cs typeface="Arial"/>
                <a:sym typeface="Arial"/>
              </a:rPr>
              <a:t>Might</a:t>
            </a:r>
            <a:endParaRPr sz="4000" i="0" u="none" strike="noStrike" cap="none">
              <a:solidFill>
                <a:schemeClr val="dk1"/>
              </a:solidFill>
              <a:latin typeface="Arial"/>
              <a:ea typeface="Arial"/>
              <a:cs typeface="Arial"/>
              <a:sym typeface="Arial"/>
            </a:endParaRPr>
          </a:p>
        </p:txBody>
      </p:sp>
      <p:pic>
        <p:nvPicPr>
          <p:cNvPr id="279" name="Google Shape;279;p12">
            <a:hlinkClick r:id="rId4" action="ppaction://hlinksldjump"/>
          </p:cNvPr>
          <p:cNvPicPr preferRelativeResize="0"/>
          <p:nvPr/>
        </p:nvPicPr>
        <p:blipFill rotWithShape="1">
          <a:blip r:embed="rId5">
            <a:alphaModFix/>
          </a:blip>
          <a:srcRect/>
          <a:stretch/>
        </p:blipFill>
        <p:spPr>
          <a:xfrm>
            <a:off x="-61953" y="5595346"/>
            <a:ext cx="914479" cy="914479"/>
          </a:xfrm>
          <a:prstGeom prst="rect">
            <a:avLst/>
          </a:prstGeom>
          <a:noFill/>
          <a:ln>
            <a:noFill/>
          </a:ln>
        </p:spPr>
      </p:pic>
      <p:pic>
        <p:nvPicPr>
          <p:cNvPr id="280" name="Google Shape;280;p12">
            <a:hlinkClick r:id="rId6" action="ppaction://hlinksldjump"/>
          </p:cNvPr>
          <p:cNvPicPr preferRelativeResize="0"/>
          <p:nvPr/>
        </p:nvPicPr>
        <p:blipFill rotWithShape="1">
          <a:blip r:embed="rId7">
            <a:alphaModFix/>
          </a:blip>
          <a:srcRect/>
          <a:stretch/>
        </p:blipFill>
        <p:spPr>
          <a:xfrm>
            <a:off x="8229521" y="6098301"/>
            <a:ext cx="914479" cy="914479"/>
          </a:xfrm>
          <a:prstGeom prst="rect">
            <a:avLst/>
          </a:prstGeom>
          <a:noFill/>
          <a:ln>
            <a:noFill/>
          </a:ln>
        </p:spPr>
      </p:pic>
      <p:pic>
        <p:nvPicPr>
          <p:cNvPr id="281" name="Google Shape;281;p12"/>
          <p:cNvPicPr preferRelativeResize="0"/>
          <p:nvPr/>
        </p:nvPicPr>
        <p:blipFill rotWithShape="1">
          <a:blip r:embed="rId8">
            <a:alphaModFix/>
          </a:blip>
          <a:srcRect/>
          <a:stretch/>
        </p:blipFill>
        <p:spPr>
          <a:xfrm>
            <a:off x="0" y="6401991"/>
            <a:ext cx="790575" cy="419100"/>
          </a:xfrm>
          <a:prstGeom prst="rect">
            <a:avLst/>
          </a:prstGeom>
          <a:noFill/>
          <a:ln>
            <a:noFill/>
          </a:ln>
        </p:spPr>
      </p:pic>
      <p:pic>
        <p:nvPicPr>
          <p:cNvPr id="282" name="Google Shape;282;p12">
            <a:hlinkClick r:id="rId9" action="ppaction://hlinksldjump"/>
          </p:cNvPr>
          <p:cNvPicPr preferRelativeResize="0"/>
          <p:nvPr/>
        </p:nvPicPr>
        <p:blipFill rotWithShape="1">
          <a:blip r:embed="rId10">
            <a:alphaModFix/>
          </a:blip>
          <a:srcRect/>
          <a:stretch/>
        </p:blipFill>
        <p:spPr>
          <a:xfrm>
            <a:off x="7963695" y="39802"/>
            <a:ext cx="914479" cy="914479"/>
          </a:xfrm>
          <a:prstGeom prst="rect">
            <a:avLst/>
          </a:prstGeom>
          <a:noFill/>
          <a:ln>
            <a:noFill/>
          </a:ln>
        </p:spPr>
      </p:pic>
      <p:sp>
        <p:nvSpPr>
          <p:cNvPr id="283" name="Google Shape;283;p12"/>
          <p:cNvSpPr txBox="1"/>
          <p:nvPr/>
        </p:nvSpPr>
        <p:spPr>
          <a:xfrm>
            <a:off x="2744725" y="928978"/>
            <a:ext cx="3236784"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and  </a:t>
            </a:r>
            <a:r>
              <a:rPr lang="es-MX" sz="1000">
                <a:solidFill>
                  <a:schemeClr val="dk1"/>
                </a:solidFill>
                <a:latin typeface="Arial"/>
                <a:ea typeface="Arial"/>
                <a:cs typeface="Arial"/>
                <a:sym typeface="Arial"/>
              </a:rPr>
              <a:t>Dictionary.com, 2015 </a:t>
            </a:r>
            <a:endParaRPr sz="10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13"/>
          <p:cNvSpPr txBox="1"/>
          <p:nvPr/>
        </p:nvSpPr>
        <p:spPr>
          <a:xfrm>
            <a:off x="128490" y="1120637"/>
            <a:ext cx="9840600"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to </a:t>
            </a:r>
            <a:r>
              <a:rPr lang="es-MX" sz="2800">
                <a:solidFill>
                  <a:schemeClr val="dk1"/>
                </a:solidFill>
                <a:latin typeface="Arial"/>
                <a:ea typeface="Arial"/>
                <a:cs typeface="Arial"/>
                <a:sym typeface="Arial"/>
              </a:rPr>
              <a:t>convey</a:t>
            </a:r>
            <a:r>
              <a:rPr lang="es-MX" sz="2800" b="0" i="0" u="none" strike="noStrike" cap="none">
                <a:solidFill>
                  <a:schemeClr val="dk1"/>
                </a:solidFill>
                <a:latin typeface="Arial"/>
                <a:ea typeface="Arial"/>
                <a:cs typeface="Arial"/>
                <a:sym typeface="Arial"/>
              </a:rPr>
              <a:t> a present or future </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inference of probability</a:t>
            </a:r>
            <a:endParaRPr sz="2800" b="0" i="0" u="none" strike="noStrike" cap="none">
              <a:solidFill>
                <a:schemeClr val="dk1"/>
              </a:solidFill>
              <a:latin typeface="Calibri"/>
              <a:ea typeface="Calibri"/>
              <a:cs typeface="Calibri"/>
              <a:sym typeface="Calibri"/>
            </a:endParaRPr>
          </a:p>
        </p:txBody>
      </p:sp>
      <p:sp>
        <p:nvSpPr>
          <p:cNvPr id="289" name="Google Shape;289;p13"/>
          <p:cNvSpPr txBox="1"/>
          <p:nvPr/>
        </p:nvSpPr>
        <p:spPr>
          <a:xfrm>
            <a:off x="5003156" y="1106641"/>
            <a:ext cx="5019672"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The structure is might+</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main verb in simple form </a:t>
            </a:r>
            <a:endParaRPr sz="2800" b="1" i="0" u="none" strike="noStrike" cap="none">
              <a:solidFill>
                <a:schemeClr val="dk1"/>
              </a:solidFill>
              <a:latin typeface="Calibri"/>
              <a:ea typeface="Calibri"/>
              <a:cs typeface="Calibri"/>
              <a:sym typeface="Calibri"/>
            </a:endParaRPr>
          </a:p>
        </p:txBody>
      </p:sp>
      <p:sp>
        <p:nvSpPr>
          <p:cNvPr id="290" name="Google Shape;290;p13"/>
          <p:cNvSpPr txBox="1"/>
          <p:nvPr/>
        </p:nvSpPr>
        <p:spPr>
          <a:xfrm>
            <a:off x="3374594" y="232513"/>
            <a:ext cx="1439818"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i="0" u="none" strike="noStrike" cap="none">
                <a:solidFill>
                  <a:schemeClr val="dk1"/>
                </a:solidFill>
                <a:latin typeface="Arial"/>
                <a:ea typeface="Arial"/>
                <a:cs typeface="Arial"/>
                <a:sym typeface="Arial"/>
              </a:rPr>
              <a:t>Might</a:t>
            </a:r>
            <a:endParaRPr sz="4000" i="0" u="none" strike="noStrike" cap="none">
              <a:solidFill>
                <a:schemeClr val="dk1"/>
              </a:solidFill>
              <a:latin typeface="Arial"/>
              <a:ea typeface="Arial"/>
              <a:cs typeface="Arial"/>
              <a:sym typeface="Arial"/>
            </a:endParaRPr>
          </a:p>
        </p:txBody>
      </p:sp>
      <p:sp>
        <p:nvSpPr>
          <p:cNvPr id="291" name="Google Shape;291;p13"/>
          <p:cNvSpPr txBox="1"/>
          <p:nvPr/>
        </p:nvSpPr>
        <p:spPr>
          <a:xfrm>
            <a:off x="115238" y="4578113"/>
            <a:ext cx="4129657"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In the next Soccer World Cup, </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Qatar might win the championship.</a:t>
            </a:r>
            <a:endParaRPr sz="2000" b="0" i="0" u="none" strike="noStrike" cap="none">
              <a:solidFill>
                <a:schemeClr val="dk1"/>
              </a:solidFill>
              <a:latin typeface="Arial"/>
              <a:ea typeface="Arial"/>
              <a:cs typeface="Arial"/>
              <a:sym typeface="Arial"/>
            </a:endParaRPr>
          </a:p>
        </p:txBody>
      </p:sp>
      <p:sp>
        <p:nvSpPr>
          <p:cNvPr id="292" name="Google Shape;292;p13"/>
          <p:cNvSpPr txBox="1"/>
          <p:nvPr/>
        </p:nvSpPr>
        <p:spPr>
          <a:xfrm>
            <a:off x="4572000" y="4626300"/>
            <a:ext cx="4370107"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Roberto’s sick today .He might </a:t>
            </a:r>
            <a:r>
              <a:rPr lang="es-MX" sz="2000">
                <a:solidFill>
                  <a:schemeClr val="dk1"/>
                </a:solidFill>
                <a:latin typeface="Arial"/>
                <a:ea typeface="Arial"/>
                <a:cs typeface="Arial"/>
                <a:sym typeface="Arial"/>
              </a:rPr>
              <a:t>stay </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at home, but he doesn’t like the i</a:t>
            </a:r>
            <a:r>
              <a:rPr lang="es-MX" sz="2000" b="0" i="0" u="none" strike="noStrike" cap="none">
                <a:solidFill>
                  <a:schemeClr val="dk1"/>
                </a:solidFill>
                <a:latin typeface="Arial"/>
                <a:ea typeface="Arial"/>
                <a:cs typeface="Arial"/>
                <a:sym typeface="Arial"/>
              </a:rPr>
              <a:t>dea.</a:t>
            </a:r>
            <a:endParaRPr/>
          </a:p>
        </p:txBody>
      </p:sp>
      <p:pic>
        <p:nvPicPr>
          <p:cNvPr id="293" name="Google Shape;293;p13">
            <a:hlinkClick r:id="rId3" action="ppaction://hlinksldjump"/>
          </p:cNvPr>
          <p:cNvPicPr preferRelativeResize="0"/>
          <p:nvPr/>
        </p:nvPicPr>
        <p:blipFill rotWithShape="1">
          <a:blip r:embed="rId4">
            <a:alphaModFix/>
          </a:blip>
          <a:srcRect/>
          <a:stretch/>
        </p:blipFill>
        <p:spPr>
          <a:xfrm>
            <a:off x="-37651" y="5675026"/>
            <a:ext cx="914479" cy="914479"/>
          </a:xfrm>
          <a:prstGeom prst="rect">
            <a:avLst/>
          </a:prstGeom>
          <a:noFill/>
          <a:ln>
            <a:noFill/>
          </a:ln>
        </p:spPr>
      </p:pic>
      <p:pic>
        <p:nvPicPr>
          <p:cNvPr id="294" name="Google Shape;294;p13">
            <a:hlinkClick r:id="rId5" action="ppaction://hlinksldjump"/>
          </p:cNvPr>
          <p:cNvPicPr preferRelativeResize="0"/>
          <p:nvPr/>
        </p:nvPicPr>
        <p:blipFill rotWithShape="1">
          <a:blip r:embed="rId6">
            <a:alphaModFix/>
          </a:blip>
          <a:srcRect/>
          <a:stretch/>
        </p:blipFill>
        <p:spPr>
          <a:xfrm>
            <a:off x="8316416" y="6132265"/>
            <a:ext cx="914479" cy="914479"/>
          </a:xfrm>
          <a:prstGeom prst="rect">
            <a:avLst/>
          </a:prstGeom>
          <a:noFill/>
          <a:ln>
            <a:noFill/>
          </a:ln>
        </p:spPr>
      </p:pic>
      <p:pic>
        <p:nvPicPr>
          <p:cNvPr id="295" name="Google Shape;295;p13"/>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296" name="Google Shape;296;p13"/>
          <p:cNvGrpSpPr/>
          <p:nvPr/>
        </p:nvGrpSpPr>
        <p:grpSpPr>
          <a:xfrm>
            <a:off x="2098378" y="1891845"/>
            <a:ext cx="3854565" cy="2686267"/>
            <a:chOff x="2205990" y="1934421"/>
            <a:chExt cx="3854565" cy="2686267"/>
          </a:xfrm>
        </p:grpSpPr>
        <p:sp>
          <p:nvSpPr>
            <p:cNvPr id="297" name="Google Shape;297;p13"/>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200">
                  <a:solidFill>
                    <a:schemeClr val="lt1"/>
                  </a:solidFill>
                  <a:latin typeface="Calibri"/>
                  <a:ea typeface="Calibri"/>
                  <a:cs typeface="Calibri"/>
                  <a:sym typeface="Calibri"/>
                </a:rPr>
                <a:t>Might</a:t>
              </a:r>
              <a:endParaRPr sz="3200">
                <a:solidFill>
                  <a:schemeClr val="lt1"/>
                </a:solidFill>
                <a:latin typeface="Calibri"/>
                <a:ea typeface="Calibri"/>
                <a:cs typeface="Calibri"/>
                <a:sym typeface="Calibri"/>
              </a:endParaRPr>
            </a:p>
          </p:txBody>
        </p:sp>
        <p:pic>
          <p:nvPicPr>
            <p:cNvPr id="298" name="Google Shape;298;p13"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299" name="Google Shape;299;p13"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300" name="Google Shape;300;p13"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301" name="Google Shape;301;p13"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302" name="Google Shape;302;p13">
            <a:hlinkClick r:id="rId9" action="ppaction://hlinksldjump"/>
          </p:cNvPr>
          <p:cNvPicPr preferRelativeResize="0"/>
          <p:nvPr/>
        </p:nvPicPr>
        <p:blipFill rotWithShape="1">
          <a:blip r:embed="rId10">
            <a:alphaModFix/>
          </a:blip>
          <a:srcRect/>
          <a:stretch/>
        </p:blipFill>
        <p:spPr>
          <a:xfrm>
            <a:off x="8229521" y="67393"/>
            <a:ext cx="914479" cy="914479"/>
          </a:xfrm>
          <a:prstGeom prst="rect">
            <a:avLst/>
          </a:prstGeom>
          <a:noFill/>
          <a:ln>
            <a:noFill/>
          </a:ln>
        </p:spPr>
      </p:pic>
      <p:sp>
        <p:nvSpPr>
          <p:cNvPr id="303" name="Google Shape;303;p13"/>
          <p:cNvSpPr txBox="1"/>
          <p:nvPr/>
        </p:nvSpPr>
        <p:spPr>
          <a:xfrm>
            <a:off x="3346269" y="902280"/>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14"/>
          <p:cNvSpPr txBox="1"/>
          <p:nvPr/>
        </p:nvSpPr>
        <p:spPr>
          <a:xfrm>
            <a:off x="184736" y="1115873"/>
            <a:ext cx="9840600"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to refer to a past</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inference of possibility</a:t>
            </a:r>
            <a:endParaRPr sz="2800" b="0" i="0" u="none" strike="noStrike" cap="none">
              <a:solidFill>
                <a:schemeClr val="dk1"/>
              </a:solidFill>
              <a:latin typeface="Calibri"/>
              <a:ea typeface="Calibri"/>
              <a:cs typeface="Calibri"/>
              <a:sym typeface="Calibri"/>
            </a:endParaRPr>
          </a:p>
        </p:txBody>
      </p:sp>
      <p:sp>
        <p:nvSpPr>
          <p:cNvPr id="309" name="Google Shape;309;p14"/>
          <p:cNvSpPr txBox="1"/>
          <p:nvPr/>
        </p:nvSpPr>
        <p:spPr>
          <a:xfrm>
            <a:off x="5030672" y="1081619"/>
            <a:ext cx="5019672" cy="13849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the structure is might+</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have+main verb in past participle</a:t>
            </a:r>
            <a:endParaRPr sz="2800" b="1" i="0" u="none" strike="noStrike" cap="none">
              <a:solidFill>
                <a:schemeClr val="dk1"/>
              </a:solidFill>
              <a:latin typeface="Calibri"/>
              <a:ea typeface="Calibri"/>
              <a:cs typeface="Calibri"/>
              <a:sym typeface="Calibri"/>
            </a:endParaRPr>
          </a:p>
        </p:txBody>
      </p:sp>
      <p:sp>
        <p:nvSpPr>
          <p:cNvPr id="310" name="Google Shape;310;p14"/>
          <p:cNvSpPr txBox="1"/>
          <p:nvPr/>
        </p:nvSpPr>
        <p:spPr>
          <a:xfrm>
            <a:off x="4572000" y="4445699"/>
            <a:ext cx="4206793"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Sebastian doesn’t like animals</a:t>
            </a:r>
            <a:r>
              <a:rPr lang="es-MX" sz="2000" b="0" i="0" u="none" strike="noStrike" cap="none">
                <a:solidFill>
                  <a:schemeClr val="dk1"/>
                </a:solidFill>
                <a:latin typeface="Arial"/>
                <a:ea typeface="Arial"/>
                <a:cs typeface="Arial"/>
                <a:sym typeface="Arial"/>
              </a:rPr>
              <a:t>. He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might not have accepted the </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cat his cousin offered him as a pet.</a:t>
            </a:r>
            <a:r>
              <a:rPr lang="es-MX" sz="2000" b="0" i="0" u="none" strike="noStrike" cap="none">
                <a:solidFill>
                  <a:schemeClr val="dk1"/>
                </a:solidFill>
                <a:latin typeface="Arial"/>
                <a:ea typeface="Arial"/>
                <a:cs typeface="Arial"/>
                <a:sym typeface="Arial"/>
              </a:rPr>
              <a:t> </a:t>
            </a:r>
            <a:endParaRPr/>
          </a:p>
        </p:txBody>
      </p:sp>
      <p:sp>
        <p:nvSpPr>
          <p:cNvPr id="311" name="Google Shape;311;p14"/>
          <p:cNvSpPr txBox="1"/>
          <p:nvPr/>
        </p:nvSpPr>
        <p:spPr>
          <a:xfrm>
            <a:off x="-5006" y="4541643"/>
            <a:ext cx="4288974" cy="12926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Lu bet in the horse race yesterday. She might have won.</a:t>
            </a:r>
            <a:endParaRPr sz="20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12" name="Google Shape;312;p14"/>
          <p:cNvSpPr txBox="1"/>
          <p:nvPr/>
        </p:nvSpPr>
        <p:spPr>
          <a:xfrm>
            <a:off x="3395351" y="216296"/>
            <a:ext cx="1439818"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i="0" u="none" strike="noStrike" cap="none">
                <a:solidFill>
                  <a:schemeClr val="dk1"/>
                </a:solidFill>
                <a:latin typeface="Arial"/>
                <a:ea typeface="Arial"/>
                <a:cs typeface="Arial"/>
                <a:sym typeface="Arial"/>
              </a:rPr>
              <a:t>Might</a:t>
            </a:r>
            <a:endParaRPr sz="4000" i="0" u="none" strike="noStrike" cap="none">
              <a:solidFill>
                <a:schemeClr val="dk1"/>
              </a:solidFill>
              <a:latin typeface="Arial"/>
              <a:ea typeface="Arial"/>
              <a:cs typeface="Arial"/>
              <a:sym typeface="Arial"/>
            </a:endParaRPr>
          </a:p>
        </p:txBody>
      </p:sp>
      <p:pic>
        <p:nvPicPr>
          <p:cNvPr id="313" name="Google Shape;313;p14">
            <a:hlinkClick r:id="rId3" action="ppaction://hlinksldjump"/>
          </p:cNvPr>
          <p:cNvPicPr preferRelativeResize="0"/>
          <p:nvPr/>
        </p:nvPicPr>
        <p:blipFill rotWithShape="1">
          <a:blip r:embed="rId4">
            <a:alphaModFix/>
          </a:blip>
          <a:srcRect/>
          <a:stretch/>
        </p:blipFill>
        <p:spPr>
          <a:xfrm>
            <a:off x="-61953" y="5630728"/>
            <a:ext cx="914479" cy="914479"/>
          </a:xfrm>
          <a:prstGeom prst="rect">
            <a:avLst/>
          </a:prstGeom>
          <a:noFill/>
          <a:ln>
            <a:noFill/>
          </a:ln>
        </p:spPr>
      </p:pic>
      <p:pic>
        <p:nvPicPr>
          <p:cNvPr id="314" name="Google Shape;314;p14">
            <a:hlinkClick r:id="rId5" action="ppaction://hlinksldjump"/>
          </p:cNvPr>
          <p:cNvPicPr preferRelativeResize="0"/>
          <p:nvPr/>
        </p:nvPicPr>
        <p:blipFill rotWithShape="1">
          <a:blip r:embed="rId6">
            <a:alphaModFix/>
          </a:blip>
          <a:srcRect/>
          <a:stretch/>
        </p:blipFill>
        <p:spPr>
          <a:xfrm>
            <a:off x="8287585" y="5943521"/>
            <a:ext cx="914479" cy="914479"/>
          </a:xfrm>
          <a:prstGeom prst="rect">
            <a:avLst/>
          </a:prstGeom>
          <a:noFill/>
          <a:ln>
            <a:noFill/>
          </a:ln>
        </p:spPr>
      </p:pic>
      <p:pic>
        <p:nvPicPr>
          <p:cNvPr id="315" name="Google Shape;315;p14"/>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316" name="Google Shape;316;p14"/>
          <p:cNvGrpSpPr/>
          <p:nvPr/>
        </p:nvGrpSpPr>
        <p:grpSpPr>
          <a:xfrm>
            <a:off x="2098378" y="1891845"/>
            <a:ext cx="3854565" cy="2686267"/>
            <a:chOff x="2205990" y="1934421"/>
            <a:chExt cx="3854565" cy="2686267"/>
          </a:xfrm>
        </p:grpSpPr>
        <p:sp>
          <p:nvSpPr>
            <p:cNvPr id="317" name="Google Shape;317;p14"/>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200">
                  <a:solidFill>
                    <a:schemeClr val="lt1"/>
                  </a:solidFill>
                  <a:latin typeface="Calibri"/>
                  <a:ea typeface="Calibri"/>
                  <a:cs typeface="Calibri"/>
                  <a:sym typeface="Calibri"/>
                </a:rPr>
                <a:t>Might</a:t>
              </a:r>
              <a:endParaRPr sz="3200">
                <a:solidFill>
                  <a:schemeClr val="lt1"/>
                </a:solidFill>
                <a:latin typeface="Calibri"/>
                <a:ea typeface="Calibri"/>
                <a:cs typeface="Calibri"/>
                <a:sym typeface="Calibri"/>
              </a:endParaRPr>
            </a:p>
          </p:txBody>
        </p:sp>
        <p:pic>
          <p:nvPicPr>
            <p:cNvPr id="318" name="Google Shape;318;p14"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319" name="Google Shape;319;p14"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320" name="Google Shape;320;p14"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321" name="Google Shape;321;p14"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322" name="Google Shape;322;p14">
            <a:hlinkClick r:id="rId9" action="ppaction://hlinksldjump"/>
          </p:cNvPr>
          <p:cNvPicPr preferRelativeResize="0"/>
          <p:nvPr/>
        </p:nvPicPr>
        <p:blipFill rotWithShape="1">
          <a:blip r:embed="rId10">
            <a:alphaModFix/>
          </a:blip>
          <a:srcRect/>
          <a:stretch/>
        </p:blipFill>
        <p:spPr>
          <a:xfrm>
            <a:off x="8229521" y="52934"/>
            <a:ext cx="914479" cy="914479"/>
          </a:xfrm>
          <a:prstGeom prst="rect">
            <a:avLst/>
          </a:prstGeom>
          <a:noFill/>
          <a:ln>
            <a:noFill/>
          </a:ln>
        </p:spPr>
      </p:pic>
      <p:sp>
        <p:nvSpPr>
          <p:cNvPr id="323" name="Google Shape;323;p14"/>
          <p:cNvSpPr txBox="1"/>
          <p:nvPr/>
        </p:nvSpPr>
        <p:spPr>
          <a:xfrm>
            <a:off x="3346269" y="906066"/>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15"/>
          <p:cNvSpPr txBox="1"/>
          <p:nvPr/>
        </p:nvSpPr>
        <p:spPr>
          <a:xfrm>
            <a:off x="189015" y="1141669"/>
            <a:ext cx="4145998" cy="13849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normally used to speak about past lack of ability</a:t>
            </a:r>
            <a:endParaRPr sz="28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800"/>
              <a:buFont typeface="Calibri"/>
              <a:buNone/>
            </a:pPr>
            <a:endParaRPr sz="2800" b="0" i="0" u="none" strike="noStrike" cap="none">
              <a:solidFill>
                <a:srgbClr val="000000"/>
              </a:solidFill>
              <a:latin typeface="Calibri"/>
              <a:ea typeface="Calibri"/>
              <a:cs typeface="Calibri"/>
              <a:sym typeface="Calibri"/>
            </a:endParaRPr>
          </a:p>
        </p:txBody>
      </p:sp>
      <p:sp>
        <p:nvSpPr>
          <p:cNvPr id="329" name="Google Shape;329;p15"/>
          <p:cNvSpPr txBox="1"/>
          <p:nvPr/>
        </p:nvSpPr>
        <p:spPr>
          <a:xfrm>
            <a:off x="5680889" y="4208448"/>
            <a:ext cx="3307829"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You can’t be the new boss!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You don’t agree with the</a:t>
            </a:r>
            <a:endParaRPr sz="20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enterprise </a:t>
            </a:r>
            <a:r>
              <a:rPr lang="es-MX" sz="2000">
                <a:solidFill>
                  <a:schemeClr val="dk1"/>
                </a:solidFill>
                <a:latin typeface="Arial"/>
                <a:ea typeface="Arial"/>
                <a:cs typeface="Arial"/>
                <a:sym typeface="Arial"/>
              </a:rPr>
              <a:t>policies!</a:t>
            </a:r>
            <a:endParaRPr sz="2000" b="0" i="0" u="none" strike="noStrike" cap="none">
              <a:solidFill>
                <a:schemeClr val="dk1"/>
              </a:solidFill>
              <a:latin typeface="Arial"/>
              <a:ea typeface="Arial"/>
              <a:cs typeface="Arial"/>
              <a:sym typeface="Arial"/>
            </a:endParaRPr>
          </a:p>
        </p:txBody>
      </p:sp>
      <p:sp>
        <p:nvSpPr>
          <p:cNvPr id="330" name="Google Shape;330;p15"/>
          <p:cNvSpPr txBox="1"/>
          <p:nvPr/>
        </p:nvSpPr>
        <p:spPr>
          <a:xfrm>
            <a:off x="1088885" y="4399514"/>
            <a:ext cx="2962105"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You can’t be serious!</a:t>
            </a:r>
            <a:r>
              <a:rPr lang="es-MX" sz="2000" b="0" i="0" u="none" strike="noStrike" cap="none">
                <a:solidFill>
                  <a:schemeClr val="dk1"/>
                </a:solidFill>
                <a:latin typeface="Arial"/>
                <a:ea typeface="Arial"/>
                <a:cs typeface="Arial"/>
                <a:sym typeface="Arial"/>
              </a:rPr>
              <a:t> </a:t>
            </a:r>
            <a:endParaRPr sz="2000" b="0" i="0" u="none" strike="noStrike" cap="none">
              <a:solidFill>
                <a:schemeClr val="dk1"/>
              </a:solidFill>
              <a:latin typeface="Calibri"/>
              <a:ea typeface="Calibri"/>
              <a:cs typeface="Calibri"/>
              <a:sym typeface="Calibri"/>
            </a:endParaRPr>
          </a:p>
        </p:txBody>
      </p:sp>
      <p:sp>
        <p:nvSpPr>
          <p:cNvPr id="331" name="Google Shape;331;p15"/>
          <p:cNvSpPr txBox="1"/>
          <p:nvPr/>
        </p:nvSpPr>
        <p:spPr>
          <a:xfrm>
            <a:off x="3428623" y="192529"/>
            <a:ext cx="1423788"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i="0" u="none" strike="noStrike" cap="none">
                <a:solidFill>
                  <a:schemeClr val="dk1"/>
                </a:solidFill>
                <a:latin typeface="Arial"/>
                <a:ea typeface="Arial"/>
                <a:cs typeface="Arial"/>
                <a:sym typeface="Arial"/>
              </a:rPr>
              <a:t>Can’t</a:t>
            </a:r>
            <a:endParaRPr sz="4000" i="0" u="none" strike="noStrike" cap="none">
              <a:solidFill>
                <a:schemeClr val="dk1"/>
              </a:solidFill>
              <a:latin typeface="Arial"/>
              <a:ea typeface="Arial"/>
              <a:cs typeface="Arial"/>
              <a:sym typeface="Arial"/>
            </a:endParaRPr>
          </a:p>
        </p:txBody>
      </p:sp>
      <p:sp>
        <p:nvSpPr>
          <p:cNvPr id="332" name="Google Shape;332;p15"/>
          <p:cNvSpPr txBox="1"/>
          <p:nvPr/>
        </p:nvSpPr>
        <p:spPr>
          <a:xfrm>
            <a:off x="4480078" y="1141669"/>
            <a:ext cx="4508640" cy="1332673"/>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chemeClr val="dk1"/>
              </a:buClr>
              <a:buSzPts val="2800"/>
              <a:buFont typeface="Arial"/>
              <a:buNone/>
            </a:pPr>
            <a:r>
              <a:rPr lang="es-MX" sz="2800">
                <a:solidFill>
                  <a:schemeClr val="dk1"/>
                </a:solidFill>
                <a:latin typeface="Arial"/>
                <a:ea typeface="Arial"/>
                <a:cs typeface="Arial"/>
                <a:sym typeface="Arial"/>
              </a:rPr>
              <a:t>also used to say you’re 100% sure </a:t>
            </a:r>
            <a:r>
              <a:rPr lang="es-MX" sz="2800" b="0" i="0" u="none" strike="noStrike" cap="none">
                <a:solidFill>
                  <a:schemeClr val="dk1"/>
                </a:solidFill>
                <a:latin typeface="Arial"/>
                <a:ea typeface="Arial"/>
                <a:cs typeface="Arial"/>
                <a:sym typeface="Arial"/>
              </a:rPr>
              <a:t>something is </a:t>
            </a:r>
            <a:endParaRPr/>
          </a:p>
          <a:p>
            <a:pPr marL="0" marR="0" lvl="0" indent="0" algn="l" rtl="0">
              <a:lnSpc>
                <a:spcPct val="90000"/>
              </a:lnSpc>
              <a:spcBef>
                <a:spcPts val="600"/>
              </a:spcBef>
              <a:spcAft>
                <a:spcPts val="0"/>
              </a:spcAft>
              <a:buClr>
                <a:schemeClr val="dk1"/>
              </a:buClr>
              <a:buSzPts val="2800"/>
              <a:buFont typeface="Arial"/>
              <a:buNone/>
            </a:pPr>
            <a:r>
              <a:rPr lang="es-MX" sz="2800" b="1">
                <a:solidFill>
                  <a:schemeClr val="dk1"/>
                </a:solidFill>
                <a:latin typeface="Arial"/>
                <a:ea typeface="Arial"/>
                <a:cs typeface="Arial"/>
                <a:sym typeface="Arial"/>
              </a:rPr>
              <a:t>impossible</a:t>
            </a:r>
            <a:endParaRPr sz="2800" b="1">
              <a:solidFill>
                <a:schemeClr val="dk1"/>
              </a:solidFill>
              <a:latin typeface="Arial"/>
              <a:ea typeface="Arial"/>
              <a:cs typeface="Arial"/>
              <a:sym typeface="Arial"/>
            </a:endParaRPr>
          </a:p>
        </p:txBody>
      </p:sp>
      <p:pic>
        <p:nvPicPr>
          <p:cNvPr id="333" name="Google Shape;333;p15">
            <a:hlinkClick r:id="rId3" action="ppaction://hlinksldjump"/>
          </p:cNvPr>
          <p:cNvPicPr preferRelativeResize="0"/>
          <p:nvPr/>
        </p:nvPicPr>
        <p:blipFill rotWithShape="1">
          <a:blip r:embed="rId4">
            <a:alphaModFix/>
          </a:blip>
          <a:srcRect/>
          <a:stretch/>
        </p:blipFill>
        <p:spPr>
          <a:xfrm>
            <a:off x="-61953" y="5630728"/>
            <a:ext cx="914479" cy="914479"/>
          </a:xfrm>
          <a:prstGeom prst="rect">
            <a:avLst/>
          </a:prstGeom>
          <a:noFill/>
          <a:ln>
            <a:noFill/>
          </a:ln>
        </p:spPr>
      </p:pic>
      <p:pic>
        <p:nvPicPr>
          <p:cNvPr id="334" name="Google Shape;334;p15">
            <a:hlinkClick r:id="rId5" action="ppaction://hlinksldjump"/>
          </p:cNvPr>
          <p:cNvPicPr preferRelativeResize="0"/>
          <p:nvPr/>
        </p:nvPicPr>
        <p:blipFill rotWithShape="1">
          <a:blip r:embed="rId6">
            <a:alphaModFix/>
          </a:blip>
          <a:srcRect/>
          <a:stretch/>
        </p:blipFill>
        <p:spPr>
          <a:xfrm>
            <a:off x="8316416" y="6087967"/>
            <a:ext cx="914479" cy="914479"/>
          </a:xfrm>
          <a:prstGeom prst="rect">
            <a:avLst/>
          </a:prstGeom>
          <a:noFill/>
          <a:ln>
            <a:noFill/>
          </a:ln>
        </p:spPr>
      </p:pic>
      <p:pic>
        <p:nvPicPr>
          <p:cNvPr id="335" name="Google Shape;335;p15"/>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336" name="Google Shape;336;p15"/>
          <p:cNvGrpSpPr/>
          <p:nvPr/>
        </p:nvGrpSpPr>
        <p:grpSpPr>
          <a:xfrm>
            <a:off x="2098378" y="1891845"/>
            <a:ext cx="3854565" cy="2686267"/>
            <a:chOff x="2205990" y="1934421"/>
            <a:chExt cx="3854565" cy="2686267"/>
          </a:xfrm>
        </p:grpSpPr>
        <p:sp>
          <p:nvSpPr>
            <p:cNvPr id="337" name="Google Shape;337;p15"/>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Can’t</a:t>
              </a:r>
              <a:endParaRPr sz="3600">
                <a:solidFill>
                  <a:schemeClr val="lt1"/>
                </a:solidFill>
                <a:latin typeface="Calibri"/>
                <a:ea typeface="Calibri"/>
                <a:cs typeface="Calibri"/>
                <a:sym typeface="Calibri"/>
              </a:endParaRPr>
            </a:p>
          </p:txBody>
        </p:sp>
        <p:pic>
          <p:nvPicPr>
            <p:cNvPr id="338" name="Google Shape;338;p15"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339" name="Google Shape;339;p15"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340" name="Google Shape;340;p15"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341" name="Google Shape;341;p15"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sp>
        <p:nvSpPr>
          <p:cNvPr id="342" name="Google Shape;342;p15"/>
          <p:cNvSpPr txBox="1"/>
          <p:nvPr/>
        </p:nvSpPr>
        <p:spPr>
          <a:xfrm>
            <a:off x="3383860" y="852163"/>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pic>
        <p:nvPicPr>
          <p:cNvPr id="343" name="Google Shape;343;p15" descr="Inicio1 con relleno sólido">
            <a:hlinkClick r:id="rId9" action="ppaction://hlinksldjump"/>
          </p:cNvPr>
          <p:cNvPicPr preferRelativeResize="0"/>
          <p:nvPr/>
        </p:nvPicPr>
        <p:blipFill rotWithShape="1">
          <a:blip r:embed="rId10">
            <a:alphaModFix/>
          </a:blip>
          <a:srcRect/>
          <a:stretch/>
        </p:blipFill>
        <p:spPr>
          <a:xfrm>
            <a:off x="8093115" y="18593"/>
            <a:ext cx="914400" cy="9144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16"/>
          <p:cNvSpPr txBox="1"/>
          <p:nvPr/>
        </p:nvSpPr>
        <p:spPr>
          <a:xfrm>
            <a:off x="888005" y="1137020"/>
            <a:ext cx="3147366"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to refer to a past</a:t>
            </a:r>
            <a:r>
              <a:rPr lang="es-MX" sz="2800" b="0" i="0" u="none" strike="noStrike" cap="none">
                <a:solidFill>
                  <a:schemeClr val="dk1"/>
                </a:solidFill>
                <a:latin typeface="Calibri"/>
                <a:ea typeface="Calibri"/>
                <a:cs typeface="Calibri"/>
                <a:sym typeface="Calibri"/>
              </a:rPr>
              <a:t> impossibility</a:t>
            </a:r>
            <a:endParaRPr sz="2800" b="0" i="0" u="none" strike="noStrike" cap="none">
              <a:solidFill>
                <a:schemeClr val="dk1"/>
              </a:solidFill>
              <a:latin typeface="Arial"/>
              <a:ea typeface="Arial"/>
              <a:cs typeface="Arial"/>
              <a:sym typeface="Arial"/>
            </a:endParaRPr>
          </a:p>
        </p:txBody>
      </p:sp>
      <p:sp>
        <p:nvSpPr>
          <p:cNvPr id="349" name="Google Shape;349;p16"/>
          <p:cNvSpPr txBox="1"/>
          <p:nvPr/>
        </p:nvSpPr>
        <p:spPr>
          <a:xfrm>
            <a:off x="4853324" y="1061646"/>
            <a:ext cx="5254617" cy="13849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the structure is </a:t>
            </a:r>
            <a:endParaRPr/>
          </a:p>
          <a:p>
            <a:pPr marL="0" marR="0" lvl="0" indent="0" algn="l" rtl="0">
              <a:lnSpc>
                <a:spcPct val="100000"/>
              </a:lnSpc>
              <a:spcBef>
                <a:spcPts val="0"/>
              </a:spcBef>
              <a:spcAft>
                <a:spcPts val="0"/>
              </a:spcAft>
              <a:buClr>
                <a:schemeClr val="dk1"/>
              </a:buClr>
              <a:buSzPts val="2800"/>
              <a:buFont typeface="Arial"/>
              <a:buNone/>
            </a:pPr>
            <a:r>
              <a:rPr lang="es-MX" sz="2800">
                <a:solidFill>
                  <a:schemeClr val="dk1"/>
                </a:solidFill>
                <a:latin typeface="Arial"/>
                <a:ea typeface="Arial"/>
                <a:cs typeface="Arial"/>
                <a:sym typeface="Arial"/>
              </a:rPr>
              <a:t>can’t/couldn’t</a:t>
            </a:r>
            <a:r>
              <a:rPr lang="es-MX" sz="2800" b="0" i="0" u="none" strike="noStrike" cap="none">
                <a:solidFill>
                  <a:schemeClr val="dk1"/>
                </a:solidFill>
                <a:latin typeface="Arial"/>
                <a:ea typeface="Arial"/>
                <a:cs typeface="Arial"/>
                <a:sym typeface="Arial"/>
              </a:rPr>
              <a:t>+have+main </a:t>
            </a:r>
            <a:endParaRPr/>
          </a:p>
          <a:p>
            <a:pPr marL="0" marR="0" lvl="0" indent="0" algn="l" rtl="0">
              <a:lnSpc>
                <a:spcPct val="100000"/>
              </a:lnSpc>
              <a:spcBef>
                <a:spcPts val="0"/>
              </a:spcBef>
              <a:spcAft>
                <a:spcPts val="0"/>
              </a:spcAft>
              <a:buClr>
                <a:schemeClr val="dk1"/>
              </a:buClr>
              <a:buSzPts val="2800"/>
              <a:buFont typeface="Arial"/>
              <a:buNone/>
            </a:pPr>
            <a:r>
              <a:rPr lang="es-MX" sz="2800" b="0" i="0" u="none" strike="noStrike" cap="none">
                <a:solidFill>
                  <a:schemeClr val="dk1"/>
                </a:solidFill>
                <a:latin typeface="Arial"/>
                <a:ea typeface="Arial"/>
                <a:cs typeface="Arial"/>
                <a:sym typeface="Arial"/>
              </a:rPr>
              <a:t>verb in past participle</a:t>
            </a:r>
            <a:endParaRPr sz="2800" b="1" i="0" u="none" strike="noStrike" cap="none">
              <a:solidFill>
                <a:schemeClr val="dk1"/>
              </a:solidFill>
              <a:latin typeface="Calibri"/>
              <a:ea typeface="Calibri"/>
              <a:cs typeface="Calibri"/>
              <a:sym typeface="Calibri"/>
            </a:endParaRPr>
          </a:p>
        </p:txBody>
      </p:sp>
      <p:sp>
        <p:nvSpPr>
          <p:cNvPr id="350" name="Google Shape;350;p16"/>
          <p:cNvSpPr txBox="1"/>
          <p:nvPr/>
        </p:nvSpPr>
        <p:spPr>
          <a:xfrm>
            <a:off x="4777942" y="4417727"/>
            <a:ext cx="4427815"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She couldn’t have got married to him!</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He’s a total mess!</a:t>
            </a:r>
            <a:endParaRPr/>
          </a:p>
        </p:txBody>
      </p:sp>
      <p:sp>
        <p:nvSpPr>
          <p:cNvPr id="351" name="Google Shape;351;p16"/>
          <p:cNvSpPr txBox="1"/>
          <p:nvPr/>
        </p:nvSpPr>
        <p:spPr>
          <a:xfrm>
            <a:off x="364888" y="4332680"/>
            <a:ext cx="4288974" cy="101566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Example: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You couldn’t have given away your dog! He w</a:t>
            </a:r>
            <a:r>
              <a:rPr lang="es-MX" sz="2000" b="0" i="0" u="none" strike="noStrike" cap="none">
                <a:solidFill>
                  <a:schemeClr val="dk1"/>
                </a:solidFill>
                <a:latin typeface="Arial"/>
                <a:ea typeface="Arial"/>
                <a:cs typeface="Arial"/>
                <a:sym typeface="Arial"/>
              </a:rPr>
              <a:t>as a great company!</a:t>
            </a:r>
            <a:endParaRPr/>
          </a:p>
        </p:txBody>
      </p:sp>
      <p:sp>
        <p:nvSpPr>
          <p:cNvPr id="352" name="Google Shape;352;p16"/>
          <p:cNvSpPr txBox="1"/>
          <p:nvPr/>
        </p:nvSpPr>
        <p:spPr>
          <a:xfrm>
            <a:off x="2305620" y="247652"/>
            <a:ext cx="3406702" cy="7078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Arial"/>
              <a:buNone/>
            </a:pPr>
            <a:r>
              <a:rPr lang="es-MX" sz="4000">
                <a:solidFill>
                  <a:schemeClr val="dk1"/>
                </a:solidFill>
                <a:latin typeface="Arial"/>
                <a:ea typeface="Arial"/>
                <a:cs typeface="Arial"/>
                <a:sym typeface="Arial"/>
              </a:rPr>
              <a:t>Can’t/Couldn’t</a:t>
            </a:r>
            <a:endParaRPr sz="4000" i="0" u="none" strike="noStrike" cap="none">
              <a:solidFill>
                <a:schemeClr val="dk1"/>
              </a:solidFill>
              <a:latin typeface="Arial"/>
              <a:ea typeface="Arial"/>
              <a:cs typeface="Arial"/>
              <a:sym typeface="Arial"/>
            </a:endParaRPr>
          </a:p>
        </p:txBody>
      </p:sp>
      <p:pic>
        <p:nvPicPr>
          <p:cNvPr id="353" name="Google Shape;353;p16">
            <a:hlinkClick r:id="rId3" action="ppaction://hlinksldjump"/>
          </p:cNvPr>
          <p:cNvPicPr preferRelativeResize="0"/>
          <p:nvPr/>
        </p:nvPicPr>
        <p:blipFill rotWithShape="1">
          <a:blip r:embed="rId4">
            <a:alphaModFix/>
          </a:blip>
          <a:srcRect/>
          <a:stretch/>
        </p:blipFill>
        <p:spPr>
          <a:xfrm>
            <a:off x="-61953" y="5662279"/>
            <a:ext cx="914479" cy="914479"/>
          </a:xfrm>
          <a:prstGeom prst="rect">
            <a:avLst/>
          </a:prstGeom>
          <a:noFill/>
          <a:ln>
            <a:noFill/>
          </a:ln>
        </p:spPr>
      </p:pic>
      <p:pic>
        <p:nvPicPr>
          <p:cNvPr id="354" name="Google Shape;354;p16"/>
          <p:cNvPicPr preferRelativeResize="0"/>
          <p:nvPr/>
        </p:nvPicPr>
        <p:blipFill rotWithShape="1">
          <a:blip r:embed="rId5">
            <a:alphaModFix/>
          </a:blip>
          <a:srcRect/>
          <a:stretch/>
        </p:blipFill>
        <p:spPr>
          <a:xfrm>
            <a:off x="0" y="6401991"/>
            <a:ext cx="790575" cy="419100"/>
          </a:xfrm>
          <a:prstGeom prst="rect">
            <a:avLst/>
          </a:prstGeom>
          <a:noFill/>
          <a:ln>
            <a:noFill/>
          </a:ln>
        </p:spPr>
      </p:pic>
      <p:pic>
        <p:nvPicPr>
          <p:cNvPr id="355" name="Google Shape;355;p16" descr="Inicio1 con relleno sólido">
            <a:hlinkClick r:id="rId6" action="ppaction://hlinksldjump"/>
          </p:cNvPr>
          <p:cNvPicPr preferRelativeResize="0"/>
          <p:nvPr/>
        </p:nvPicPr>
        <p:blipFill rotWithShape="1">
          <a:blip r:embed="rId7">
            <a:alphaModFix/>
          </a:blip>
          <a:srcRect/>
          <a:stretch/>
        </p:blipFill>
        <p:spPr>
          <a:xfrm>
            <a:off x="8144560" y="82367"/>
            <a:ext cx="914400" cy="914400"/>
          </a:xfrm>
          <a:prstGeom prst="rect">
            <a:avLst/>
          </a:prstGeom>
          <a:noFill/>
          <a:ln>
            <a:noFill/>
          </a:ln>
        </p:spPr>
      </p:pic>
      <p:grpSp>
        <p:nvGrpSpPr>
          <p:cNvPr id="356" name="Google Shape;356;p16"/>
          <p:cNvGrpSpPr/>
          <p:nvPr/>
        </p:nvGrpSpPr>
        <p:grpSpPr>
          <a:xfrm>
            <a:off x="2098378" y="1891845"/>
            <a:ext cx="3776681" cy="2686267"/>
            <a:chOff x="2205990" y="1934421"/>
            <a:chExt cx="3776681" cy="2686267"/>
          </a:xfrm>
        </p:grpSpPr>
        <p:sp>
          <p:nvSpPr>
            <p:cNvPr id="357" name="Google Shape;357;p16"/>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2000" b="1">
                  <a:solidFill>
                    <a:schemeClr val="lt1"/>
                  </a:solidFill>
                  <a:latin typeface="Calibri"/>
                  <a:ea typeface="Calibri"/>
                  <a:cs typeface="Calibri"/>
                  <a:sym typeface="Calibri"/>
                </a:rPr>
                <a:t>Can’t/</a:t>
              </a:r>
              <a:endParaRPr/>
            </a:p>
            <a:p>
              <a:pPr marL="0" marR="0" lvl="0" indent="0" algn="ctr" rtl="0">
                <a:spcBef>
                  <a:spcPts val="0"/>
                </a:spcBef>
                <a:spcAft>
                  <a:spcPts val="0"/>
                </a:spcAft>
                <a:buNone/>
              </a:pPr>
              <a:r>
                <a:rPr lang="es-MX" sz="2000" b="1">
                  <a:solidFill>
                    <a:schemeClr val="lt1"/>
                  </a:solidFill>
                  <a:latin typeface="Calibri"/>
                  <a:ea typeface="Calibri"/>
                  <a:cs typeface="Calibri"/>
                  <a:sym typeface="Calibri"/>
                </a:rPr>
                <a:t>couldn’t</a:t>
              </a:r>
              <a:endParaRPr sz="2000" b="1">
                <a:solidFill>
                  <a:schemeClr val="lt1"/>
                </a:solidFill>
                <a:latin typeface="Calibri"/>
                <a:ea typeface="Calibri"/>
                <a:cs typeface="Calibri"/>
                <a:sym typeface="Calibri"/>
              </a:endParaRPr>
            </a:p>
          </p:txBody>
        </p:sp>
        <p:pic>
          <p:nvPicPr>
            <p:cNvPr id="358" name="Google Shape;358;p16"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359" name="Google Shape;359;p16"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360" name="Google Shape;360;p16" descr="Flecha: curva en sentido contrario de las agujas del reloj con relleno sólido"/>
            <p:cNvPicPr preferRelativeResize="0"/>
            <p:nvPr/>
          </p:nvPicPr>
          <p:blipFill rotWithShape="1">
            <a:blip r:embed="rId8">
              <a:alphaModFix/>
            </a:blip>
            <a:srcRect/>
            <a:stretch/>
          </p:blipFill>
          <p:spPr>
            <a:xfrm rot="3818528">
              <a:off x="4697670" y="2340073"/>
              <a:ext cx="1036867" cy="972797"/>
            </a:xfrm>
            <a:prstGeom prst="rect">
              <a:avLst/>
            </a:prstGeom>
            <a:noFill/>
            <a:ln>
              <a:noFill/>
            </a:ln>
          </p:spPr>
        </p:pic>
        <p:pic>
          <p:nvPicPr>
            <p:cNvPr id="361" name="Google Shape;361;p16"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sp>
        <p:nvSpPr>
          <p:cNvPr id="362" name="Google Shape;362;p16"/>
          <p:cNvSpPr txBox="1"/>
          <p:nvPr/>
        </p:nvSpPr>
        <p:spPr>
          <a:xfrm>
            <a:off x="2587410" y="5796354"/>
            <a:ext cx="6423345"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N.B. You’ll use the previous information again in the “Summary” section</a:t>
            </a:r>
            <a:endParaRPr sz="1800" b="1">
              <a:solidFill>
                <a:schemeClr val="dk1"/>
              </a:solidFill>
              <a:latin typeface="Calibri"/>
              <a:ea typeface="Calibri"/>
              <a:cs typeface="Calibri"/>
              <a:sym typeface="Calibri"/>
            </a:endParaRPr>
          </a:p>
        </p:txBody>
      </p:sp>
      <p:sp>
        <p:nvSpPr>
          <p:cNvPr id="363" name="Google Shape;363;p16"/>
          <p:cNvSpPr txBox="1"/>
          <p:nvPr/>
        </p:nvSpPr>
        <p:spPr>
          <a:xfrm>
            <a:off x="3320243" y="895110"/>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17"/>
          <p:cNvSpPr txBox="1"/>
          <p:nvPr/>
        </p:nvSpPr>
        <p:spPr>
          <a:xfrm>
            <a:off x="2321045" y="415060"/>
            <a:ext cx="3961341" cy="70788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MX" sz="4000">
                <a:solidFill>
                  <a:schemeClr val="dk1"/>
                </a:solidFill>
                <a:latin typeface="Kaushan Script"/>
                <a:ea typeface="Kaushan Script"/>
                <a:cs typeface="Kaushan Script"/>
                <a:sym typeface="Kaushan Script"/>
              </a:rPr>
              <a:t>Practice Time!!!!</a:t>
            </a:r>
            <a:endParaRPr/>
          </a:p>
        </p:txBody>
      </p:sp>
      <p:pic>
        <p:nvPicPr>
          <p:cNvPr id="370" name="Google Shape;370;p17"/>
          <p:cNvPicPr preferRelativeResize="0"/>
          <p:nvPr/>
        </p:nvPicPr>
        <p:blipFill rotWithShape="1">
          <a:blip r:embed="rId3">
            <a:alphaModFix/>
          </a:blip>
          <a:srcRect/>
          <a:stretch/>
        </p:blipFill>
        <p:spPr>
          <a:xfrm>
            <a:off x="0" y="6401991"/>
            <a:ext cx="790575" cy="419100"/>
          </a:xfrm>
          <a:prstGeom prst="rect">
            <a:avLst/>
          </a:prstGeom>
          <a:noFill/>
          <a:ln>
            <a:noFill/>
          </a:ln>
        </p:spPr>
      </p:pic>
      <p:pic>
        <p:nvPicPr>
          <p:cNvPr id="371" name="Google Shape;371;p17" descr="Inicio1 con relleno sólido">
            <a:hlinkClick r:id="rId4" action="ppaction://hlinksldjump"/>
          </p:cNvPr>
          <p:cNvPicPr preferRelativeResize="0"/>
          <p:nvPr/>
        </p:nvPicPr>
        <p:blipFill rotWithShape="1">
          <a:blip r:embed="rId5">
            <a:alphaModFix/>
          </a:blip>
          <a:srcRect/>
          <a:stretch/>
        </p:blipFill>
        <p:spPr>
          <a:xfrm>
            <a:off x="8105937" y="53233"/>
            <a:ext cx="914400" cy="914400"/>
          </a:xfrm>
          <a:prstGeom prst="rect">
            <a:avLst/>
          </a:prstGeom>
          <a:noFill/>
          <a:ln>
            <a:noFill/>
          </a:ln>
        </p:spPr>
      </p:pic>
      <p:pic>
        <p:nvPicPr>
          <p:cNvPr id="372" name="Google Shape;372;p17">
            <a:hlinkClick r:id="rId6" action="ppaction://hlinksldjump"/>
          </p:cNvPr>
          <p:cNvPicPr preferRelativeResize="0"/>
          <p:nvPr/>
        </p:nvPicPr>
        <p:blipFill rotWithShape="1">
          <a:blip r:embed="rId7">
            <a:alphaModFix/>
          </a:blip>
          <a:srcRect/>
          <a:stretch/>
        </p:blipFill>
        <p:spPr>
          <a:xfrm>
            <a:off x="8316416" y="6154301"/>
            <a:ext cx="914479" cy="914479"/>
          </a:xfrm>
          <a:prstGeom prst="rect">
            <a:avLst/>
          </a:prstGeom>
          <a:noFill/>
          <a:ln>
            <a:noFill/>
          </a:ln>
        </p:spPr>
      </p:pic>
      <p:sp>
        <p:nvSpPr>
          <p:cNvPr id="373" name="Google Shape;373;p17"/>
          <p:cNvSpPr txBox="1"/>
          <p:nvPr/>
        </p:nvSpPr>
        <p:spPr>
          <a:xfrm>
            <a:off x="212986" y="2077747"/>
            <a:ext cx="8801806" cy="28007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400" dirty="0" err="1">
                <a:solidFill>
                  <a:schemeClr val="dk1"/>
                </a:solidFill>
                <a:latin typeface="Calibri"/>
                <a:ea typeface="Calibri"/>
                <a:cs typeface="Calibri"/>
                <a:sym typeface="Calibri"/>
              </a:rPr>
              <a:t>When</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you</a:t>
            </a:r>
            <a:r>
              <a:rPr lang="es-MX" sz="4400" dirty="0">
                <a:solidFill>
                  <a:schemeClr val="dk1"/>
                </a:solidFill>
                <a:latin typeface="Calibri"/>
                <a:ea typeface="Calibri"/>
                <a:cs typeface="Calibri"/>
                <a:sym typeface="Calibri"/>
              </a:rPr>
              <a:t> do </a:t>
            </a:r>
            <a:r>
              <a:rPr lang="es-MX" sz="4400" dirty="0" err="1">
                <a:solidFill>
                  <a:schemeClr val="dk1"/>
                </a:solidFill>
                <a:latin typeface="Calibri"/>
                <a:ea typeface="Calibri"/>
                <a:cs typeface="Calibri"/>
                <a:sym typeface="Calibri"/>
              </a:rPr>
              <a:t>the</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practice</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exercises</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take</a:t>
            </a:r>
            <a:r>
              <a:rPr lang="es-MX" sz="4400" dirty="0">
                <a:solidFill>
                  <a:schemeClr val="dk1"/>
                </a:solidFill>
                <a:latin typeface="Calibri"/>
                <a:ea typeface="Calibri"/>
                <a:cs typeface="Calibri"/>
                <a:sym typeface="Calibri"/>
              </a:rPr>
              <a:t> a </a:t>
            </a:r>
            <a:r>
              <a:rPr lang="es-MX" sz="4400" dirty="0" err="1">
                <a:solidFill>
                  <a:schemeClr val="dk1"/>
                </a:solidFill>
                <a:latin typeface="Calibri"/>
                <a:ea typeface="Calibri"/>
                <a:cs typeface="Calibri"/>
                <a:sym typeface="Calibri"/>
              </a:rPr>
              <a:t>screenshot</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of</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your</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answers</a:t>
            </a:r>
            <a:r>
              <a:rPr lang="es-MX" sz="4400" dirty="0">
                <a:solidFill>
                  <a:schemeClr val="dk1"/>
                </a:solidFill>
                <a:latin typeface="Calibri"/>
                <a:ea typeface="Calibri"/>
                <a:cs typeface="Calibri"/>
                <a:sym typeface="Calibri"/>
              </a:rPr>
              <a:t> so </a:t>
            </a:r>
            <a:r>
              <a:rPr lang="es-MX" sz="4400" dirty="0" err="1">
                <a:solidFill>
                  <a:schemeClr val="dk1"/>
                </a:solidFill>
                <a:latin typeface="Calibri"/>
                <a:ea typeface="Calibri"/>
                <a:cs typeface="Calibri"/>
                <a:sym typeface="Calibri"/>
              </a:rPr>
              <a:t>that</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you</a:t>
            </a:r>
            <a:r>
              <a:rPr lang="es-MX" sz="4400" dirty="0">
                <a:solidFill>
                  <a:schemeClr val="dk1"/>
                </a:solidFill>
                <a:latin typeface="Calibri"/>
                <a:ea typeface="Calibri"/>
                <a:cs typeface="Calibri"/>
                <a:sym typeface="Calibri"/>
              </a:rPr>
              <a:t> can compare </a:t>
            </a:r>
            <a:r>
              <a:rPr lang="es-MX" sz="4400" dirty="0" err="1">
                <a:solidFill>
                  <a:schemeClr val="dk1"/>
                </a:solidFill>
                <a:latin typeface="Calibri"/>
                <a:ea typeface="Calibri"/>
                <a:cs typeface="Calibri"/>
                <a:sym typeface="Calibri"/>
              </a:rPr>
              <a:t>them</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with</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the</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answer</a:t>
            </a:r>
            <a:r>
              <a:rPr lang="es-MX" sz="4400" dirty="0">
                <a:solidFill>
                  <a:schemeClr val="dk1"/>
                </a:solidFill>
                <a:latin typeface="Calibri"/>
                <a:ea typeface="Calibri"/>
                <a:cs typeface="Calibri"/>
                <a:sym typeface="Calibri"/>
              </a:rPr>
              <a:t> </a:t>
            </a:r>
            <a:r>
              <a:rPr lang="es-MX" sz="4400" dirty="0" err="1">
                <a:solidFill>
                  <a:schemeClr val="dk1"/>
                </a:solidFill>
                <a:latin typeface="Calibri"/>
                <a:ea typeface="Calibri"/>
                <a:cs typeface="Calibri"/>
                <a:sym typeface="Calibri"/>
              </a:rPr>
              <a:t>key</a:t>
            </a:r>
            <a:r>
              <a:rPr lang="es-MX" sz="4400" dirty="0">
                <a:solidFill>
                  <a:schemeClr val="dk1"/>
                </a:solidFill>
                <a:latin typeface="Calibri"/>
                <a:ea typeface="Calibri"/>
                <a:cs typeface="Calibri"/>
                <a:sym typeface="Calibri"/>
              </a:rPr>
              <a:t>. </a:t>
            </a:r>
            <a:endParaRPr sz="4400" dirty="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18"/>
          <p:cNvSpPr txBox="1"/>
          <p:nvPr/>
        </p:nvSpPr>
        <p:spPr>
          <a:xfrm>
            <a:off x="251520" y="1158160"/>
            <a:ext cx="8640960" cy="147732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MX" sz="1800" b="1">
                <a:solidFill>
                  <a:srgbClr val="000000"/>
                </a:solidFill>
                <a:latin typeface="Arial"/>
                <a:ea typeface="Arial"/>
                <a:cs typeface="Arial"/>
                <a:sym typeface="Arial"/>
              </a:rPr>
              <a:t>Read the description of each modal verb on the next slide. Decide which modal verb corresponds to the description and complete the word puzzle. Some modals need two words, See example 2 down.</a:t>
            </a:r>
            <a:r>
              <a:rPr lang="es-MX" sz="1800" b="1">
                <a:solidFill>
                  <a:schemeClr val="dk1"/>
                </a:solidFill>
                <a:latin typeface="Arial"/>
                <a:ea typeface="Arial"/>
                <a:cs typeface="Arial"/>
                <a:sym typeface="Arial"/>
              </a:rPr>
              <a:t> Use the pen to write your answers: right click-pointer options-pen.   </a:t>
            </a:r>
            <a:endParaRPr sz="1800" b="1">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9" name="Google Shape;379;p18"/>
          <p:cNvSpPr txBox="1"/>
          <p:nvPr/>
        </p:nvSpPr>
        <p:spPr>
          <a:xfrm>
            <a:off x="1562843" y="272908"/>
            <a:ext cx="6018314"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4000" b="1">
                <a:solidFill>
                  <a:schemeClr val="dk1"/>
                </a:solidFill>
                <a:latin typeface="Arial"/>
                <a:ea typeface="Arial"/>
                <a:cs typeface="Arial"/>
                <a:sym typeface="Arial"/>
              </a:rPr>
              <a:t>Exercise 1. Word puzzle</a:t>
            </a:r>
            <a:endParaRPr sz="4000">
              <a:solidFill>
                <a:schemeClr val="dk1"/>
              </a:solidFill>
              <a:latin typeface="Arial"/>
              <a:ea typeface="Arial"/>
              <a:cs typeface="Arial"/>
              <a:sym typeface="Arial"/>
            </a:endParaRPr>
          </a:p>
        </p:txBody>
      </p:sp>
      <p:grpSp>
        <p:nvGrpSpPr>
          <p:cNvPr id="380" name="Google Shape;380;p18"/>
          <p:cNvGrpSpPr/>
          <p:nvPr/>
        </p:nvGrpSpPr>
        <p:grpSpPr>
          <a:xfrm>
            <a:off x="567993" y="2599651"/>
            <a:ext cx="8008014" cy="3985441"/>
            <a:chOff x="233130" y="2784186"/>
            <a:chExt cx="8008014" cy="3985441"/>
          </a:xfrm>
        </p:grpSpPr>
        <p:grpSp>
          <p:nvGrpSpPr>
            <p:cNvPr id="381" name="Google Shape;381;p18"/>
            <p:cNvGrpSpPr/>
            <p:nvPr/>
          </p:nvGrpSpPr>
          <p:grpSpPr>
            <a:xfrm>
              <a:off x="233130" y="2784186"/>
              <a:ext cx="8008014" cy="3985441"/>
              <a:chOff x="251520" y="2787702"/>
              <a:chExt cx="8008014" cy="3985441"/>
            </a:xfrm>
          </p:grpSpPr>
          <p:pic>
            <p:nvPicPr>
              <p:cNvPr id="382" name="Google Shape;382;p18"/>
              <p:cNvPicPr preferRelativeResize="0"/>
              <p:nvPr/>
            </p:nvPicPr>
            <p:blipFill rotWithShape="1">
              <a:blip r:embed="rId3">
                <a:alphaModFix/>
              </a:blip>
              <a:srcRect/>
              <a:stretch/>
            </p:blipFill>
            <p:spPr>
              <a:xfrm>
                <a:off x="251520" y="2787702"/>
                <a:ext cx="8008014" cy="3985441"/>
              </a:xfrm>
              <a:prstGeom prst="rect">
                <a:avLst/>
              </a:prstGeom>
              <a:noFill/>
              <a:ln>
                <a:noFill/>
              </a:ln>
            </p:spPr>
          </p:pic>
          <p:sp>
            <p:nvSpPr>
              <p:cNvPr id="383" name="Google Shape;383;p18"/>
              <p:cNvSpPr/>
              <p:nvPr/>
            </p:nvSpPr>
            <p:spPr>
              <a:xfrm>
                <a:off x="971600" y="3397425"/>
                <a:ext cx="1656184" cy="576064"/>
              </a:xfrm>
              <a:prstGeom prst="ellipse">
                <a:avLst/>
              </a:prstGeom>
              <a:noFill/>
              <a:ln w="38100" cap="flat" cmpd="sng">
                <a:solidFill>
                  <a:srgbClr val="95373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384" name="Google Shape;384;p18"/>
            <p:cNvSpPr/>
            <p:nvPr/>
          </p:nvSpPr>
          <p:spPr>
            <a:xfrm>
              <a:off x="3635896" y="3789040"/>
              <a:ext cx="1656184" cy="576064"/>
            </a:xfrm>
            <a:prstGeom prst="ellipse">
              <a:avLst/>
            </a:prstGeom>
            <a:noFill/>
            <a:ln w="38100" cap="flat" cmpd="sng">
              <a:solidFill>
                <a:srgbClr val="95373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385" name="Google Shape;385;p18">
            <a:hlinkClick r:id="rId4" action="ppaction://hlinksldjump"/>
          </p:cNvPr>
          <p:cNvPicPr preferRelativeResize="0"/>
          <p:nvPr/>
        </p:nvPicPr>
        <p:blipFill rotWithShape="1">
          <a:blip r:embed="rId5">
            <a:alphaModFix/>
          </a:blip>
          <a:srcRect/>
          <a:stretch/>
        </p:blipFill>
        <p:spPr>
          <a:xfrm>
            <a:off x="8277004" y="6127851"/>
            <a:ext cx="914479" cy="914479"/>
          </a:xfrm>
          <a:prstGeom prst="rect">
            <a:avLst/>
          </a:prstGeom>
          <a:noFill/>
          <a:ln>
            <a:noFill/>
          </a:ln>
        </p:spPr>
      </p:pic>
      <p:pic>
        <p:nvPicPr>
          <p:cNvPr id="386" name="Google Shape;386;p18" descr="Inicio1 con relleno sólido">
            <a:hlinkClick r:id="rId6" action="ppaction://hlinksldjump"/>
          </p:cNvPr>
          <p:cNvPicPr preferRelativeResize="0"/>
          <p:nvPr/>
        </p:nvPicPr>
        <p:blipFill rotWithShape="1">
          <a:blip r:embed="rId7">
            <a:alphaModFix/>
          </a:blip>
          <a:srcRect/>
          <a:stretch/>
        </p:blipFill>
        <p:spPr>
          <a:xfrm>
            <a:off x="8118807" y="100363"/>
            <a:ext cx="914400" cy="914400"/>
          </a:xfrm>
          <a:prstGeom prst="rect">
            <a:avLst/>
          </a:prstGeom>
          <a:noFill/>
          <a:ln>
            <a:noFill/>
          </a:ln>
        </p:spPr>
      </p:pic>
      <p:pic>
        <p:nvPicPr>
          <p:cNvPr id="387" name="Google Shape;387;p18">
            <a:hlinkClick r:id="rId8" action="ppaction://hlinksldjump"/>
          </p:cNvPr>
          <p:cNvPicPr preferRelativeResize="0"/>
          <p:nvPr/>
        </p:nvPicPr>
        <p:blipFill rotWithShape="1">
          <a:blip r:embed="rId9">
            <a:alphaModFix/>
          </a:blip>
          <a:srcRect/>
          <a:stretch/>
        </p:blipFill>
        <p:spPr>
          <a:xfrm>
            <a:off x="-47483" y="6127852"/>
            <a:ext cx="914479" cy="914479"/>
          </a:xfrm>
          <a:prstGeom prst="rect">
            <a:avLst/>
          </a:prstGeom>
          <a:noFill/>
          <a:ln>
            <a:noFill/>
          </a:ln>
        </p:spPr>
      </p:pic>
      <p:pic>
        <p:nvPicPr>
          <p:cNvPr id="2" name="Google Shape;90;p1">
            <a:extLst>
              <a:ext uri="{FF2B5EF4-FFF2-40B4-BE49-F238E27FC236}">
                <a16:creationId xmlns:a16="http://schemas.microsoft.com/office/drawing/2014/main" id="{FD157693-7CA5-83CE-68B7-3CA251DA1917}"/>
              </a:ext>
            </a:extLst>
          </p:cNvPr>
          <p:cNvPicPr preferRelativeResize="0"/>
          <p:nvPr/>
        </p:nvPicPr>
        <p:blipFill rotWithShape="1">
          <a:blip r:embed="rId10">
            <a:alphaModFix/>
          </a:blip>
          <a:srcRect/>
          <a:stretch/>
        </p:blipFill>
        <p:spPr>
          <a:xfrm>
            <a:off x="0" y="6441830"/>
            <a:ext cx="790575" cy="4191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graphicFrame>
        <p:nvGraphicFramePr>
          <p:cNvPr id="392" name="Google Shape;392;p19"/>
          <p:cNvGraphicFramePr/>
          <p:nvPr/>
        </p:nvGraphicFramePr>
        <p:xfrm>
          <a:off x="6485206" y="2616591"/>
          <a:ext cx="858125" cy="3742000"/>
        </p:xfrm>
        <a:graphic>
          <a:graphicData uri="http://schemas.openxmlformats.org/drawingml/2006/table">
            <a:tbl>
              <a:tblPr>
                <a:noFill/>
                <a:tableStyleId>{2E48D20A-FC6D-4323-90EC-48C321BDA1DF}</a:tableStyleId>
              </a:tblPr>
              <a:tblGrid>
                <a:gridCol w="858125">
                  <a:extLst>
                    <a:ext uri="{9D8B030D-6E8A-4147-A177-3AD203B41FA5}">
                      <a16:colId xmlns:a16="http://schemas.microsoft.com/office/drawing/2014/main" val="20000"/>
                    </a:ext>
                  </a:extLst>
                </a:gridCol>
              </a:tblGrid>
              <a:tr h="3742000">
                <a:tc>
                  <a:txBody>
                    <a:bodyPr/>
                    <a:lstStyle/>
                    <a:p>
                      <a:pPr marL="0" marR="0" lvl="0" indent="0" algn="l" rtl="0">
                        <a:spcBef>
                          <a:spcPts val="0"/>
                        </a:spcBef>
                        <a:spcAft>
                          <a:spcPts val="0"/>
                        </a:spcAft>
                        <a:buNone/>
                      </a:pPr>
                      <a:endParaRPr sz="180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393" name="Google Shape;393;p19"/>
          <p:cNvGraphicFramePr/>
          <p:nvPr/>
        </p:nvGraphicFramePr>
        <p:xfrm>
          <a:off x="764219" y="1931876"/>
          <a:ext cx="7019300" cy="4119940"/>
        </p:xfrm>
        <a:graphic>
          <a:graphicData uri="http://schemas.openxmlformats.org/drawingml/2006/table">
            <a:tbl>
              <a:tblPr firstRow="1" bandRow="1">
                <a:noFill/>
                <a:tableStyleId>{AF398B09-21E6-4B11-B9D0-2E851C75A87C}</a:tableStyleId>
              </a:tblPr>
              <a:tblGrid>
                <a:gridCol w="3509650">
                  <a:extLst>
                    <a:ext uri="{9D8B030D-6E8A-4147-A177-3AD203B41FA5}">
                      <a16:colId xmlns:a16="http://schemas.microsoft.com/office/drawing/2014/main" val="20000"/>
                    </a:ext>
                  </a:extLst>
                </a:gridCol>
                <a:gridCol w="3509650">
                  <a:extLst>
                    <a:ext uri="{9D8B030D-6E8A-4147-A177-3AD203B41FA5}">
                      <a16:colId xmlns:a16="http://schemas.microsoft.com/office/drawing/2014/main" val="20001"/>
                    </a:ext>
                  </a:extLst>
                </a:gridCol>
              </a:tblGrid>
              <a:tr h="370850">
                <a:tc>
                  <a:txBody>
                    <a:bodyPr/>
                    <a:lstStyle/>
                    <a:p>
                      <a:pPr marL="0" marR="0" lvl="0" indent="0" algn="ctr" rtl="0">
                        <a:spcBef>
                          <a:spcPts val="0"/>
                        </a:spcBef>
                        <a:spcAft>
                          <a:spcPts val="0"/>
                        </a:spcAft>
                        <a:buNone/>
                      </a:pPr>
                      <a:r>
                        <a:rPr lang="es-MX" sz="1800" b="1">
                          <a:solidFill>
                            <a:schemeClr val="dk1"/>
                          </a:solidFill>
                        </a:rPr>
                        <a:t>DOWN</a:t>
                      </a:r>
                      <a:endParaRPr sz="1800" b="1">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s-MX" sz="1800" b="1">
                          <a:solidFill>
                            <a:schemeClr val="dk1"/>
                          </a:solidFill>
                        </a:rPr>
                        <a:t>ACROSS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s-MX" sz="1800"/>
                        <a:t>1. It expresses not so high inference of possibility in the past (2 words).</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800"/>
                        <a:t>1. It describes impossibility in the past (2 words).</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s-MX" sz="1800"/>
                        <a:t>2. It refers to somehow high inference of possibility in the past.</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800"/>
                        <a:t>2. It denotes not so high present or future inference of possibility.</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s-MX" sz="1800"/>
                        <a:t>3. It describes present or future inference of certainty.</a:t>
                      </a: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800"/>
                        <a:t>3. It refers impossibility in the past (2 words).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s-MX" sz="1800"/>
                        <a:t>4. It denotes impossibility.</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800"/>
                        <a:t>4. It expresses inference of certainty in the past.</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800"/>
                        <a:t>5. It describes somehow high present or future inference of possibility.</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pic>
        <p:nvPicPr>
          <p:cNvPr id="394" name="Google Shape;394;p19">
            <a:hlinkClick r:id="rId3" action="ppaction://hlinksldjump"/>
          </p:cNvPr>
          <p:cNvPicPr preferRelativeResize="0"/>
          <p:nvPr/>
        </p:nvPicPr>
        <p:blipFill rotWithShape="1">
          <a:blip r:embed="rId4">
            <a:alphaModFix/>
          </a:blip>
          <a:srcRect/>
          <a:stretch/>
        </p:blipFill>
        <p:spPr>
          <a:xfrm>
            <a:off x="-51828" y="5697062"/>
            <a:ext cx="914479" cy="914479"/>
          </a:xfrm>
          <a:prstGeom prst="rect">
            <a:avLst/>
          </a:prstGeom>
          <a:noFill/>
          <a:ln>
            <a:noFill/>
          </a:ln>
        </p:spPr>
      </p:pic>
      <p:pic>
        <p:nvPicPr>
          <p:cNvPr id="395" name="Google Shape;395;p19">
            <a:hlinkClick r:id="rId5" action="ppaction://hlinksldjump"/>
          </p:cNvPr>
          <p:cNvPicPr preferRelativeResize="0"/>
          <p:nvPr/>
        </p:nvPicPr>
        <p:blipFill rotWithShape="1">
          <a:blip r:embed="rId6">
            <a:alphaModFix/>
          </a:blip>
          <a:srcRect/>
          <a:stretch/>
        </p:blipFill>
        <p:spPr>
          <a:xfrm>
            <a:off x="8257813" y="6154301"/>
            <a:ext cx="914479" cy="914479"/>
          </a:xfrm>
          <a:prstGeom prst="rect">
            <a:avLst/>
          </a:prstGeom>
          <a:noFill/>
          <a:ln>
            <a:noFill/>
          </a:ln>
        </p:spPr>
      </p:pic>
      <p:pic>
        <p:nvPicPr>
          <p:cNvPr id="396" name="Google Shape;396;p19"/>
          <p:cNvPicPr preferRelativeResize="0"/>
          <p:nvPr/>
        </p:nvPicPr>
        <p:blipFill rotWithShape="1">
          <a:blip r:embed="rId7">
            <a:alphaModFix/>
          </a:blip>
          <a:srcRect/>
          <a:stretch/>
        </p:blipFill>
        <p:spPr>
          <a:xfrm>
            <a:off x="0" y="6401991"/>
            <a:ext cx="790575" cy="419100"/>
          </a:xfrm>
          <a:prstGeom prst="rect">
            <a:avLst/>
          </a:prstGeom>
          <a:noFill/>
          <a:ln>
            <a:noFill/>
          </a:ln>
        </p:spPr>
      </p:pic>
      <p:pic>
        <p:nvPicPr>
          <p:cNvPr id="397" name="Google Shape;397;p19">
            <a:hlinkClick r:id="rId8" action="ppaction://hlinksldjump"/>
          </p:cNvPr>
          <p:cNvPicPr preferRelativeResize="0"/>
          <p:nvPr/>
        </p:nvPicPr>
        <p:blipFill rotWithShape="1">
          <a:blip r:embed="rId9">
            <a:alphaModFix/>
          </a:blip>
          <a:srcRect/>
          <a:stretch/>
        </p:blipFill>
        <p:spPr>
          <a:xfrm>
            <a:off x="8164969" y="0"/>
            <a:ext cx="914479" cy="914479"/>
          </a:xfrm>
          <a:prstGeom prst="rect">
            <a:avLst/>
          </a:prstGeom>
          <a:noFill/>
          <a:ln>
            <a:noFill/>
          </a:ln>
        </p:spPr>
      </p:pic>
      <p:sp>
        <p:nvSpPr>
          <p:cNvPr id="398" name="Google Shape;398;p19"/>
          <p:cNvSpPr txBox="1"/>
          <p:nvPr/>
        </p:nvSpPr>
        <p:spPr>
          <a:xfrm>
            <a:off x="4114800" y="2968283"/>
            <a:ext cx="914400" cy="914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9" name="Google Shape;399;p19"/>
          <p:cNvSpPr txBox="1"/>
          <p:nvPr/>
        </p:nvSpPr>
        <p:spPr>
          <a:xfrm>
            <a:off x="1348556" y="756148"/>
            <a:ext cx="6018314"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4000" b="1">
                <a:solidFill>
                  <a:schemeClr val="dk1"/>
                </a:solidFill>
                <a:latin typeface="Arial"/>
                <a:ea typeface="Arial"/>
                <a:cs typeface="Arial"/>
                <a:sym typeface="Arial"/>
              </a:rPr>
              <a:t>Exercise 1. Word puzzle</a:t>
            </a:r>
            <a:endParaRPr sz="400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ctrTitle"/>
          </p:nvPr>
        </p:nvSpPr>
        <p:spPr>
          <a:xfrm>
            <a:off x="685800" y="1807338"/>
            <a:ext cx="7772400" cy="2631449"/>
          </a:xfrm>
          <a:prstGeom prst="rect">
            <a:avLst/>
          </a:prstGeom>
          <a:noFill/>
          <a:ln>
            <a:noFill/>
          </a:ln>
        </p:spPr>
        <p:txBody>
          <a:bodyPr spcFirstLastPara="1" wrap="square" lIns="91425" tIns="45700" rIns="91425" bIns="45700" anchor="ctr" anchorCtr="0">
            <a:spAutoFit/>
          </a:bodyPr>
          <a:lstStyle/>
          <a:p>
            <a:pPr marL="0" lvl="0" indent="0" algn="ctr" rtl="0">
              <a:spcBef>
                <a:spcPts val="0"/>
              </a:spcBef>
              <a:spcAft>
                <a:spcPts val="0"/>
              </a:spcAft>
              <a:buClr>
                <a:schemeClr val="dk1"/>
              </a:buClr>
              <a:buSzPts val="4800"/>
              <a:buFont typeface="Arial"/>
              <a:buNone/>
            </a:pPr>
            <a:r>
              <a:rPr lang="es-MX" sz="5500" i="1" dirty="0" err="1">
                <a:latin typeface="Arial"/>
                <a:ea typeface="Arial"/>
                <a:cs typeface="Arial"/>
                <a:sym typeface="Arial"/>
              </a:rPr>
              <a:t>Inferences</a:t>
            </a:r>
            <a:r>
              <a:rPr lang="es-MX" sz="5500" i="1" dirty="0">
                <a:latin typeface="Arial"/>
                <a:ea typeface="Arial"/>
                <a:cs typeface="Arial"/>
                <a:sym typeface="Arial"/>
              </a:rPr>
              <a:t> </a:t>
            </a:r>
            <a:r>
              <a:rPr lang="es-MX" sz="5500" i="1" dirty="0" err="1">
                <a:latin typeface="Arial"/>
                <a:ea typeface="Arial"/>
                <a:cs typeface="Arial"/>
                <a:sym typeface="Arial"/>
              </a:rPr>
              <a:t>of</a:t>
            </a:r>
            <a:r>
              <a:rPr lang="es-MX" sz="5500" i="1" dirty="0">
                <a:latin typeface="Arial"/>
                <a:ea typeface="Arial"/>
                <a:cs typeface="Arial"/>
                <a:sym typeface="Arial"/>
              </a:rPr>
              <a:t> </a:t>
            </a:r>
            <a:r>
              <a:rPr lang="es-MX" sz="5500" i="1" dirty="0" err="1">
                <a:latin typeface="Arial"/>
                <a:ea typeface="Arial"/>
                <a:cs typeface="Arial"/>
                <a:sym typeface="Arial"/>
              </a:rPr>
              <a:t>Certainty</a:t>
            </a:r>
            <a:r>
              <a:rPr lang="es-MX" sz="5500" i="1" dirty="0">
                <a:latin typeface="Arial"/>
                <a:ea typeface="Arial"/>
                <a:cs typeface="Arial"/>
                <a:sym typeface="Arial"/>
              </a:rPr>
              <a:t> and </a:t>
            </a:r>
            <a:r>
              <a:rPr lang="es-MX" sz="5500" i="1" dirty="0" err="1">
                <a:latin typeface="Arial"/>
                <a:ea typeface="Arial"/>
                <a:cs typeface="Arial"/>
                <a:sym typeface="Arial"/>
              </a:rPr>
              <a:t>Inferences</a:t>
            </a:r>
            <a:r>
              <a:rPr lang="es-MX" sz="5500" i="1" dirty="0">
                <a:latin typeface="Arial"/>
                <a:ea typeface="Arial"/>
                <a:cs typeface="Arial"/>
                <a:sym typeface="Arial"/>
              </a:rPr>
              <a:t> </a:t>
            </a:r>
            <a:r>
              <a:rPr lang="es-MX" sz="5500" i="1" dirty="0" err="1">
                <a:latin typeface="Arial"/>
                <a:ea typeface="Arial"/>
                <a:cs typeface="Arial"/>
                <a:sym typeface="Arial"/>
              </a:rPr>
              <a:t>of</a:t>
            </a:r>
            <a:r>
              <a:rPr lang="es-MX" sz="5500" i="1" dirty="0">
                <a:latin typeface="Arial"/>
                <a:ea typeface="Arial"/>
                <a:cs typeface="Arial"/>
                <a:sym typeface="Arial"/>
              </a:rPr>
              <a:t> </a:t>
            </a:r>
            <a:r>
              <a:rPr lang="es-MX" sz="5500" i="1" dirty="0" err="1">
                <a:latin typeface="Arial"/>
                <a:ea typeface="Arial"/>
                <a:cs typeface="Arial"/>
                <a:sym typeface="Arial"/>
              </a:rPr>
              <a:t>Probability</a:t>
            </a:r>
            <a:r>
              <a:rPr lang="es-MX" sz="5500" i="1" dirty="0">
                <a:latin typeface="Arial"/>
                <a:ea typeface="Arial"/>
                <a:cs typeface="Arial"/>
                <a:sym typeface="Arial"/>
              </a:rPr>
              <a:t> </a:t>
            </a:r>
            <a:endParaRPr sz="5500" dirty="0"/>
          </a:p>
        </p:txBody>
      </p:sp>
      <p:pic>
        <p:nvPicPr>
          <p:cNvPr id="100" name="Google Shape;100;p2" descr="Flechas de cheurón con relleno sólido">
            <a:hlinkClick r:id="rId3" action="ppaction://hlinksldjump"/>
          </p:cNvPr>
          <p:cNvPicPr preferRelativeResize="0"/>
          <p:nvPr/>
        </p:nvPicPr>
        <p:blipFill rotWithShape="1">
          <a:blip r:embed="rId4">
            <a:alphaModFix/>
          </a:blip>
          <a:srcRect/>
          <a:stretch/>
        </p:blipFill>
        <p:spPr>
          <a:xfrm>
            <a:off x="8316416" y="6165304"/>
            <a:ext cx="914400" cy="914400"/>
          </a:xfrm>
          <a:prstGeom prst="rect">
            <a:avLst/>
          </a:prstGeom>
          <a:noFill/>
          <a:ln>
            <a:noFill/>
          </a:ln>
        </p:spPr>
      </p:pic>
      <p:pic>
        <p:nvPicPr>
          <p:cNvPr id="2" name="Google Shape;90;p1">
            <a:extLst>
              <a:ext uri="{FF2B5EF4-FFF2-40B4-BE49-F238E27FC236}">
                <a16:creationId xmlns:a16="http://schemas.microsoft.com/office/drawing/2014/main" id="{768C7D0B-DCC2-7B7F-C949-1AC3FBE742EE}"/>
              </a:ext>
            </a:extLst>
          </p:cNvPr>
          <p:cNvPicPr preferRelativeResize="0"/>
          <p:nvPr/>
        </p:nvPicPr>
        <p:blipFill rotWithShape="1">
          <a:blip r:embed="rId5">
            <a:alphaModFix/>
          </a:blip>
          <a:srcRect/>
          <a:stretch/>
        </p:blipFill>
        <p:spPr>
          <a:xfrm>
            <a:off x="0" y="6441830"/>
            <a:ext cx="790575" cy="4191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graphicFrame>
        <p:nvGraphicFramePr>
          <p:cNvPr id="404" name="Google Shape;404;p20"/>
          <p:cNvGraphicFramePr/>
          <p:nvPr/>
        </p:nvGraphicFramePr>
        <p:xfrm>
          <a:off x="179169" y="1278144"/>
          <a:ext cx="8632775" cy="4322500"/>
        </p:xfrm>
        <a:graphic>
          <a:graphicData uri="http://schemas.openxmlformats.org/drawingml/2006/table">
            <a:tbl>
              <a:tblPr firstRow="1" bandRow="1">
                <a:noFill/>
                <a:tableStyleId>{2E48D20A-FC6D-4323-90EC-48C321BDA1DF}</a:tableStyleId>
              </a:tblPr>
              <a:tblGrid>
                <a:gridCol w="434175">
                  <a:extLst>
                    <a:ext uri="{9D8B030D-6E8A-4147-A177-3AD203B41FA5}">
                      <a16:colId xmlns:a16="http://schemas.microsoft.com/office/drawing/2014/main" val="20000"/>
                    </a:ext>
                  </a:extLst>
                </a:gridCol>
                <a:gridCol w="358275">
                  <a:extLst>
                    <a:ext uri="{9D8B030D-6E8A-4147-A177-3AD203B41FA5}">
                      <a16:colId xmlns:a16="http://schemas.microsoft.com/office/drawing/2014/main" val="20001"/>
                    </a:ext>
                  </a:extLst>
                </a:gridCol>
                <a:gridCol w="354175">
                  <a:extLst>
                    <a:ext uri="{9D8B030D-6E8A-4147-A177-3AD203B41FA5}">
                      <a16:colId xmlns:a16="http://schemas.microsoft.com/office/drawing/2014/main" val="20002"/>
                    </a:ext>
                  </a:extLst>
                </a:gridCol>
                <a:gridCol w="393225">
                  <a:extLst>
                    <a:ext uri="{9D8B030D-6E8A-4147-A177-3AD203B41FA5}">
                      <a16:colId xmlns:a16="http://schemas.microsoft.com/office/drawing/2014/main" val="20003"/>
                    </a:ext>
                  </a:extLst>
                </a:gridCol>
                <a:gridCol w="461625">
                  <a:extLst>
                    <a:ext uri="{9D8B030D-6E8A-4147-A177-3AD203B41FA5}">
                      <a16:colId xmlns:a16="http://schemas.microsoft.com/office/drawing/2014/main" val="20004"/>
                    </a:ext>
                  </a:extLst>
                </a:gridCol>
                <a:gridCol w="461625">
                  <a:extLst>
                    <a:ext uri="{9D8B030D-6E8A-4147-A177-3AD203B41FA5}">
                      <a16:colId xmlns:a16="http://schemas.microsoft.com/office/drawing/2014/main" val="20005"/>
                    </a:ext>
                  </a:extLst>
                </a:gridCol>
                <a:gridCol w="379200">
                  <a:extLst>
                    <a:ext uri="{9D8B030D-6E8A-4147-A177-3AD203B41FA5}">
                      <a16:colId xmlns:a16="http://schemas.microsoft.com/office/drawing/2014/main" val="20006"/>
                    </a:ext>
                  </a:extLst>
                </a:gridCol>
                <a:gridCol w="461625">
                  <a:extLst>
                    <a:ext uri="{9D8B030D-6E8A-4147-A177-3AD203B41FA5}">
                      <a16:colId xmlns:a16="http://schemas.microsoft.com/office/drawing/2014/main" val="20007"/>
                    </a:ext>
                  </a:extLst>
                </a:gridCol>
                <a:gridCol w="454850">
                  <a:extLst>
                    <a:ext uri="{9D8B030D-6E8A-4147-A177-3AD203B41FA5}">
                      <a16:colId xmlns:a16="http://schemas.microsoft.com/office/drawing/2014/main" val="20008"/>
                    </a:ext>
                  </a:extLst>
                </a:gridCol>
                <a:gridCol w="457875">
                  <a:extLst>
                    <a:ext uri="{9D8B030D-6E8A-4147-A177-3AD203B41FA5}">
                      <a16:colId xmlns:a16="http://schemas.microsoft.com/office/drawing/2014/main" val="20009"/>
                    </a:ext>
                  </a:extLst>
                </a:gridCol>
                <a:gridCol w="393225">
                  <a:extLst>
                    <a:ext uri="{9D8B030D-6E8A-4147-A177-3AD203B41FA5}">
                      <a16:colId xmlns:a16="http://schemas.microsoft.com/office/drawing/2014/main" val="20010"/>
                    </a:ext>
                  </a:extLst>
                </a:gridCol>
                <a:gridCol w="461625">
                  <a:extLst>
                    <a:ext uri="{9D8B030D-6E8A-4147-A177-3AD203B41FA5}">
                      <a16:colId xmlns:a16="http://schemas.microsoft.com/office/drawing/2014/main" val="20011"/>
                    </a:ext>
                  </a:extLst>
                </a:gridCol>
                <a:gridCol w="349900">
                  <a:extLst>
                    <a:ext uri="{9D8B030D-6E8A-4147-A177-3AD203B41FA5}">
                      <a16:colId xmlns:a16="http://schemas.microsoft.com/office/drawing/2014/main" val="20012"/>
                    </a:ext>
                  </a:extLst>
                </a:gridCol>
                <a:gridCol w="360050">
                  <a:extLst>
                    <a:ext uri="{9D8B030D-6E8A-4147-A177-3AD203B41FA5}">
                      <a16:colId xmlns:a16="http://schemas.microsoft.com/office/drawing/2014/main" val="20013"/>
                    </a:ext>
                  </a:extLst>
                </a:gridCol>
                <a:gridCol w="443375">
                  <a:extLst>
                    <a:ext uri="{9D8B030D-6E8A-4147-A177-3AD203B41FA5}">
                      <a16:colId xmlns:a16="http://schemas.microsoft.com/office/drawing/2014/main" val="20014"/>
                    </a:ext>
                  </a:extLst>
                </a:gridCol>
                <a:gridCol w="344125">
                  <a:extLst>
                    <a:ext uri="{9D8B030D-6E8A-4147-A177-3AD203B41FA5}">
                      <a16:colId xmlns:a16="http://schemas.microsoft.com/office/drawing/2014/main" val="20015"/>
                    </a:ext>
                  </a:extLst>
                </a:gridCol>
                <a:gridCol w="393225">
                  <a:extLst>
                    <a:ext uri="{9D8B030D-6E8A-4147-A177-3AD203B41FA5}">
                      <a16:colId xmlns:a16="http://schemas.microsoft.com/office/drawing/2014/main" val="20016"/>
                    </a:ext>
                  </a:extLst>
                </a:gridCol>
                <a:gridCol w="425200">
                  <a:extLst>
                    <a:ext uri="{9D8B030D-6E8A-4147-A177-3AD203B41FA5}">
                      <a16:colId xmlns:a16="http://schemas.microsoft.com/office/drawing/2014/main" val="20017"/>
                    </a:ext>
                  </a:extLst>
                </a:gridCol>
                <a:gridCol w="451475">
                  <a:extLst>
                    <a:ext uri="{9D8B030D-6E8A-4147-A177-3AD203B41FA5}">
                      <a16:colId xmlns:a16="http://schemas.microsoft.com/office/drawing/2014/main" val="20018"/>
                    </a:ext>
                  </a:extLst>
                </a:gridCol>
                <a:gridCol w="457175">
                  <a:extLst>
                    <a:ext uri="{9D8B030D-6E8A-4147-A177-3AD203B41FA5}">
                      <a16:colId xmlns:a16="http://schemas.microsoft.com/office/drawing/2014/main" val="20019"/>
                    </a:ext>
                  </a:extLst>
                </a:gridCol>
                <a:gridCol w="336750">
                  <a:extLst>
                    <a:ext uri="{9D8B030D-6E8A-4147-A177-3AD203B41FA5}">
                      <a16:colId xmlns:a16="http://schemas.microsoft.com/office/drawing/2014/main" val="20020"/>
                    </a:ext>
                  </a:extLst>
                </a:gridCol>
              </a:tblGrid>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0"/>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1"/>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2"/>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3"/>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4"/>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6"/>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7"/>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8"/>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9"/>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0"/>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1"/>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2"/>
                  </a:ext>
                </a:extLst>
              </a:tr>
            </a:tbl>
          </a:graphicData>
        </a:graphic>
      </p:graphicFrame>
      <p:sp>
        <p:nvSpPr>
          <p:cNvPr id="405" name="Google Shape;405;p20"/>
          <p:cNvSpPr txBox="1"/>
          <p:nvPr/>
        </p:nvSpPr>
        <p:spPr>
          <a:xfrm>
            <a:off x="2123728" y="2276872"/>
            <a:ext cx="269626"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1</a:t>
            </a:r>
            <a:endParaRPr/>
          </a:p>
        </p:txBody>
      </p:sp>
      <p:sp>
        <p:nvSpPr>
          <p:cNvPr id="406" name="Google Shape;406;p20"/>
          <p:cNvSpPr txBox="1"/>
          <p:nvPr/>
        </p:nvSpPr>
        <p:spPr>
          <a:xfrm>
            <a:off x="2987824" y="1190057"/>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2</a:t>
            </a:r>
            <a:endParaRPr/>
          </a:p>
        </p:txBody>
      </p:sp>
      <p:sp>
        <p:nvSpPr>
          <p:cNvPr id="407" name="Google Shape;407;p20"/>
          <p:cNvSpPr txBox="1"/>
          <p:nvPr/>
        </p:nvSpPr>
        <p:spPr>
          <a:xfrm>
            <a:off x="4716016" y="2553871"/>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3</a:t>
            </a:r>
            <a:endParaRPr/>
          </a:p>
        </p:txBody>
      </p:sp>
      <p:sp>
        <p:nvSpPr>
          <p:cNvPr id="408" name="Google Shape;408;p20"/>
          <p:cNvSpPr txBox="1"/>
          <p:nvPr/>
        </p:nvSpPr>
        <p:spPr>
          <a:xfrm>
            <a:off x="7500186" y="2588422"/>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4</a:t>
            </a:r>
            <a:endParaRPr/>
          </a:p>
        </p:txBody>
      </p:sp>
      <p:sp>
        <p:nvSpPr>
          <p:cNvPr id="409" name="Google Shape;409;p20"/>
          <p:cNvSpPr txBox="1"/>
          <p:nvPr/>
        </p:nvSpPr>
        <p:spPr>
          <a:xfrm>
            <a:off x="2555776" y="1513118"/>
            <a:ext cx="269626"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1</a:t>
            </a:r>
            <a:endParaRPr/>
          </a:p>
        </p:txBody>
      </p:sp>
      <p:sp>
        <p:nvSpPr>
          <p:cNvPr id="410" name="Google Shape;410;p20"/>
          <p:cNvSpPr txBox="1"/>
          <p:nvPr/>
        </p:nvSpPr>
        <p:spPr>
          <a:xfrm>
            <a:off x="1691680" y="2605600"/>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2</a:t>
            </a:r>
            <a:endParaRPr/>
          </a:p>
        </p:txBody>
      </p:sp>
      <p:sp>
        <p:nvSpPr>
          <p:cNvPr id="411" name="Google Shape;411;p20"/>
          <p:cNvSpPr txBox="1"/>
          <p:nvPr/>
        </p:nvSpPr>
        <p:spPr>
          <a:xfrm>
            <a:off x="3962313" y="2905059"/>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3</a:t>
            </a:r>
            <a:endParaRPr/>
          </a:p>
        </p:txBody>
      </p:sp>
      <p:sp>
        <p:nvSpPr>
          <p:cNvPr id="412" name="Google Shape;412;p20"/>
          <p:cNvSpPr txBox="1"/>
          <p:nvPr/>
        </p:nvSpPr>
        <p:spPr>
          <a:xfrm>
            <a:off x="179169" y="3284984"/>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4</a:t>
            </a:r>
            <a:endParaRPr/>
          </a:p>
        </p:txBody>
      </p:sp>
      <p:sp>
        <p:nvSpPr>
          <p:cNvPr id="413" name="Google Shape;413;p20"/>
          <p:cNvSpPr txBox="1"/>
          <p:nvPr/>
        </p:nvSpPr>
        <p:spPr>
          <a:xfrm>
            <a:off x="1748308" y="142356"/>
            <a:ext cx="5040804"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b="1">
                <a:solidFill>
                  <a:schemeClr val="dk1"/>
                </a:solidFill>
                <a:latin typeface="Calibri"/>
                <a:ea typeface="Calibri"/>
                <a:cs typeface="Calibri"/>
                <a:sym typeface="Calibri"/>
              </a:rPr>
              <a:t>Exercise 1:Word Puzzle</a:t>
            </a:r>
            <a:endParaRPr sz="4000" b="1">
              <a:solidFill>
                <a:schemeClr val="dk1"/>
              </a:solidFill>
              <a:latin typeface="Calibri"/>
              <a:ea typeface="Calibri"/>
              <a:cs typeface="Calibri"/>
              <a:sym typeface="Calibri"/>
            </a:endParaRPr>
          </a:p>
        </p:txBody>
      </p:sp>
      <p:sp>
        <p:nvSpPr>
          <p:cNvPr id="414" name="Google Shape;414;p20"/>
          <p:cNvSpPr txBox="1"/>
          <p:nvPr/>
        </p:nvSpPr>
        <p:spPr>
          <a:xfrm>
            <a:off x="1691680" y="4574678"/>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5</a:t>
            </a:r>
            <a:endParaRPr/>
          </a:p>
        </p:txBody>
      </p:sp>
      <p:pic>
        <p:nvPicPr>
          <p:cNvPr id="415" name="Google Shape;415;p20">
            <a:hlinkClick r:id="rId3" action="ppaction://hlinksldjump"/>
          </p:cNvPr>
          <p:cNvPicPr preferRelativeResize="0"/>
          <p:nvPr/>
        </p:nvPicPr>
        <p:blipFill rotWithShape="1">
          <a:blip r:embed="rId4">
            <a:alphaModFix/>
          </a:blip>
          <a:srcRect/>
          <a:stretch/>
        </p:blipFill>
        <p:spPr>
          <a:xfrm>
            <a:off x="-61953" y="5662107"/>
            <a:ext cx="914479" cy="914479"/>
          </a:xfrm>
          <a:prstGeom prst="rect">
            <a:avLst/>
          </a:prstGeom>
          <a:noFill/>
          <a:ln>
            <a:noFill/>
          </a:ln>
        </p:spPr>
      </p:pic>
      <p:pic>
        <p:nvPicPr>
          <p:cNvPr id="416" name="Google Shape;416;p20">
            <a:hlinkClick r:id="rId5" action="ppaction://hlinksldjump"/>
          </p:cNvPr>
          <p:cNvPicPr preferRelativeResize="0"/>
          <p:nvPr/>
        </p:nvPicPr>
        <p:blipFill rotWithShape="1">
          <a:blip r:embed="rId6">
            <a:alphaModFix/>
          </a:blip>
          <a:srcRect/>
          <a:stretch/>
        </p:blipFill>
        <p:spPr>
          <a:xfrm>
            <a:off x="8279522" y="6119346"/>
            <a:ext cx="914479" cy="914479"/>
          </a:xfrm>
          <a:prstGeom prst="rect">
            <a:avLst/>
          </a:prstGeom>
          <a:noFill/>
          <a:ln>
            <a:noFill/>
          </a:ln>
        </p:spPr>
      </p:pic>
      <p:pic>
        <p:nvPicPr>
          <p:cNvPr id="417" name="Google Shape;417;p20"/>
          <p:cNvPicPr preferRelativeResize="0"/>
          <p:nvPr/>
        </p:nvPicPr>
        <p:blipFill rotWithShape="1">
          <a:blip r:embed="rId7">
            <a:alphaModFix/>
          </a:blip>
          <a:srcRect/>
          <a:stretch/>
        </p:blipFill>
        <p:spPr>
          <a:xfrm>
            <a:off x="0" y="6401991"/>
            <a:ext cx="790575" cy="419100"/>
          </a:xfrm>
          <a:prstGeom prst="rect">
            <a:avLst/>
          </a:prstGeom>
          <a:noFill/>
          <a:ln>
            <a:noFill/>
          </a:ln>
        </p:spPr>
      </p:pic>
      <p:pic>
        <p:nvPicPr>
          <p:cNvPr id="418" name="Google Shape;418;p20">
            <a:hlinkClick r:id="rId8" action="ppaction://hlinksldjump"/>
          </p:cNvPr>
          <p:cNvPicPr preferRelativeResize="0"/>
          <p:nvPr/>
        </p:nvPicPr>
        <p:blipFill rotWithShape="1">
          <a:blip r:embed="rId9">
            <a:alphaModFix/>
          </a:blip>
          <a:srcRect/>
          <a:stretch/>
        </p:blipFill>
        <p:spPr>
          <a:xfrm>
            <a:off x="8229521" y="0"/>
            <a:ext cx="914479" cy="914479"/>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graphicFrame>
        <p:nvGraphicFramePr>
          <p:cNvPr id="423" name="Google Shape;423;p21"/>
          <p:cNvGraphicFramePr/>
          <p:nvPr/>
        </p:nvGraphicFramePr>
        <p:xfrm>
          <a:off x="182729" y="1326199"/>
          <a:ext cx="8705675" cy="4322500"/>
        </p:xfrm>
        <a:graphic>
          <a:graphicData uri="http://schemas.openxmlformats.org/drawingml/2006/table">
            <a:tbl>
              <a:tblPr firstRow="1" bandRow="1">
                <a:noFill/>
                <a:tableStyleId>{2E48D20A-FC6D-4323-90EC-48C321BDA1DF}</a:tableStyleId>
              </a:tblPr>
              <a:tblGrid>
                <a:gridCol w="437825">
                  <a:extLst>
                    <a:ext uri="{9D8B030D-6E8A-4147-A177-3AD203B41FA5}">
                      <a16:colId xmlns:a16="http://schemas.microsoft.com/office/drawing/2014/main" val="20000"/>
                    </a:ext>
                  </a:extLst>
                </a:gridCol>
                <a:gridCol w="365625">
                  <a:extLst>
                    <a:ext uri="{9D8B030D-6E8A-4147-A177-3AD203B41FA5}">
                      <a16:colId xmlns:a16="http://schemas.microsoft.com/office/drawing/2014/main" val="20001"/>
                    </a:ext>
                  </a:extLst>
                </a:gridCol>
                <a:gridCol w="352825">
                  <a:extLst>
                    <a:ext uri="{9D8B030D-6E8A-4147-A177-3AD203B41FA5}">
                      <a16:colId xmlns:a16="http://schemas.microsoft.com/office/drawing/2014/main" val="20002"/>
                    </a:ext>
                  </a:extLst>
                </a:gridCol>
                <a:gridCol w="396550">
                  <a:extLst>
                    <a:ext uri="{9D8B030D-6E8A-4147-A177-3AD203B41FA5}">
                      <a16:colId xmlns:a16="http://schemas.microsoft.com/office/drawing/2014/main" val="20003"/>
                    </a:ext>
                  </a:extLst>
                </a:gridCol>
                <a:gridCol w="465525">
                  <a:extLst>
                    <a:ext uri="{9D8B030D-6E8A-4147-A177-3AD203B41FA5}">
                      <a16:colId xmlns:a16="http://schemas.microsoft.com/office/drawing/2014/main" val="20004"/>
                    </a:ext>
                  </a:extLst>
                </a:gridCol>
                <a:gridCol w="465525">
                  <a:extLst>
                    <a:ext uri="{9D8B030D-6E8A-4147-A177-3AD203B41FA5}">
                      <a16:colId xmlns:a16="http://schemas.microsoft.com/office/drawing/2014/main" val="20005"/>
                    </a:ext>
                  </a:extLst>
                </a:gridCol>
                <a:gridCol w="382400">
                  <a:extLst>
                    <a:ext uri="{9D8B030D-6E8A-4147-A177-3AD203B41FA5}">
                      <a16:colId xmlns:a16="http://schemas.microsoft.com/office/drawing/2014/main" val="20006"/>
                    </a:ext>
                  </a:extLst>
                </a:gridCol>
                <a:gridCol w="465525">
                  <a:extLst>
                    <a:ext uri="{9D8B030D-6E8A-4147-A177-3AD203B41FA5}">
                      <a16:colId xmlns:a16="http://schemas.microsoft.com/office/drawing/2014/main" val="20007"/>
                    </a:ext>
                  </a:extLst>
                </a:gridCol>
                <a:gridCol w="458700">
                  <a:extLst>
                    <a:ext uri="{9D8B030D-6E8A-4147-A177-3AD203B41FA5}">
                      <a16:colId xmlns:a16="http://schemas.microsoft.com/office/drawing/2014/main" val="20008"/>
                    </a:ext>
                  </a:extLst>
                </a:gridCol>
                <a:gridCol w="461750">
                  <a:extLst>
                    <a:ext uri="{9D8B030D-6E8A-4147-A177-3AD203B41FA5}">
                      <a16:colId xmlns:a16="http://schemas.microsoft.com/office/drawing/2014/main" val="20009"/>
                    </a:ext>
                  </a:extLst>
                </a:gridCol>
                <a:gridCol w="396550">
                  <a:extLst>
                    <a:ext uri="{9D8B030D-6E8A-4147-A177-3AD203B41FA5}">
                      <a16:colId xmlns:a16="http://schemas.microsoft.com/office/drawing/2014/main" val="20010"/>
                    </a:ext>
                  </a:extLst>
                </a:gridCol>
                <a:gridCol w="465525">
                  <a:extLst>
                    <a:ext uri="{9D8B030D-6E8A-4147-A177-3AD203B41FA5}">
                      <a16:colId xmlns:a16="http://schemas.microsoft.com/office/drawing/2014/main" val="20011"/>
                    </a:ext>
                  </a:extLst>
                </a:gridCol>
                <a:gridCol w="352850">
                  <a:extLst>
                    <a:ext uri="{9D8B030D-6E8A-4147-A177-3AD203B41FA5}">
                      <a16:colId xmlns:a16="http://schemas.microsoft.com/office/drawing/2014/main" val="20012"/>
                    </a:ext>
                  </a:extLst>
                </a:gridCol>
                <a:gridCol w="363075">
                  <a:extLst>
                    <a:ext uri="{9D8B030D-6E8A-4147-A177-3AD203B41FA5}">
                      <a16:colId xmlns:a16="http://schemas.microsoft.com/office/drawing/2014/main" val="20013"/>
                    </a:ext>
                  </a:extLst>
                </a:gridCol>
                <a:gridCol w="447125">
                  <a:extLst>
                    <a:ext uri="{9D8B030D-6E8A-4147-A177-3AD203B41FA5}">
                      <a16:colId xmlns:a16="http://schemas.microsoft.com/office/drawing/2014/main" val="20014"/>
                    </a:ext>
                  </a:extLst>
                </a:gridCol>
                <a:gridCol w="347025">
                  <a:extLst>
                    <a:ext uri="{9D8B030D-6E8A-4147-A177-3AD203B41FA5}">
                      <a16:colId xmlns:a16="http://schemas.microsoft.com/office/drawing/2014/main" val="20015"/>
                    </a:ext>
                  </a:extLst>
                </a:gridCol>
                <a:gridCol w="396550">
                  <a:extLst>
                    <a:ext uri="{9D8B030D-6E8A-4147-A177-3AD203B41FA5}">
                      <a16:colId xmlns:a16="http://schemas.microsoft.com/office/drawing/2014/main" val="20016"/>
                    </a:ext>
                  </a:extLst>
                </a:gridCol>
                <a:gridCol w="428800">
                  <a:extLst>
                    <a:ext uri="{9D8B030D-6E8A-4147-A177-3AD203B41FA5}">
                      <a16:colId xmlns:a16="http://schemas.microsoft.com/office/drawing/2014/main" val="20017"/>
                    </a:ext>
                  </a:extLst>
                </a:gridCol>
                <a:gridCol w="455275">
                  <a:extLst>
                    <a:ext uri="{9D8B030D-6E8A-4147-A177-3AD203B41FA5}">
                      <a16:colId xmlns:a16="http://schemas.microsoft.com/office/drawing/2014/main" val="20018"/>
                    </a:ext>
                  </a:extLst>
                </a:gridCol>
                <a:gridCol w="461050">
                  <a:extLst>
                    <a:ext uri="{9D8B030D-6E8A-4147-A177-3AD203B41FA5}">
                      <a16:colId xmlns:a16="http://schemas.microsoft.com/office/drawing/2014/main" val="20019"/>
                    </a:ext>
                  </a:extLst>
                </a:gridCol>
                <a:gridCol w="339600">
                  <a:extLst>
                    <a:ext uri="{9D8B030D-6E8A-4147-A177-3AD203B41FA5}">
                      <a16:colId xmlns:a16="http://schemas.microsoft.com/office/drawing/2014/main" val="20020"/>
                    </a:ext>
                  </a:extLst>
                </a:gridCol>
              </a:tblGrid>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0"/>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c</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n’</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r>
                        <a:rPr lang="es-MX" sz="1600"/>
                        <a:t>h</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v</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e</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1"/>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y</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2"/>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3"/>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i</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g</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h</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c</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4"/>
                  </a:ext>
                </a:extLst>
              </a:tr>
              <a:tr h="332500">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highlight>
                          <a:srgbClr val="C0504D"/>
                        </a:highlight>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g</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c</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o</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u</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l</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d</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n’</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r>
                        <a:rPr lang="es-MX" sz="1600"/>
                        <a:t>h</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v</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e</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32500">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u</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s</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r>
                        <a:rPr lang="es-MX" sz="1600"/>
                        <a:t>h</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v</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e</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s</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n’</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6"/>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e</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t</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5B8B7"/>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7"/>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2"/>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8"/>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h</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09"/>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m</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a</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r>
                        <a:rPr lang="es-MX" sz="1600"/>
                        <a:t>y</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0"/>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v</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1"/>
                  </a:ext>
                </a:extLst>
              </a:tr>
              <a:tr h="332500">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r>
                        <a:rPr lang="es-MX" sz="1600"/>
                        <a:t>e</a:t>
                      </a:r>
                      <a:endParaRPr/>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tc>
                  <a:txBody>
                    <a:bodyPr/>
                    <a:lstStyle/>
                    <a:p>
                      <a:pPr marL="0" marR="0" lvl="0" indent="0" algn="l" rtl="0">
                        <a:spcBef>
                          <a:spcPts val="0"/>
                        </a:spcBef>
                        <a:spcAft>
                          <a:spcPts val="0"/>
                        </a:spcAft>
                        <a:buNone/>
                      </a:pPr>
                      <a:endParaRPr sz="1600"/>
                    </a:p>
                  </a:txBody>
                  <a:tcPr marL="110650" marR="110650" marT="41575" marB="4157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7979"/>
                    </a:solidFill>
                  </a:tcPr>
                </a:tc>
                <a:extLst>
                  <a:ext uri="{0D108BD9-81ED-4DB2-BD59-A6C34878D82A}">
                    <a16:rowId xmlns:a16="http://schemas.microsoft.com/office/drawing/2014/main" val="10012"/>
                  </a:ext>
                </a:extLst>
              </a:tr>
            </a:tbl>
          </a:graphicData>
        </a:graphic>
      </p:graphicFrame>
      <p:sp>
        <p:nvSpPr>
          <p:cNvPr id="424" name="Google Shape;424;p21"/>
          <p:cNvSpPr txBox="1"/>
          <p:nvPr/>
        </p:nvSpPr>
        <p:spPr>
          <a:xfrm>
            <a:off x="2732413" y="1568092"/>
            <a:ext cx="327419"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1</a:t>
            </a:r>
            <a:endParaRPr/>
          </a:p>
        </p:txBody>
      </p:sp>
      <p:sp>
        <p:nvSpPr>
          <p:cNvPr id="425" name="Google Shape;425;p21"/>
          <p:cNvSpPr txBox="1"/>
          <p:nvPr/>
        </p:nvSpPr>
        <p:spPr>
          <a:xfrm>
            <a:off x="1751415" y="2599399"/>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2</a:t>
            </a:r>
            <a:endParaRPr/>
          </a:p>
        </p:txBody>
      </p:sp>
      <p:sp>
        <p:nvSpPr>
          <p:cNvPr id="426" name="Google Shape;426;p21"/>
          <p:cNvSpPr txBox="1"/>
          <p:nvPr/>
        </p:nvSpPr>
        <p:spPr>
          <a:xfrm>
            <a:off x="3923928" y="2929702"/>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3</a:t>
            </a:r>
            <a:endParaRPr/>
          </a:p>
        </p:txBody>
      </p:sp>
      <p:sp>
        <p:nvSpPr>
          <p:cNvPr id="427" name="Google Shape;427;p21"/>
          <p:cNvSpPr txBox="1"/>
          <p:nvPr/>
        </p:nvSpPr>
        <p:spPr>
          <a:xfrm>
            <a:off x="182729" y="3284984"/>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4</a:t>
            </a:r>
            <a:endParaRPr/>
          </a:p>
        </p:txBody>
      </p:sp>
      <p:sp>
        <p:nvSpPr>
          <p:cNvPr id="428" name="Google Shape;428;p21"/>
          <p:cNvSpPr txBox="1"/>
          <p:nvPr/>
        </p:nvSpPr>
        <p:spPr>
          <a:xfrm>
            <a:off x="477696" y="249750"/>
            <a:ext cx="7787004"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b="1">
                <a:solidFill>
                  <a:schemeClr val="dk1"/>
                </a:solidFill>
                <a:latin typeface="Calibri"/>
                <a:ea typeface="Calibri"/>
                <a:cs typeface="Calibri"/>
                <a:sym typeface="Calibri"/>
              </a:rPr>
              <a:t>Exercise 1:Word Puzzle. Answer Key</a:t>
            </a:r>
            <a:endParaRPr/>
          </a:p>
        </p:txBody>
      </p:sp>
      <p:sp>
        <p:nvSpPr>
          <p:cNvPr id="429" name="Google Shape;429;p21"/>
          <p:cNvSpPr txBox="1"/>
          <p:nvPr/>
        </p:nvSpPr>
        <p:spPr>
          <a:xfrm>
            <a:off x="2195736" y="2244231"/>
            <a:ext cx="327419"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1</a:t>
            </a:r>
            <a:endParaRPr/>
          </a:p>
        </p:txBody>
      </p:sp>
      <p:sp>
        <p:nvSpPr>
          <p:cNvPr id="430" name="Google Shape;430;p21"/>
          <p:cNvSpPr txBox="1"/>
          <p:nvPr/>
        </p:nvSpPr>
        <p:spPr>
          <a:xfrm>
            <a:off x="3059832" y="1236496"/>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2</a:t>
            </a:r>
            <a:endParaRPr/>
          </a:p>
        </p:txBody>
      </p:sp>
      <p:sp>
        <p:nvSpPr>
          <p:cNvPr id="431" name="Google Shape;431;p21"/>
          <p:cNvSpPr txBox="1"/>
          <p:nvPr/>
        </p:nvSpPr>
        <p:spPr>
          <a:xfrm>
            <a:off x="4788024" y="2602953"/>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3</a:t>
            </a:r>
            <a:endParaRPr/>
          </a:p>
        </p:txBody>
      </p:sp>
      <p:sp>
        <p:nvSpPr>
          <p:cNvPr id="432" name="Google Shape;432;p21"/>
          <p:cNvSpPr txBox="1"/>
          <p:nvPr/>
        </p:nvSpPr>
        <p:spPr>
          <a:xfrm>
            <a:off x="7567455" y="2599399"/>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4</a:t>
            </a:r>
            <a:endParaRPr/>
          </a:p>
        </p:txBody>
      </p:sp>
      <p:sp>
        <p:nvSpPr>
          <p:cNvPr id="433" name="Google Shape;433;p21"/>
          <p:cNvSpPr txBox="1"/>
          <p:nvPr/>
        </p:nvSpPr>
        <p:spPr>
          <a:xfrm>
            <a:off x="1751415" y="4590321"/>
            <a:ext cx="288032" cy="2880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200" b="1">
                <a:solidFill>
                  <a:schemeClr val="dk1"/>
                </a:solidFill>
                <a:latin typeface="Arial"/>
                <a:ea typeface="Arial"/>
                <a:cs typeface="Arial"/>
                <a:sym typeface="Arial"/>
              </a:rPr>
              <a:t>5</a:t>
            </a:r>
            <a:endParaRPr/>
          </a:p>
        </p:txBody>
      </p:sp>
      <p:pic>
        <p:nvPicPr>
          <p:cNvPr id="434" name="Google Shape;434;p21">
            <a:hlinkClick r:id="rId3" action="ppaction://hlinksldjump"/>
          </p:cNvPr>
          <p:cNvPicPr preferRelativeResize="0"/>
          <p:nvPr/>
        </p:nvPicPr>
        <p:blipFill rotWithShape="1">
          <a:blip r:embed="rId4">
            <a:alphaModFix/>
          </a:blip>
          <a:srcRect/>
          <a:stretch/>
        </p:blipFill>
        <p:spPr>
          <a:xfrm>
            <a:off x="-76999" y="6151010"/>
            <a:ext cx="914479" cy="914479"/>
          </a:xfrm>
          <a:prstGeom prst="rect">
            <a:avLst/>
          </a:prstGeom>
          <a:noFill/>
          <a:ln>
            <a:noFill/>
          </a:ln>
        </p:spPr>
      </p:pic>
      <p:pic>
        <p:nvPicPr>
          <p:cNvPr id="435" name="Google Shape;435;p21">
            <a:hlinkClick r:id="rId5" action="ppaction://hlinksldjump"/>
          </p:cNvPr>
          <p:cNvPicPr preferRelativeResize="0"/>
          <p:nvPr/>
        </p:nvPicPr>
        <p:blipFill rotWithShape="1">
          <a:blip r:embed="rId6">
            <a:alphaModFix/>
          </a:blip>
          <a:srcRect/>
          <a:stretch/>
        </p:blipFill>
        <p:spPr>
          <a:xfrm>
            <a:off x="8264700" y="6123560"/>
            <a:ext cx="914479" cy="914479"/>
          </a:xfrm>
          <a:prstGeom prst="rect">
            <a:avLst/>
          </a:prstGeom>
          <a:noFill/>
          <a:ln>
            <a:noFill/>
          </a:ln>
        </p:spPr>
      </p:pic>
      <p:pic>
        <p:nvPicPr>
          <p:cNvPr id="436" name="Google Shape;436;p21">
            <a:hlinkClick r:id="rId7" action="ppaction://hlinksldjump"/>
          </p:cNvPr>
          <p:cNvPicPr preferRelativeResize="0"/>
          <p:nvPr/>
        </p:nvPicPr>
        <p:blipFill rotWithShape="1">
          <a:blip r:embed="rId8">
            <a:alphaModFix/>
          </a:blip>
          <a:srcRect/>
          <a:stretch/>
        </p:blipFill>
        <p:spPr>
          <a:xfrm>
            <a:off x="8100392" y="172171"/>
            <a:ext cx="914479" cy="914479"/>
          </a:xfrm>
          <a:prstGeom prst="rect">
            <a:avLst/>
          </a:prstGeom>
          <a:noFill/>
          <a:ln>
            <a:noFill/>
          </a:ln>
        </p:spPr>
      </p:pic>
      <p:sp>
        <p:nvSpPr>
          <p:cNvPr id="437" name="Google Shape;437;p21"/>
          <p:cNvSpPr txBox="1"/>
          <p:nvPr/>
        </p:nvSpPr>
        <p:spPr>
          <a:xfrm>
            <a:off x="545801" y="937086"/>
            <a:ext cx="243406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rgbClr val="953734"/>
                </a:solidFill>
                <a:latin typeface="Calibri"/>
                <a:ea typeface="Calibri"/>
                <a:cs typeface="Calibri"/>
                <a:sym typeface="Calibri"/>
              </a:rPr>
              <a:t>Compare your answers.</a:t>
            </a:r>
            <a:endParaRPr sz="1800" b="1">
              <a:solidFill>
                <a:srgbClr val="953734"/>
              </a:solidFill>
              <a:latin typeface="Calibri"/>
              <a:ea typeface="Calibri"/>
              <a:cs typeface="Calibri"/>
              <a:sym typeface="Calibri"/>
            </a:endParaRPr>
          </a:p>
        </p:txBody>
      </p:sp>
      <p:pic>
        <p:nvPicPr>
          <p:cNvPr id="2" name="Google Shape;90;p1">
            <a:extLst>
              <a:ext uri="{FF2B5EF4-FFF2-40B4-BE49-F238E27FC236}">
                <a16:creationId xmlns:a16="http://schemas.microsoft.com/office/drawing/2014/main" id="{591C7E67-4EFF-DDA8-DB9B-5CBD2A1CEC98}"/>
              </a:ext>
            </a:extLst>
          </p:cNvPr>
          <p:cNvPicPr preferRelativeResize="0"/>
          <p:nvPr/>
        </p:nvPicPr>
        <p:blipFill rotWithShape="1">
          <a:blip r:embed="rId9">
            <a:alphaModFix/>
          </a:blip>
          <a:srcRect/>
          <a:stretch/>
        </p:blipFill>
        <p:spPr>
          <a:xfrm>
            <a:off x="0" y="6441830"/>
            <a:ext cx="790575" cy="4191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22">
            <a:hlinkClick r:id="rId3"/>
          </p:cNvPr>
          <p:cNvSpPr txBox="1"/>
          <p:nvPr/>
        </p:nvSpPr>
        <p:spPr>
          <a:xfrm>
            <a:off x="1331640" y="1933208"/>
            <a:ext cx="680026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b="1">
                <a:solidFill>
                  <a:schemeClr val="dk1"/>
                </a:solidFill>
                <a:latin typeface="Arial"/>
                <a:ea typeface="Arial"/>
                <a:cs typeface="Arial"/>
                <a:sym typeface="Arial"/>
              </a:rPr>
              <a:t>Exercise 2: Uses of Modals</a:t>
            </a:r>
            <a:endParaRPr sz="4000" b="1">
              <a:solidFill>
                <a:schemeClr val="dk1"/>
              </a:solidFill>
              <a:latin typeface="Arial"/>
              <a:ea typeface="Arial"/>
              <a:cs typeface="Arial"/>
              <a:sym typeface="Arial"/>
            </a:endParaRPr>
          </a:p>
        </p:txBody>
      </p:sp>
      <p:sp>
        <p:nvSpPr>
          <p:cNvPr id="443" name="Google Shape;443;p22"/>
          <p:cNvSpPr txBox="1"/>
          <p:nvPr/>
        </p:nvSpPr>
        <p:spPr>
          <a:xfrm>
            <a:off x="3853003" y="4811685"/>
            <a:ext cx="1437991" cy="400110"/>
          </a:xfrm>
          <a:prstGeom prst="rect">
            <a:avLst/>
          </a:prstGeom>
          <a:noFill/>
          <a:ln w="38100" cap="flat" cmpd="sng">
            <a:solidFill>
              <a:srgbClr val="953734"/>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b="1" u="sng">
                <a:solidFill>
                  <a:srgbClr val="0000FF"/>
                </a:solidFill>
                <a:latin typeface="Arial"/>
                <a:ea typeface="Arial"/>
                <a:cs typeface="Arial"/>
                <a:sym typeface="Arial"/>
                <a:hlinkClick r:id="rId4">
                  <a:extLst>
                    <a:ext uri="{A12FA001-AC4F-418D-AE19-62706E023703}">
                      <ahyp:hlinkClr xmlns:ahyp="http://schemas.microsoft.com/office/drawing/2018/hyperlinkcolor" val="tx"/>
                    </a:ext>
                  </a:extLst>
                </a:hlinkClick>
              </a:rPr>
              <a:t>Click here</a:t>
            </a:r>
            <a:endParaRPr sz="2000">
              <a:solidFill>
                <a:schemeClr val="dk1"/>
              </a:solidFill>
              <a:latin typeface="Arial"/>
              <a:ea typeface="Arial"/>
              <a:cs typeface="Arial"/>
              <a:sym typeface="Arial"/>
            </a:endParaRPr>
          </a:p>
        </p:txBody>
      </p:sp>
      <p:pic>
        <p:nvPicPr>
          <p:cNvPr id="444" name="Google Shape;444;p22">
            <a:hlinkClick r:id="rId5" action="ppaction://hlinksldjump"/>
          </p:cNvPr>
          <p:cNvPicPr preferRelativeResize="0"/>
          <p:nvPr/>
        </p:nvPicPr>
        <p:blipFill rotWithShape="1">
          <a:blip r:embed="rId6">
            <a:alphaModFix/>
          </a:blip>
          <a:srcRect/>
          <a:stretch/>
        </p:blipFill>
        <p:spPr>
          <a:xfrm>
            <a:off x="8246559" y="6085801"/>
            <a:ext cx="914479" cy="914479"/>
          </a:xfrm>
          <a:prstGeom prst="rect">
            <a:avLst/>
          </a:prstGeom>
          <a:noFill/>
          <a:ln>
            <a:noFill/>
          </a:ln>
        </p:spPr>
      </p:pic>
      <p:pic>
        <p:nvPicPr>
          <p:cNvPr id="445" name="Google Shape;445;p22"/>
          <p:cNvPicPr preferRelativeResize="0"/>
          <p:nvPr/>
        </p:nvPicPr>
        <p:blipFill rotWithShape="1">
          <a:blip r:embed="rId7">
            <a:alphaModFix/>
          </a:blip>
          <a:srcRect/>
          <a:stretch/>
        </p:blipFill>
        <p:spPr>
          <a:xfrm>
            <a:off x="0" y="6401991"/>
            <a:ext cx="790575" cy="419100"/>
          </a:xfrm>
          <a:prstGeom prst="rect">
            <a:avLst/>
          </a:prstGeom>
          <a:noFill/>
          <a:ln>
            <a:noFill/>
          </a:ln>
        </p:spPr>
      </p:pic>
      <p:pic>
        <p:nvPicPr>
          <p:cNvPr id="446" name="Google Shape;446;p22">
            <a:hlinkClick r:id="rId8" action="ppaction://hlinksldjump"/>
          </p:cNvPr>
          <p:cNvPicPr preferRelativeResize="0"/>
          <p:nvPr/>
        </p:nvPicPr>
        <p:blipFill rotWithShape="1">
          <a:blip r:embed="rId9">
            <a:alphaModFix/>
          </a:blip>
          <a:srcRect/>
          <a:stretch/>
        </p:blipFill>
        <p:spPr>
          <a:xfrm>
            <a:off x="8131900" y="0"/>
            <a:ext cx="914479" cy="914479"/>
          </a:xfrm>
          <a:prstGeom prst="rect">
            <a:avLst/>
          </a:prstGeom>
          <a:noFill/>
          <a:ln>
            <a:noFill/>
          </a:ln>
        </p:spPr>
      </p:pic>
      <p:pic>
        <p:nvPicPr>
          <p:cNvPr id="447" name="Google Shape;447;p22">
            <a:hlinkClick r:id="rId10" action="ppaction://hlinksldjump"/>
          </p:cNvPr>
          <p:cNvPicPr preferRelativeResize="0"/>
          <p:nvPr/>
        </p:nvPicPr>
        <p:blipFill rotWithShape="1">
          <a:blip r:embed="rId11">
            <a:alphaModFix/>
          </a:blip>
          <a:srcRect/>
          <a:stretch/>
        </p:blipFill>
        <p:spPr>
          <a:xfrm>
            <a:off x="-52467" y="5682864"/>
            <a:ext cx="914479" cy="914479"/>
          </a:xfrm>
          <a:prstGeom prst="rect">
            <a:avLst/>
          </a:prstGeom>
          <a:noFill/>
          <a:ln>
            <a:noFill/>
          </a:ln>
        </p:spPr>
      </p:pic>
      <p:sp>
        <p:nvSpPr>
          <p:cNvPr id="448" name="Google Shape;448;p22"/>
          <p:cNvSpPr txBox="1"/>
          <p:nvPr/>
        </p:nvSpPr>
        <p:spPr>
          <a:xfrm>
            <a:off x="251518" y="2856921"/>
            <a:ext cx="8352929"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sz="4000" b="1">
              <a:solidFill>
                <a:schemeClr val="dk1"/>
              </a:solidFill>
              <a:latin typeface="Arial"/>
              <a:ea typeface="Arial"/>
              <a:cs typeface="Arial"/>
              <a:sym typeface="Arial"/>
            </a:endParaRPr>
          </a:p>
          <a:p>
            <a:pPr marL="0" marR="0" lvl="0" indent="0" algn="ctr" rtl="0">
              <a:spcBef>
                <a:spcPts val="0"/>
              </a:spcBef>
              <a:spcAft>
                <a:spcPts val="0"/>
              </a:spcAft>
              <a:buNone/>
            </a:pPr>
            <a:r>
              <a:rPr lang="es-MX" sz="4000" b="1">
                <a:solidFill>
                  <a:schemeClr val="dk1"/>
                </a:solidFill>
                <a:latin typeface="Arial"/>
                <a:ea typeface="Arial"/>
                <a:cs typeface="Arial"/>
                <a:sym typeface="Arial"/>
              </a:rPr>
              <a:t>Compare your answers </a:t>
            </a:r>
            <a:endParaRPr/>
          </a:p>
          <a:p>
            <a:pPr marL="0" marR="0" lvl="0" indent="0" algn="ctr" rtl="0">
              <a:spcBef>
                <a:spcPts val="0"/>
              </a:spcBef>
              <a:spcAft>
                <a:spcPts val="0"/>
              </a:spcAft>
              <a:buNone/>
            </a:pPr>
            <a:r>
              <a:rPr lang="es-MX" sz="4000" b="1">
                <a:solidFill>
                  <a:schemeClr val="dk1"/>
                </a:solidFill>
                <a:latin typeface="Arial"/>
                <a:ea typeface="Arial"/>
                <a:cs typeface="Arial"/>
                <a:sym typeface="Arial"/>
              </a:rPr>
              <a:t>with the answer key.</a:t>
            </a:r>
            <a:endParaRPr sz="4000" b="1">
              <a:solidFill>
                <a:schemeClr val="dk1"/>
              </a:solidFill>
              <a:latin typeface="Arial"/>
              <a:ea typeface="Arial"/>
              <a:cs typeface="Arial"/>
              <a:sym typeface="Arial"/>
            </a:endParaRPr>
          </a:p>
        </p:txBody>
      </p:sp>
      <p:sp>
        <p:nvSpPr>
          <p:cNvPr id="449" name="Google Shape;449;p22">
            <a:hlinkClick r:id="rId12"/>
          </p:cNvPr>
          <p:cNvSpPr txBox="1"/>
          <p:nvPr/>
        </p:nvSpPr>
        <p:spPr>
          <a:xfrm>
            <a:off x="3853004" y="3002017"/>
            <a:ext cx="1437991" cy="400110"/>
          </a:xfrm>
          <a:prstGeom prst="rect">
            <a:avLst/>
          </a:prstGeom>
          <a:noFill/>
          <a:ln w="38100" cap="flat" cmpd="sng">
            <a:solidFill>
              <a:srgbClr val="953734"/>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Click here</a:t>
            </a:r>
            <a:endParaRPr sz="2000">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23"/>
          <p:cNvSpPr txBox="1"/>
          <p:nvPr/>
        </p:nvSpPr>
        <p:spPr>
          <a:xfrm>
            <a:off x="300344" y="1950485"/>
            <a:ext cx="8763272" cy="15696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tabLst>
                <a:tab pos="452438" algn="l"/>
              </a:tabLst>
            </a:pPr>
            <a:r>
              <a:rPr lang="es-MX" sz="3200" b="1" dirty="0" err="1">
                <a:solidFill>
                  <a:schemeClr val="dk1"/>
                </a:solidFill>
                <a:latin typeface="Arial"/>
                <a:ea typeface="Arial"/>
                <a:cs typeface="Arial"/>
                <a:sym typeface="Arial"/>
              </a:rPr>
              <a:t>Watch</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the</a:t>
            </a:r>
            <a:r>
              <a:rPr lang="es-MX" sz="3200" b="1" dirty="0">
                <a:solidFill>
                  <a:schemeClr val="dk1"/>
                </a:solidFill>
                <a:latin typeface="Arial"/>
                <a:ea typeface="Arial"/>
                <a:cs typeface="Arial"/>
                <a:sym typeface="Arial"/>
              </a:rPr>
              <a:t> video and </a:t>
            </a:r>
            <a:r>
              <a:rPr lang="es-MX" sz="3200" b="1" dirty="0" err="1">
                <a:solidFill>
                  <a:schemeClr val="dk1"/>
                </a:solidFill>
                <a:latin typeface="Arial"/>
                <a:ea typeface="Arial"/>
                <a:cs typeface="Arial"/>
                <a:sym typeface="Arial"/>
              </a:rPr>
              <a:t>fill</a:t>
            </a:r>
            <a:r>
              <a:rPr lang="es-MX" sz="3200" b="1" dirty="0">
                <a:solidFill>
                  <a:schemeClr val="dk1"/>
                </a:solidFill>
                <a:latin typeface="Arial"/>
                <a:ea typeface="Arial"/>
                <a:cs typeface="Arial"/>
                <a:sym typeface="Arial"/>
              </a:rPr>
              <a:t> in </a:t>
            </a:r>
            <a:r>
              <a:rPr lang="es-MX" sz="3200" b="1" dirty="0" err="1">
                <a:solidFill>
                  <a:schemeClr val="dk1"/>
                </a:solidFill>
                <a:latin typeface="Arial"/>
                <a:ea typeface="Arial"/>
                <a:cs typeface="Arial"/>
                <a:sym typeface="Arial"/>
              </a:rPr>
              <a:t>the</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blanks</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with</a:t>
            </a:r>
            <a:r>
              <a:rPr lang="es-MX" sz="3200" b="1" dirty="0">
                <a:solidFill>
                  <a:schemeClr val="dk1"/>
                </a:solidFill>
                <a:latin typeface="Arial"/>
                <a:ea typeface="Arial"/>
                <a:cs typeface="Arial"/>
                <a:sym typeface="Arial"/>
              </a:rPr>
              <a:t> a </a:t>
            </a:r>
            <a:r>
              <a:rPr lang="es-MX" sz="3200" b="1" dirty="0" err="1">
                <a:solidFill>
                  <a:schemeClr val="dk1"/>
                </a:solidFill>
                <a:latin typeface="Arial"/>
                <a:ea typeface="Arial"/>
                <a:cs typeface="Arial"/>
                <a:sym typeface="Arial"/>
              </a:rPr>
              <a:t>correct</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form</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of</a:t>
            </a:r>
            <a:r>
              <a:rPr lang="es-MX" sz="3200" b="1" dirty="0">
                <a:solidFill>
                  <a:schemeClr val="dk1"/>
                </a:solidFill>
                <a:latin typeface="Arial"/>
                <a:ea typeface="Arial"/>
                <a:cs typeface="Arial"/>
                <a:sym typeface="Arial"/>
              </a:rPr>
              <a:t> a modal </a:t>
            </a:r>
            <a:r>
              <a:rPr lang="es-MX" sz="3200" b="1" dirty="0" err="1">
                <a:solidFill>
                  <a:schemeClr val="dk1"/>
                </a:solidFill>
                <a:latin typeface="Arial"/>
                <a:ea typeface="Arial"/>
                <a:cs typeface="Arial"/>
                <a:sym typeface="Arial"/>
              </a:rPr>
              <a:t>verb</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when</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the</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icon</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appears</a:t>
            </a:r>
            <a:r>
              <a:rPr lang="es-MX" sz="3200" b="1" dirty="0">
                <a:solidFill>
                  <a:schemeClr val="dk1"/>
                </a:solidFill>
                <a:latin typeface="Arial"/>
                <a:ea typeface="Arial"/>
                <a:cs typeface="Arial"/>
                <a:sym typeface="Arial"/>
              </a:rPr>
              <a:t>.</a:t>
            </a:r>
            <a:endParaRPr sz="3200" dirty="0"/>
          </a:p>
        </p:txBody>
      </p:sp>
      <p:sp>
        <p:nvSpPr>
          <p:cNvPr id="455" name="Google Shape;455;p23"/>
          <p:cNvSpPr txBox="1"/>
          <p:nvPr/>
        </p:nvSpPr>
        <p:spPr>
          <a:xfrm>
            <a:off x="3328556" y="4432750"/>
            <a:ext cx="1832931" cy="584775"/>
          </a:xfrm>
          <a:prstGeom prst="rect">
            <a:avLst/>
          </a:prstGeom>
          <a:noFill/>
          <a:ln w="38100" cap="flat" cmpd="sng">
            <a:solidFill>
              <a:srgbClr val="538CD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s-MX" sz="3200" b="1" u="sng">
                <a:solidFill>
                  <a:srgbClr val="0000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Click </a:t>
            </a:r>
            <a:r>
              <a:rPr lang="es-MX" sz="3200" b="1"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here</a:t>
            </a:r>
            <a:endParaRPr sz="3200" b="1">
              <a:solidFill>
                <a:schemeClr val="dk1"/>
              </a:solidFill>
              <a:latin typeface="Calibri"/>
              <a:ea typeface="Calibri"/>
              <a:cs typeface="Calibri"/>
              <a:sym typeface="Calibri"/>
            </a:endParaRPr>
          </a:p>
        </p:txBody>
      </p:sp>
      <p:pic>
        <p:nvPicPr>
          <p:cNvPr id="456" name="Google Shape;456;p23"/>
          <p:cNvPicPr preferRelativeResize="0"/>
          <p:nvPr/>
        </p:nvPicPr>
        <p:blipFill rotWithShape="1">
          <a:blip r:embed="rId4">
            <a:alphaModFix/>
          </a:blip>
          <a:srcRect/>
          <a:stretch/>
        </p:blipFill>
        <p:spPr>
          <a:xfrm>
            <a:off x="0" y="6401991"/>
            <a:ext cx="790575" cy="419100"/>
          </a:xfrm>
          <a:prstGeom prst="rect">
            <a:avLst/>
          </a:prstGeom>
          <a:noFill/>
          <a:ln>
            <a:noFill/>
          </a:ln>
        </p:spPr>
      </p:pic>
      <p:pic>
        <p:nvPicPr>
          <p:cNvPr id="457" name="Google Shape;457;p23" descr="Inicio1 con relleno sólido">
            <a:hlinkClick r:id="rId5" action="ppaction://hlinksldjump"/>
          </p:cNvPr>
          <p:cNvPicPr preferRelativeResize="0"/>
          <p:nvPr/>
        </p:nvPicPr>
        <p:blipFill rotWithShape="1">
          <a:blip r:embed="rId6">
            <a:alphaModFix/>
          </a:blip>
          <a:srcRect/>
          <a:stretch/>
        </p:blipFill>
        <p:spPr>
          <a:xfrm>
            <a:off x="8028384" y="404061"/>
            <a:ext cx="914400" cy="914400"/>
          </a:xfrm>
          <a:prstGeom prst="rect">
            <a:avLst/>
          </a:prstGeom>
          <a:noFill/>
          <a:ln>
            <a:noFill/>
          </a:ln>
        </p:spPr>
      </p:pic>
      <p:pic>
        <p:nvPicPr>
          <p:cNvPr id="458" name="Google Shape;458;p23"/>
          <p:cNvPicPr preferRelativeResize="0"/>
          <p:nvPr/>
        </p:nvPicPr>
        <p:blipFill rotWithShape="1">
          <a:blip r:embed="rId7">
            <a:alphaModFix/>
          </a:blip>
          <a:srcRect/>
          <a:stretch/>
        </p:blipFill>
        <p:spPr>
          <a:xfrm>
            <a:off x="395286" y="3059668"/>
            <a:ext cx="375927" cy="369332"/>
          </a:xfrm>
          <a:prstGeom prst="rect">
            <a:avLst/>
          </a:prstGeom>
          <a:noFill/>
          <a:ln>
            <a:noFill/>
          </a:ln>
        </p:spPr>
      </p:pic>
      <p:pic>
        <p:nvPicPr>
          <p:cNvPr id="460" name="Google Shape;460;p23">
            <a:hlinkClick r:id="rId8" action="ppaction://hlinksldjump"/>
          </p:cNvPr>
          <p:cNvPicPr preferRelativeResize="0"/>
          <p:nvPr/>
        </p:nvPicPr>
        <p:blipFill rotWithShape="1">
          <a:blip r:embed="rId9">
            <a:alphaModFix/>
          </a:blip>
          <a:srcRect/>
          <a:stretch/>
        </p:blipFill>
        <p:spPr>
          <a:xfrm>
            <a:off x="-61953" y="5697062"/>
            <a:ext cx="914479" cy="914479"/>
          </a:xfrm>
          <a:prstGeom prst="rect">
            <a:avLst/>
          </a:prstGeom>
          <a:noFill/>
          <a:ln>
            <a:noFill/>
          </a:ln>
        </p:spPr>
      </p:pic>
      <p:sp>
        <p:nvSpPr>
          <p:cNvPr id="461" name="Google Shape;461;p23"/>
          <p:cNvSpPr txBox="1"/>
          <p:nvPr/>
        </p:nvSpPr>
        <p:spPr>
          <a:xfrm>
            <a:off x="3588621" y="6243273"/>
            <a:ext cx="157286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Taken from Bright Sice, s.f.</a:t>
            </a:r>
            <a:endParaRPr sz="1000">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7979"/>
        </a:solidFill>
        <a:effectLst/>
      </p:bgPr>
    </p:bg>
    <p:spTree>
      <p:nvGrpSpPr>
        <p:cNvPr id="1" name="Shape 465"/>
        <p:cNvGrpSpPr/>
        <p:nvPr/>
      </p:nvGrpSpPr>
      <p:grpSpPr>
        <a:xfrm>
          <a:off x="0" y="0"/>
          <a:ext cx="0" cy="0"/>
          <a:chOff x="0" y="0"/>
          <a:chExt cx="0" cy="0"/>
        </a:xfrm>
      </p:grpSpPr>
      <p:sp>
        <p:nvSpPr>
          <p:cNvPr id="466" name="Google Shape;466;p24"/>
          <p:cNvSpPr/>
          <p:nvPr/>
        </p:nvSpPr>
        <p:spPr>
          <a:xfrm>
            <a:off x="0" y="0"/>
            <a:ext cx="9144000" cy="68580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p24"/>
          <p:cNvSpPr/>
          <p:nvPr/>
        </p:nvSpPr>
        <p:spPr>
          <a:xfrm rot="-4995211">
            <a:off x="133242" y="1149336"/>
            <a:ext cx="2987899" cy="2240924"/>
          </a:xfrm>
          <a:prstGeom prst="arc">
            <a:avLst>
              <a:gd name="adj1" fmla="val 14455503"/>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468" name="Google Shape;468;p24"/>
          <p:cNvSpPr/>
          <p:nvPr/>
        </p:nvSpPr>
        <p:spPr>
          <a:xfrm>
            <a:off x="8171982" y="2130090"/>
            <a:ext cx="343368" cy="445404"/>
          </a:xfrm>
          <a:prstGeom prst="ellipse">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69" name="Google Shape;469;p24"/>
          <p:cNvSpPr/>
          <p:nvPr/>
        </p:nvSpPr>
        <p:spPr>
          <a:xfrm>
            <a:off x="5860404" y="3116072"/>
            <a:ext cx="3283596" cy="3741928"/>
          </a:xfrm>
          <a:custGeom>
            <a:avLst/>
            <a:gdLst/>
            <a:ahLst/>
            <a:cxnLst/>
            <a:rect l="l" t="t" r="r" b="b"/>
            <a:pathLst>
              <a:path w="4378128" h="3741928" extrusionOk="0">
                <a:moveTo>
                  <a:pt x="2605183" y="0"/>
                </a:moveTo>
                <a:cubicBezTo>
                  <a:pt x="3234659" y="0"/>
                  <a:pt x="3811992" y="223253"/>
                  <a:pt x="4262321" y="594897"/>
                </a:cubicBezTo>
                <a:lnTo>
                  <a:pt x="4378128" y="700149"/>
                </a:lnTo>
                <a:lnTo>
                  <a:pt x="4378128" y="3741928"/>
                </a:lnTo>
                <a:lnTo>
                  <a:pt x="263831" y="3741928"/>
                </a:lnTo>
                <a:lnTo>
                  <a:pt x="204729" y="3619238"/>
                </a:lnTo>
                <a:cubicBezTo>
                  <a:pt x="72899" y="3307558"/>
                  <a:pt x="0" y="2964884"/>
                  <a:pt x="0" y="2605183"/>
                </a:cubicBezTo>
                <a:cubicBezTo>
                  <a:pt x="0" y="1166380"/>
                  <a:pt x="1166380" y="0"/>
                  <a:pt x="2605183"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0" name="Google Shape;470;p24"/>
          <p:cNvSpPr/>
          <p:nvPr/>
        </p:nvSpPr>
        <p:spPr>
          <a:xfrm>
            <a:off x="4124798" y="1"/>
            <a:ext cx="3156358" cy="3678281"/>
          </a:xfrm>
          <a:custGeom>
            <a:avLst/>
            <a:gdLst/>
            <a:ahLst/>
            <a:cxnLst/>
            <a:rect l="l" t="t" r="r" b="b"/>
            <a:pathLst>
              <a:path w="4208478" h="3678281" extrusionOk="0">
                <a:moveTo>
                  <a:pt x="711074" y="0"/>
                </a:moveTo>
                <a:lnTo>
                  <a:pt x="3497404" y="0"/>
                </a:lnTo>
                <a:lnTo>
                  <a:pt x="3592161" y="86120"/>
                </a:lnTo>
                <a:cubicBezTo>
                  <a:pt x="3972953" y="466913"/>
                  <a:pt x="4208478" y="992973"/>
                  <a:pt x="4208478" y="1574042"/>
                </a:cubicBezTo>
                <a:cubicBezTo>
                  <a:pt x="4208478" y="2736181"/>
                  <a:pt x="3266378" y="3678281"/>
                  <a:pt x="2104239" y="3678281"/>
                </a:cubicBezTo>
                <a:cubicBezTo>
                  <a:pt x="942100" y="3678281"/>
                  <a:pt x="0" y="2736181"/>
                  <a:pt x="0" y="1574042"/>
                </a:cubicBezTo>
                <a:cubicBezTo>
                  <a:pt x="0" y="992973"/>
                  <a:pt x="235525" y="466913"/>
                  <a:pt x="616318" y="8612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471" name="Google Shape;471;p24" descr="Inicio1 con relleno sólido">
            <a:hlinkClick r:id="rId3" action="ppaction://hlinksldjump"/>
          </p:cNvPr>
          <p:cNvPicPr preferRelativeResize="0"/>
          <p:nvPr/>
        </p:nvPicPr>
        <p:blipFill rotWithShape="1">
          <a:blip r:embed="rId4">
            <a:alphaModFix/>
          </a:blip>
          <a:srcRect/>
          <a:stretch/>
        </p:blipFill>
        <p:spPr>
          <a:xfrm>
            <a:off x="8388218" y="0"/>
            <a:ext cx="720080" cy="720080"/>
          </a:xfrm>
          <a:custGeom>
            <a:avLst/>
            <a:gdLst/>
            <a:ahLst/>
            <a:cxnLst/>
            <a:rect l="l" t="t" r="r" b="b"/>
            <a:pathLst>
              <a:path w="2833631" h="2677010" extrusionOk="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a:noFill/>
          <a:ln>
            <a:noFill/>
          </a:ln>
        </p:spPr>
      </p:pic>
      <p:sp>
        <p:nvSpPr>
          <p:cNvPr id="473" name="Google Shape;473;p24"/>
          <p:cNvSpPr txBox="1"/>
          <p:nvPr/>
        </p:nvSpPr>
        <p:spPr>
          <a:xfrm>
            <a:off x="4610667" y="149869"/>
            <a:ext cx="3319164"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None/>
            </a:pPr>
            <a:r>
              <a:rPr lang="es-MX" sz="4000" b="1">
                <a:solidFill>
                  <a:schemeClr val="dk1"/>
                </a:solidFill>
                <a:latin typeface="Calibri"/>
                <a:ea typeface="Calibri"/>
                <a:cs typeface="Calibri"/>
                <a:sym typeface="Calibri"/>
              </a:rPr>
              <a:t>Self-evaluation Time </a:t>
            </a:r>
            <a:endParaRPr/>
          </a:p>
        </p:txBody>
      </p:sp>
      <p:pic>
        <p:nvPicPr>
          <p:cNvPr id="474" name="Google Shape;474;p24">
            <a:hlinkClick r:id="rId5" action="ppaction://hlinksldjump"/>
          </p:cNvPr>
          <p:cNvPicPr preferRelativeResize="0"/>
          <p:nvPr/>
        </p:nvPicPr>
        <p:blipFill rotWithShape="1">
          <a:blip r:embed="rId6">
            <a:alphaModFix/>
          </a:blip>
          <a:srcRect/>
          <a:stretch/>
        </p:blipFill>
        <p:spPr>
          <a:xfrm>
            <a:off x="8124004" y="5973104"/>
            <a:ext cx="1058588" cy="1058588"/>
          </a:xfrm>
          <a:prstGeom prst="rect">
            <a:avLst/>
          </a:prstGeom>
          <a:noFill/>
          <a:ln>
            <a:noFill/>
          </a:ln>
        </p:spPr>
      </p:pic>
      <p:pic>
        <p:nvPicPr>
          <p:cNvPr id="475" name="Google Shape;475;p24"/>
          <p:cNvPicPr preferRelativeResize="0"/>
          <p:nvPr/>
        </p:nvPicPr>
        <p:blipFill rotWithShape="1">
          <a:blip r:embed="rId7">
            <a:alphaModFix/>
          </a:blip>
          <a:srcRect/>
          <a:stretch/>
        </p:blipFill>
        <p:spPr>
          <a:xfrm>
            <a:off x="1359" y="6424098"/>
            <a:ext cx="790575" cy="419100"/>
          </a:xfrm>
          <a:prstGeom prst="rect">
            <a:avLst/>
          </a:prstGeom>
          <a:noFill/>
          <a:ln>
            <a:noFill/>
          </a:ln>
        </p:spPr>
      </p:pic>
      <p:sp>
        <p:nvSpPr>
          <p:cNvPr id="476" name="Google Shape;476;p24"/>
          <p:cNvSpPr txBox="1"/>
          <p:nvPr/>
        </p:nvSpPr>
        <p:spPr>
          <a:xfrm>
            <a:off x="329961" y="4028134"/>
            <a:ext cx="8356206" cy="20620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200" b="1" dirty="0" err="1">
                <a:solidFill>
                  <a:schemeClr val="dk1"/>
                </a:solidFill>
                <a:latin typeface="Arial"/>
                <a:ea typeface="Arial"/>
                <a:cs typeface="Arial"/>
                <a:sym typeface="Arial"/>
              </a:rPr>
              <a:t>How</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well</a:t>
            </a:r>
            <a:r>
              <a:rPr lang="es-MX" sz="3200" b="1" dirty="0">
                <a:solidFill>
                  <a:schemeClr val="dk1"/>
                </a:solidFill>
                <a:latin typeface="Arial"/>
                <a:ea typeface="Arial"/>
                <a:cs typeface="Arial"/>
                <a:sym typeface="Arial"/>
              </a:rPr>
              <a:t> can </a:t>
            </a:r>
            <a:r>
              <a:rPr lang="es-MX" sz="3200" b="1" dirty="0" err="1">
                <a:solidFill>
                  <a:schemeClr val="dk1"/>
                </a:solidFill>
                <a:latin typeface="Arial"/>
                <a:ea typeface="Arial"/>
                <a:cs typeface="Arial"/>
                <a:sym typeface="Arial"/>
              </a:rPr>
              <a:t>you</a:t>
            </a:r>
            <a:r>
              <a:rPr lang="es-MX" sz="3200" b="1" dirty="0">
                <a:solidFill>
                  <a:schemeClr val="dk1"/>
                </a:solidFill>
                <a:latin typeface="Arial"/>
                <a:ea typeface="Arial"/>
                <a:cs typeface="Arial"/>
                <a:sym typeface="Arial"/>
              </a:rPr>
              <a:t> use </a:t>
            </a:r>
            <a:r>
              <a:rPr lang="es-MX" sz="3200" b="1" dirty="0" err="1">
                <a:solidFill>
                  <a:schemeClr val="dk1"/>
                </a:solidFill>
                <a:latin typeface="Arial"/>
                <a:ea typeface="Arial"/>
                <a:cs typeface="Arial"/>
                <a:sym typeface="Arial"/>
              </a:rPr>
              <a:t>the</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the</a:t>
            </a:r>
            <a:r>
              <a:rPr lang="es-MX" sz="3200" b="1" dirty="0">
                <a:solidFill>
                  <a:schemeClr val="dk1"/>
                </a:solidFill>
                <a:latin typeface="Arial"/>
                <a:ea typeface="Arial"/>
                <a:cs typeface="Arial"/>
                <a:sym typeface="Arial"/>
              </a:rPr>
              <a:t> modal </a:t>
            </a:r>
            <a:r>
              <a:rPr lang="es-MX" sz="3200" b="1" dirty="0" err="1">
                <a:solidFill>
                  <a:schemeClr val="dk1"/>
                </a:solidFill>
                <a:latin typeface="Arial"/>
                <a:ea typeface="Arial"/>
                <a:cs typeface="Arial"/>
                <a:sym typeface="Arial"/>
              </a:rPr>
              <a:t>verbs</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to</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express</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inferences</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of</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certainty</a:t>
            </a:r>
            <a:r>
              <a:rPr lang="es-MX" sz="3200" b="1" dirty="0">
                <a:solidFill>
                  <a:schemeClr val="dk1"/>
                </a:solidFill>
                <a:latin typeface="Arial"/>
                <a:ea typeface="Arial"/>
                <a:cs typeface="Arial"/>
                <a:sym typeface="Arial"/>
              </a:rPr>
              <a:t> and </a:t>
            </a:r>
            <a:r>
              <a:rPr lang="es-MX" sz="3200" b="1" dirty="0" err="1">
                <a:solidFill>
                  <a:schemeClr val="dk1"/>
                </a:solidFill>
                <a:latin typeface="Arial"/>
                <a:ea typeface="Arial"/>
                <a:cs typeface="Arial"/>
                <a:sym typeface="Arial"/>
              </a:rPr>
              <a:t>inferences</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of</a:t>
            </a:r>
            <a:r>
              <a:rPr lang="es-MX" sz="3200" b="1" dirty="0">
                <a:solidFill>
                  <a:schemeClr val="dk1"/>
                </a:solidFill>
                <a:latin typeface="Arial"/>
                <a:ea typeface="Arial"/>
                <a:cs typeface="Arial"/>
                <a:sym typeface="Arial"/>
              </a:rPr>
              <a:t> </a:t>
            </a:r>
            <a:r>
              <a:rPr lang="es-MX" sz="3200" b="1" dirty="0" err="1">
                <a:solidFill>
                  <a:schemeClr val="dk1"/>
                </a:solidFill>
                <a:latin typeface="Arial"/>
                <a:ea typeface="Arial"/>
                <a:cs typeface="Arial"/>
                <a:sym typeface="Arial"/>
              </a:rPr>
              <a:t>possibility</a:t>
            </a:r>
            <a:r>
              <a:rPr lang="es-MX" sz="3200" b="1" dirty="0">
                <a:solidFill>
                  <a:schemeClr val="dk1"/>
                </a:solidFill>
                <a:latin typeface="Arial"/>
                <a:ea typeface="Arial"/>
                <a:cs typeface="Arial"/>
                <a:sym typeface="Arial"/>
              </a:rPr>
              <a:t>? </a:t>
            </a:r>
            <a:endParaRPr sz="3200" dirty="0"/>
          </a:p>
          <a:p>
            <a:pPr marL="0" marR="0" lvl="0" indent="0" algn="l" rtl="0">
              <a:spcBef>
                <a:spcPts val="0"/>
              </a:spcBef>
              <a:spcAft>
                <a:spcPts val="0"/>
              </a:spcAft>
              <a:buNone/>
            </a:pPr>
            <a:endParaRPr sz="3200" dirty="0">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25"/>
          <p:cNvSpPr txBox="1"/>
          <p:nvPr/>
        </p:nvSpPr>
        <p:spPr>
          <a:xfrm>
            <a:off x="71900" y="46058"/>
            <a:ext cx="8625091"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chemeClr val="dk1"/>
                </a:solidFill>
                <a:latin typeface="Arial"/>
                <a:ea typeface="Arial"/>
                <a:cs typeface="Arial"/>
                <a:sym typeface="Arial"/>
              </a:rPr>
              <a:t>Choose an answer from the column of the right to continue the dialogue and complete a logical conversation. The first one is done for you as an example</a:t>
            </a:r>
            <a:r>
              <a:rPr lang="es-MX" sz="1800">
                <a:solidFill>
                  <a:schemeClr val="dk1"/>
                </a:solidFill>
                <a:latin typeface="Arial"/>
                <a:ea typeface="Arial"/>
                <a:cs typeface="Arial"/>
                <a:sym typeface="Arial"/>
              </a:rPr>
              <a:t>.</a:t>
            </a:r>
            <a:endParaRPr sz="1800" b="1">
              <a:solidFill>
                <a:srgbClr val="953734"/>
              </a:solidFill>
              <a:latin typeface="Arial"/>
              <a:ea typeface="Arial"/>
              <a:cs typeface="Arial"/>
              <a:sym typeface="Arial"/>
            </a:endParaRPr>
          </a:p>
          <a:p>
            <a:pPr marL="0" marR="0" lvl="0" indent="0" algn="ctr" rtl="0">
              <a:spcBef>
                <a:spcPts val="0"/>
              </a:spcBef>
              <a:spcAft>
                <a:spcPts val="0"/>
              </a:spcAft>
              <a:buNone/>
            </a:pPr>
            <a:endParaRPr sz="1800">
              <a:solidFill>
                <a:srgbClr val="953734"/>
              </a:solidFill>
              <a:latin typeface="Arial"/>
              <a:ea typeface="Arial"/>
              <a:cs typeface="Arial"/>
              <a:sym typeface="Arial"/>
            </a:endParaRPr>
          </a:p>
        </p:txBody>
      </p:sp>
      <p:graphicFrame>
        <p:nvGraphicFramePr>
          <p:cNvPr id="483" name="Google Shape;483;p25"/>
          <p:cNvGraphicFramePr/>
          <p:nvPr/>
        </p:nvGraphicFramePr>
        <p:xfrm>
          <a:off x="237996" y="928953"/>
          <a:ext cx="8844325" cy="5378049"/>
        </p:xfrm>
        <a:graphic>
          <a:graphicData uri="http://schemas.openxmlformats.org/drawingml/2006/table">
            <a:tbl>
              <a:tblPr firstRow="1" firstCol="1" bandRow="1">
                <a:noFill/>
                <a:tableStyleId>{63D4EB2E-C2AB-4B42-9E30-ABCFB0B715C2}</a:tableStyleId>
              </a:tblPr>
              <a:tblGrid>
                <a:gridCol w="4427725">
                  <a:extLst>
                    <a:ext uri="{9D8B030D-6E8A-4147-A177-3AD203B41FA5}">
                      <a16:colId xmlns:a16="http://schemas.microsoft.com/office/drawing/2014/main" val="20000"/>
                    </a:ext>
                  </a:extLst>
                </a:gridCol>
                <a:gridCol w="4416600">
                  <a:extLst>
                    <a:ext uri="{9D8B030D-6E8A-4147-A177-3AD203B41FA5}">
                      <a16:colId xmlns:a16="http://schemas.microsoft.com/office/drawing/2014/main" val="20001"/>
                    </a:ext>
                  </a:extLst>
                </a:gridCol>
              </a:tblGrid>
              <a:tr h="526950">
                <a:tc>
                  <a:txBody>
                    <a:bodyPr/>
                    <a:lstStyle/>
                    <a:p>
                      <a:pPr marL="0" marR="0" lvl="0" indent="0" algn="l" rtl="0">
                        <a:lnSpc>
                          <a:spcPct val="107000"/>
                        </a:lnSpc>
                        <a:spcBef>
                          <a:spcPts val="0"/>
                        </a:spcBef>
                        <a:spcAft>
                          <a:spcPts val="0"/>
                        </a:spcAft>
                        <a:buClr>
                          <a:schemeClr val="dk1"/>
                        </a:buClr>
                        <a:buSzPts val="1400"/>
                        <a:buFont typeface="Arial"/>
                        <a:buNone/>
                      </a:pPr>
                      <a:r>
                        <a:rPr lang="es-MX" sz="1400" b="1">
                          <a:solidFill>
                            <a:schemeClr val="dk1"/>
                          </a:solidFill>
                          <a:latin typeface="Arial"/>
                          <a:ea typeface="Arial"/>
                          <a:cs typeface="Arial"/>
                          <a:sym typeface="Arial"/>
                        </a:rPr>
                        <a:t>Example: </a:t>
                      </a:r>
                      <a:r>
                        <a:rPr lang="es-MX" sz="1400" b="1" u="sng">
                          <a:solidFill>
                            <a:schemeClr val="dk1"/>
                          </a:solidFill>
                          <a:latin typeface="Arial"/>
                          <a:ea typeface="Arial"/>
                          <a:cs typeface="Arial"/>
                          <a:sym typeface="Arial"/>
                        </a:rPr>
                        <a:t>1   D   </a:t>
                      </a:r>
                      <a:r>
                        <a:rPr lang="es-MX" sz="1400" b="0">
                          <a:solidFill>
                            <a:schemeClr val="dk1"/>
                          </a:solidFill>
                          <a:latin typeface="Arial"/>
                          <a:ea typeface="Arial"/>
                          <a:cs typeface="Arial"/>
                          <a:sym typeface="Arial"/>
                        </a:rPr>
                        <a:t>  2_____   3 _____ 4_____ </a:t>
                      </a:r>
                      <a:endParaRPr/>
                    </a:p>
                    <a:p>
                      <a:pPr marL="0" marR="0" lvl="0" indent="0" algn="l" rtl="0">
                        <a:lnSpc>
                          <a:spcPct val="107000"/>
                        </a:lnSpc>
                        <a:spcBef>
                          <a:spcPts val="800"/>
                        </a:spcBef>
                        <a:spcAft>
                          <a:spcPts val="0"/>
                        </a:spcAft>
                        <a:buClr>
                          <a:schemeClr val="dk1"/>
                        </a:buClr>
                        <a:buSzPts val="1400"/>
                        <a:buFont typeface="Arial"/>
                        <a:buNone/>
                      </a:pPr>
                      <a:r>
                        <a:rPr lang="es-MX" sz="1400" b="0">
                          <a:solidFill>
                            <a:schemeClr val="dk1"/>
                          </a:solidFill>
                          <a:latin typeface="Arial"/>
                          <a:ea typeface="Arial"/>
                          <a:cs typeface="Arial"/>
                          <a:sym typeface="Arial"/>
                        </a:rPr>
                        <a:t>5 _____  6 _____ 7 _____ 8 _____</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0000"/>
                        </a:lnSpc>
                        <a:spcBef>
                          <a:spcPts val="0"/>
                        </a:spcBef>
                        <a:spcAft>
                          <a:spcPts val="0"/>
                        </a:spcAft>
                        <a:buNone/>
                      </a:pP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0"/>
                  </a:ext>
                </a:extLst>
              </a:tr>
              <a:tr h="645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1. Sam: I studied really hard for the Literature exam.</a:t>
                      </a:r>
                      <a:endParaRPr/>
                    </a:p>
                    <a:p>
                      <a:pPr marL="0" marR="0" lvl="0" indent="0" algn="l" rtl="0">
                        <a:lnSpc>
                          <a:spcPct val="107000"/>
                        </a:lnSpc>
                        <a:spcBef>
                          <a:spcPts val="800"/>
                        </a:spcBef>
                        <a:spcAft>
                          <a:spcPts val="0"/>
                        </a:spcAft>
                        <a:buNone/>
                      </a:pPr>
                      <a:r>
                        <a:rPr lang="es-MX" sz="1400" b="0">
                          <a:solidFill>
                            <a:schemeClr val="dk1"/>
                          </a:solidFill>
                          <a:latin typeface="Arial"/>
                          <a:ea typeface="Arial"/>
                          <a:cs typeface="Arial"/>
                          <a:sym typeface="Arial"/>
                        </a:rPr>
                        <a:t> </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 A. Kevin: Now that I think about it, I think I could have breath in and breath out calmly.</a:t>
                      </a: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1"/>
                  </a:ext>
                </a:extLst>
              </a:tr>
              <a:tr h="645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 2. Sam: I’m not really sure. One of the questions w hard. </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b="0">
                          <a:solidFill>
                            <a:schemeClr val="dk1"/>
                          </a:solidFill>
                          <a:latin typeface="Arial"/>
                          <a:ea typeface="Arial"/>
                          <a:cs typeface="Arial"/>
                          <a:sym typeface="Arial"/>
                        </a:rPr>
                        <a:t> B. Kevin: You’re right. A miracle may still happen. Ha, ha, ha!</a:t>
                      </a:r>
                      <a:endParaRPr/>
                    </a:p>
                  </a:txBody>
                  <a:tcPr marL="68575" marR="68575" marT="0" marB="0"/>
                </a:tc>
                <a:extLst>
                  <a:ext uri="{0D108BD9-81ED-4DB2-BD59-A6C34878D82A}">
                    <a16:rowId xmlns:a16="http://schemas.microsoft.com/office/drawing/2014/main" val="10002"/>
                  </a:ext>
                </a:extLst>
              </a:tr>
              <a:tr h="645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3. Sam: What about you? Do you think you did well in the exam?</a:t>
                      </a:r>
                      <a:endParaRPr/>
                    </a:p>
                  </a:txBody>
                  <a:tcPr marL="68575" marR="68575" marT="0" marB="0"/>
                </a:tc>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 C. Yeah! It’s ok. I’m happy because you may have passed the exam. You missed only one answer. Well…see you around. Are you coming to Frida’s party?</a:t>
                      </a: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3"/>
                  </a:ext>
                </a:extLst>
              </a:tr>
              <a:tr h="645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4. Sam: OMG! Don’t you think you could have done something to calm down?</a:t>
                      </a:r>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b="0">
                          <a:solidFill>
                            <a:schemeClr val="dk1"/>
                          </a:solidFill>
                          <a:latin typeface="Arial"/>
                          <a:ea typeface="Arial"/>
                          <a:cs typeface="Arial"/>
                          <a:sym typeface="Arial"/>
                        </a:rPr>
                        <a:t> D. Kevin:Then, you may pass it without any problems.</a:t>
                      </a:r>
                      <a:endParaRPr/>
                    </a:p>
                  </a:txBody>
                  <a:tcPr marL="68575" marR="68575" marT="0" marB="0"/>
                </a:tc>
                <a:extLst>
                  <a:ext uri="{0D108BD9-81ED-4DB2-BD59-A6C34878D82A}">
                    <a16:rowId xmlns:a16="http://schemas.microsoft.com/office/drawing/2014/main" val="10004"/>
                  </a:ext>
                </a:extLst>
              </a:tr>
              <a:tr h="500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5. Sam: But what do you think your mark will be?</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 E. Kevin: I can’t have passed the exam. I’m sure I’ll get 5! I missed several answers.</a:t>
                      </a: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5"/>
                  </a:ext>
                </a:extLst>
              </a:tr>
              <a:tr h="500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6. Sam: Oh, so sorry to hear that! </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F. Kevin: But you may have answered it correctly. Don’t rush.</a:t>
                      </a: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6"/>
                  </a:ext>
                </a:extLst>
              </a:tr>
              <a:tr h="500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7. Sam: Yes! I may come. I’m not sure yet. And you?</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G. I might not come because I’m afraid my parents must get upset because of my results in the exam.</a:t>
                      </a:r>
                      <a:endParaRPr sz="1400" b="0">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7"/>
                  </a:ext>
                </a:extLst>
              </a:tr>
              <a:tr h="500700">
                <a:tc>
                  <a:txBody>
                    <a:bodyPr/>
                    <a:lstStyle/>
                    <a:p>
                      <a:pPr marL="0" marR="0" lvl="0" indent="0" algn="l" rtl="0">
                        <a:lnSpc>
                          <a:spcPct val="107000"/>
                        </a:lnSpc>
                        <a:spcBef>
                          <a:spcPts val="0"/>
                        </a:spcBef>
                        <a:spcAft>
                          <a:spcPts val="0"/>
                        </a:spcAft>
                        <a:buNone/>
                      </a:pPr>
                      <a:r>
                        <a:rPr lang="es-MX" sz="1400" b="0">
                          <a:solidFill>
                            <a:schemeClr val="dk1"/>
                          </a:solidFill>
                          <a:latin typeface="Arial"/>
                          <a:ea typeface="Arial"/>
                          <a:cs typeface="Arial"/>
                          <a:sym typeface="Arial"/>
                        </a:rPr>
                        <a:t>8. Yeah! Let’s wait for the results and see what happens.</a:t>
                      </a:r>
                      <a:endParaRPr sz="1400" b="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b="0">
                          <a:solidFill>
                            <a:schemeClr val="dk1"/>
                          </a:solidFill>
                          <a:latin typeface="Arial"/>
                          <a:ea typeface="Arial"/>
                          <a:cs typeface="Arial"/>
                          <a:sym typeface="Arial"/>
                        </a:rPr>
                        <a:t> H. Kevin: Nah!Something bad must have happened to me. When the time came, my brain went blank!</a:t>
                      </a:r>
                      <a:endParaRPr/>
                    </a:p>
                  </a:txBody>
                  <a:tcPr marL="68575" marR="68575" marT="0" marB="0"/>
                </a:tc>
                <a:extLst>
                  <a:ext uri="{0D108BD9-81ED-4DB2-BD59-A6C34878D82A}">
                    <a16:rowId xmlns:a16="http://schemas.microsoft.com/office/drawing/2014/main" val="10008"/>
                  </a:ext>
                </a:extLst>
              </a:tr>
            </a:tbl>
          </a:graphicData>
        </a:graphic>
      </p:graphicFrame>
      <p:pic>
        <p:nvPicPr>
          <p:cNvPr id="484" name="Google Shape;484;p25" descr="Inicio1 con relleno sólido">
            <a:hlinkClick r:id="rId3" action="ppaction://hlinksldjump"/>
          </p:cNvPr>
          <p:cNvPicPr preferRelativeResize="0"/>
          <p:nvPr/>
        </p:nvPicPr>
        <p:blipFill rotWithShape="1">
          <a:blip r:embed="rId4">
            <a:alphaModFix/>
          </a:blip>
          <a:srcRect/>
          <a:stretch/>
        </p:blipFill>
        <p:spPr>
          <a:xfrm>
            <a:off x="8239791" y="352038"/>
            <a:ext cx="914400" cy="914400"/>
          </a:xfrm>
          <a:prstGeom prst="rect">
            <a:avLst/>
          </a:prstGeom>
          <a:noFill/>
          <a:ln>
            <a:noFill/>
          </a:ln>
        </p:spPr>
      </p:pic>
      <p:pic>
        <p:nvPicPr>
          <p:cNvPr id="485" name="Google Shape;485;p25"/>
          <p:cNvPicPr preferRelativeResize="0"/>
          <p:nvPr/>
        </p:nvPicPr>
        <p:blipFill rotWithShape="1">
          <a:blip r:embed="rId5">
            <a:alphaModFix/>
          </a:blip>
          <a:srcRect/>
          <a:stretch/>
        </p:blipFill>
        <p:spPr>
          <a:xfrm>
            <a:off x="0" y="6408340"/>
            <a:ext cx="756749" cy="401168"/>
          </a:xfrm>
          <a:prstGeom prst="rect">
            <a:avLst/>
          </a:prstGeom>
          <a:noFill/>
          <a:ln>
            <a:noFill/>
          </a:ln>
        </p:spPr>
      </p:pic>
      <p:pic>
        <p:nvPicPr>
          <p:cNvPr id="486" name="Google Shape;486;p25">
            <a:hlinkClick r:id="rId6" action="ppaction://hlinksldjump"/>
          </p:cNvPr>
          <p:cNvPicPr preferRelativeResize="0"/>
          <p:nvPr/>
        </p:nvPicPr>
        <p:blipFill rotWithShape="1">
          <a:blip r:embed="rId7">
            <a:alphaModFix/>
          </a:blip>
          <a:srcRect/>
          <a:stretch/>
        </p:blipFill>
        <p:spPr>
          <a:xfrm rot="-163823">
            <a:off x="778004" y="6151684"/>
            <a:ext cx="928363" cy="914479"/>
          </a:xfrm>
          <a:prstGeom prst="rect">
            <a:avLst/>
          </a:prstGeom>
          <a:noFill/>
          <a:ln>
            <a:noFill/>
          </a:ln>
        </p:spPr>
      </p:pic>
      <p:pic>
        <p:nvPicPr>
          <p:cNvPr id="487" name="Google Shape;487;p25">
            <a:hlinkClick r:id="rId8" action="ppaction://hlinksldjump"/>
          </p:cNvPr>
          <p:cNvPicPr preferRelativeResize="0"/>
          <p:nvPr/>
        </p:nvPicPr>
        <p:blipFill rotWithShape="1">
          <a:blip r:embed="rId9">
            <a:alphaModFix/>
          </a:blip>
          <a:srcRect/>
          <a:stretch/>
        </p:blipFill>
        <p:spPr>
          <a:xfrm>
            <a:off x="8333946" y="6130091"/>
            <a:ext cx="914479" cy="914479"/>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26"/>
          <p:cNvSpPr txBox="1"/>
          <p:nvPr/>
        </p:nvSpPr>
        <p:spPr>
          <a:xfrm>
            <a:off x="1547664" y="201045"/>
            <a:ext cx="8571314"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Compare what you’ve done with this answer key</a:t>
            </a:r>
            <a:endParaRPr sz="2000">
              <a:solidFill>
                <a:schemeClr val="dk1"/>
              </a:solidFill>
              <a:latin typeface="Arial"/>
              <a:ea typeface="Arial"/>
              <a:cs typeface="Arial"/>
              <a:sym typeface="Arial"/>
            </a:endParaRPr>
          </a:p>
        </p:txBody>
      </p:sp>
      <p:graphicFrame>
        <p:nvGraphicFramePr>
          <p:cNvPr id="494" name="Google Shape;494;p26"/>
          <p:cNvGraphicFramePr/>
          <p:nvPr/>
        </p:nvGraphicFramePr>
        <p:xfrm>
          <a:off x="98689" y="742086"/>
          <a:ext cx="9045300" cy="5775109"/>
        </p:xfrm>
        <a:graphic>
          <a:graphicData uri="http://schemas.openxmlformats.org/drawingml/2006/table">
            <a:tbl>
              <a:tblPr firstRow="1" firstCol="1" bandRow="1">
                <a:noFill/>
                <a:tableStyleId>{63D4EB2E-C2AB-4B42-9E30-ABCFB0B715C2}</a:tableStyleId>
              </a:tblPr>
              <a:tblGrid>
                <a:gridCol w="4528350">
                  <a:extLst>
                    <a:ext uri="{9D8B030D-6E8A-4147-A177-3AD203B41FA5}">
                      <a16:colId xmlns:a16="http://schemas.microsoft.com/office/drawing/2014/main" val="20000"/>
                    </a:ext>
                  </a:extLst>
                </a:gridCol>
                <a:gridCol w="4516950">
                  <a:extLst>
                    <a:ext uri="{9D8B030D-6E8A-4147-A177-3AD203B41FA5}">
                      <a16:colId xmlns:a16="http://schemas.microsoft.com/office/drawing/2014/main" val="20001"/>
                    </a:ext>
                  </a:extLst>
                </a:gridCol>
              </a:tblGrid>
              <a:tr h="526950">
                <a:tc>
                  <a:txBody>
                    <a:bodyPr/>
                    <a:lstStyle/>
                    <a:p>
                      <a:pPr marL="0" marR="0" lvl="0" indent="0" algn="l" rtl="0">
                        <a:lnSpc>
                          <a:spcPct val="107000"/>
                        </a:lnSpc>
                        <a:spcBef>
                          <a:spcPts val="0"/>
                        </a:spcBef>
                        <a:spcAft>
                          <a:spcPts val="0"/>
                        </a:spcAft>
                        <a:buClr>
                          <a:schemeClr val="dk1"/>
                        </a:buClr>
                        <a:buSzPts val="2000"/>
                        <a:buFont typeface="Arial"/>
                        <a:buNone/>
                      </a:pPr>
                      <a:r>
                        <a:rPr lang="es-MX" sz="2000" b="1">
                          <a:solidFill>
                            <a:schemeClr val="dk1"/>
                          </a:solidFill>
                          <a:latin typeface="Arial"/>
                          <a:ea typeface="Arial"/>
                          <a:cs typeface="Arial"/>
                          <a:sym typeface="Arial"/>
                        </a:rPr>
                        <a:t>1 D   2 F   3 H    4A </a:t>
                      </a:r>
                      <a:endParaRPr/>
                    </a:p>
                    <a:p>
                      <a:pPr marL="0" marR="0" lvl="0" indent="0" algn="l" rtl="0">
                        <a:lnSpc>
                          <a:spcPct val="107000"/>
                        </a:lnSpc>
                        <a:spcBef>
                          <a:spcPts val="800"/>
                        </a:spcBef>
                        <a:spcAft>
                          <a:spcPts val="0"/>
                        </a:spcAft>
                        <a:buClr>
                          <a:schemeClr val="dk1"/>
                        </a:buClr>
                        <a:buSzPts val="2000"/>
                        <a:buFont typeface="Arial"/>
                        <a:buNone/>
                      </a:pPr>
                      <a:r>
                        <a:rPr lang="es-MX" sz="2000" b="1">
                          <a:solidFill>
                            <a:schemeClr val="dk1"/>
                          </a:solidFill>
                          <a:latin typeface="Arial"/>
                          <a:ea typeface="Arial"/>
                          <a:cs typeface="Arial"/>
                          <a:sym typeface="Arial"/>
                        </a:rPr>
                        <a:t>5 E   6 C   7 G   8 B</a:t>
                      </a:r>
                      <a:endParaRPr sz="2000" b="1">
                        <a:solidFill>
                          <a:schemeClr val="dk1"/>
                        </a:solidFill>
                        <a:latin typeface="Arial"/>
                        <a:ea typeface="Arial"/>
                        <a:cs typeface="Arial"/>
                        <a:sym typeface="Arial"/>
                      </a:endParaRPr>
                    </a:p>
                  </a:txBody>
                  <a:tcPr marL="68575" marR="68575" marT="0" marB="0"/>
                </a:tc>
                <a:tc>
                  <a:txBody>
                    <a:bodyPr/>
                    <a:lstStyle/>
                    <a:p>
                      <a:pPr marL="0" marR="0" lvl="0" indent="0" algn="l" rtl="0">
                        <a:lnSpc>
                          <a:spcPct val="100000"/>
                        </a:lnSpc>
                        <a:spcBef>
                          <a:spcPts val="0"/>
                        </a:spcBef>
                        <a:spcAft>
                          <a:spcPts val="0"/>
                        </a:spcAft>
                        <a:buNone/>
                      </a:pPr>
                      <a:endParaRPr sz="1400" b="1">
                        <a:solidFill>
                          <a:schemeClr val="dk1"/>
                        </a:solidFill>
                        <a:latin typeface="Arial"/>
                        <a:ea typeface="Arial"/>
                        <a:cs typeface="Arial"/>
                        <a:sym typeface="Arial"/>
                      </a:endParaRPr>
                    </a:p>
                  </a:txBody>
                  <a:tcPr marL="68575" marR="68575" marT="0" marB="0"/>
                </a:tc>
                <a:extLst>
                  <a:ext uri="{0D108BD9-81ED-4DB2-BD59-A6C34878D82A}">
                    <a16:rowId xmlns:a16="http://schemas.microsoft.com/office/drawing/2014/main" val="10000"/>
                  </a:ext>
                </a:extLst>
              </a:tr>
              <a:tr h="645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1. Sam: I studied really hard for the Literature exam.</a:t>
                      </a:r>
                      <a:endParaRPr/>
                    </a:p>
                  </a:txBody>
                  <a:tcPr marL="68575" marR="68575" marT="0" marB="0"/>
                </a:tc>
                <a:tc>
                  <a:txBody>
                    <a:bodyPr/>
                    <a:lstStyle/>
                    <a:p>
                      <a:pPr marL="0" marR="0" lvl="0" indent="0" algn="l" rtl="0">
                        <a:lnSpc>
                          <a:spcPct val="107000"/>
                        </a:lnSpc>
                        <a:spcBef>
                          <a:spcPts val="0"/>
                        </a:spcBef>
                        <a:spcAft>
                          <a:spcPts val="0"/>
                        </a:spcAft>
                        <a:buNone/>
                      </a:pPr>
                      <a:r>
                        <a:rPr lang="es-MX" sz="1400">
                          <a:latin typeface="Arial"/>
                          <a:ea typeface="Arial"/>
                          <a:cs typeface="Arial"/>
                          <a:sym typeface="Arial"/>
                        </a:rPr>
                        <a:t> D. Kevin:Then, you may pass it without any problems.</a:t>
                      </a:r>
                      <a:endParaRPr/>
                    </a:p>
                  </a:txBody>
                  <a:tcPr marL="68575" marR="68575" marT="0" marB="0"/>
                </a:tc>
                <a:extLst>
                  <a:ext uri="{0D108BD9-81ED-4DB2-BD59-A6C34878D82A}">
                    <a16:rowId xmlns:a16="http://schemas.microsoft.com/office/drawing/2014/main" val="10001"/>
                  </a:ext>
                </a:extLst>
              </a:tr>
              <a:tr h="645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 2. Sam: I’m not really sure. One of the questions was hard. </a:t>
                      </a:r>
                      <a:endParaRPr sz="140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a:latin typeface="Arial"/>
                          <a:ea typeface="Arial"/>
                          <a:cs typeface="Arial"/>
                          <a:sym typeface="Arial"/>
                        </a:rPr>
                        <a:t>F. Kevin: But you may have answered it correctly. Don’t rush. </a:t>
                      </a:r>
                      <a:endParaRPr sz="1400">
                        <a:latin typeface="Arial"/>
                        <a:ea typeface="Arial"/>
                        <a:cs typeface="Arial"/>
                        <a:sym typeface="Arial"/>
                      </a:endParaRPr>
                    </a:p>
                    <a:p>
                      <a:pPr marL="0" marR="0" lvl="0" indent="0" algn="l" rtl="0">
                        <a:lnSpc>
                          <a:spcPct val="107000"/>
                        </a:lnSpc>
                        <a:spcBef>
                          <a:spcPts val="800"/>
                        </a:spcBef>
                        <a:spcAft>
                          <a:spcPts val="0"/>
                        </a:spcAft>
                        <a:buClr>
                          <a:schemeClr val="dk1"/>
                        </a:buClr>
                        <a:buSzPts val="1400"/>
                        <a:buFont typeface="Calibri"/>
                        <a:buNone/>
                      </a:pPr>
                      <a:endParaRPr sz="1400">
                        <a:latin typeface="Arial"/>
                        <a:ea typeface="Arial"/>
                        <a:cs typeface="Arial"/>
                        <a:sym typeface="Arial"/>
                      </a:endParaRPr>
                    </a:p>
                  </a:txBody>
                  <a:tcPr marL="68575" marR="68575" marT="0" marB="0"/>
                </a:tc>
                <a:extLst>
                  <a:ext uri="{0D108BD9-81ED-4DB2-BD59-A6C34878D82A}">
                    <a16:rowId xmlns:a16="http://schemas.microsoft.com/office/drawing/2014/main" val="10002"/>
                  </a:ext>
                </a:extLst>
              </a:tr>
              <a:tr h="645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3. Sam: What about you? Do you think you did well in the exam?</a:t>
                      </a:r>
                      <a:endParaRPr/>
                    </a:p>
                  </a:txBody>
                  <a:tcPr marL="68575" marR="68575" marT="0" marB="0"/>
                </a:tc>
                <a:tc>
                  <a:txBody>
                    <a:bodyPr/>
                    <a:lstStyle/>
                    <a:p>
                      <a:pPr marL="0" marR="0" lvl="0" indent="0" algn="l" rtl="0">
                        <a:lnSpc>
                          <a:spcPct val="107000"/>
                        </a:lnSpc>
                        <a:spcBef>
                          <a:spcPts val="0"/>
                        </a:spcBef>
                        <a:spcAft>
                          <a:spcPts val="0"/>
                        </a:spcAft>
                        <a:buNone/>
                      </a:pPr>
                      <a:r>
                        <a:rPr lang="es-MX" sz="1400">
                          <a:latin typeface="Arial"/>
                          <a:ea typeface="Arial"/>
                          <a:cs typeface="Arial"/>
                          <a:sym typeface="Arial"/>
                        </a:rPr>
                        <a:t>H. Kevin: Nah! Something bad must have happened to me. When the time came, my brain went blank!</a:t>
                      </a:r>
                      <a:endParaRPr sz="1400">
                        <a:latin typeface="Arial"/>
                        <a:ea typeface="Arial"/>
                        <a:cs typeface="Arial"/>
                        <a:sym typeface="Arial"/>
                      </a:endParaRPr>
                    </a:p>
                  </a:txBody>
                  <a:tcPr marL="68575" marR="68575" marT="0" marB="0"/>
                </a:tc>
                <a:extLst>
                  <a:ext uri="{0D108BD9-81ED-4DB2-BD59-A6C34878D82A}">
                    <a16:rowId xmlns:a16="http://schemas.microsoft.com/office/drawing/2014/main" val="10003"/>
                  </a:ext>
                </a:extLst>
              </a:tr>
              <a:tr h="645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4. Sam: OMG! Don’t you think you could have done something to calm down?</a:t>
                      </a:r>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a:latin typeface="Arial"/>
                          <a:ea typeface="Arial"/>
                          <a:cs typeface="Arial"/>
                          <a:sym typeface="Arial"/>
                        </a:rPr>
                        <a:t> A. Kevin: Now that I think about it, I think I could have breath in and breath out calmly.</a:t>
                      </a:r>
                      <a:endParaRPr/>
                    </a:p>
                  </a:txBody>
                  <a:tcPr marL="68575" marR="68575" marT="0" marB="0"/>
                </a:tc>
                <a:extLst>
                  <a:ext uri="{0D108BD9-81ED-4DB2-BD59-A6C34878D82A}">
                    <a16:rowId xmlns:a16="http://schemas.microsoft.com/office/drawing/2014/main" val="10004"/>
                  </a:ext>
                </a:extLst>
              </a:tr>
              <a:tr h="500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5. Sam: But what do you think your mark will be?</a:t>
                      </a:r>
                      <a:endParaRPr sz="140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a:latin typeface="Arial"/>
                          <a:ea typeface="Arial"/>
                          <a:cs typeface="Arial"/>
                          <a:sym typeface="Arial"/>
                        </a:rPr>
                        <a:t> E. Kevin: I can’t have passed the exam. I’m sure I’ll get five! I missed several answers.</a:t>
                      </a:r>
                      <a:endParaRPr/>
                    </a:p>
                  </a:txBody>
                  <a:tcPr marL="68575" marR="68575" marT="0" marB="0"/>
                </a:tc>
                <a:extLst>
                  <a:ext uri="{0D108BD9-81ED-4DB2-BD59-A6C34878D82A}">
                    <a16:rowId xmlns:a16="http://schemas.microsoft.com/office/drawing/2014/main" val="10005"/>
                  </a:ext>
                </a:extLst>
              </a:tr>
              <a:tr h="500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6. Sam: Oh, so sorry to hear that! </a:t>
                      </a:r>
                      <a:endParaRPr sz="140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a:latin typeface="Arial"/>
                          <a:ea typeface="Arial"/>
                          <a:cs typeface="Arial"/>
                          <a:sym typeface="Arial"/>
                        </a:rPr>
                        <a:t> C. Kevin: Yeah! It’s ok. I’m happy because you may have passed the exam. You missed only one answer. Well… Are you coming to Frida’s party?</a:t>
                      </a:r>
                      <a:endParaRPr sz="1400">
                        <a:latin typeface="Arial"/>
                        <a:ea typeface="Arial"/>
                        <a:cs typeface="Arial"/>
                        <a:sym typeface="Arial"/>
                      </a:endParaRPr>
                    </a:p>
                  </a:txBody>
                  <a:tcPr marL="68575" marR="68575" marT="0" marB="0"/>
                </a:tc>
                <a:extLst>
                  <a:ext uri="{0D108BD9-81ED-4DB2-BD59-A6C34878D82A}">
                    <a16:rowId xmlns:a16="http://schemas.microsoft.com/office/drawing/2014/main" val="10006"/>
                  </a:ext>
                </a:extLst>
              </a:tr>
              <a:tr h="500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7. Sam: I may come. I’m not sure yet. And you?</a:t>
                      </a:r>
                      <a:endParaRPr sz="140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None/>
                      </a:pPr>
                      <a:r>
                        <a:rPr lang="es-MX" sz="1400">
                          <a:latin typeface="Arial"/>
                          <a:ea typeface="Arial"/>
                          <a:cs typeface="Arial"/>
                          <a:sym typeface="Arial"/>
                        </a:rPr>
                        <a:t>G. Kevin: I might not come because I’m afraid my parents will get upset because of my results in the exam.</a:t>
                      </a:r>
                      <a:endParaRPr sz="1400">
                        <a:latin typeface="Arial"/>
                        <a:ea typeface="Arial"/>
                        <a:cs typeface="Arial"/>
                        <a:sym typeface="Arial"/>
                      </a:endParaRPr>
                    </a:p>
                  </a:txBody>
                  <a:tcPr marL="68575" marR="68575" marT="0" marB="0"/>
                </a:tc>
                <a:extLst>
                  <a:ext uri="{0D108BD9-81ED-4DB2-BD59-A6C34878D82A}">
                    <a16:rowId xmlns:a16="http://schemas.microsoft.com/office/drawing/2014/main" val="10007"/>
                  </a:ext>
                </a:extLst>
              </a:tr>
              <a:tr h="500700">
                <a:tc>
                  <a:txBody>
                    <a:bodyPr/>
                    <a:lstStyle/>
                    <a:p>
                      <a:pPr marL="0" marR="0" lvl="0" indent="0" algn="l" rtl="0">
                        <a:lnSpc>
                          <a:spcPct val="107000"/>
                        </a:lnSpc>
                        <a:spcBef>
                          <a:spcPts val="0"/>
                        </a:spcBef>
                        <a:spcAft>
                          <a:spcPts val="0"/>
                        </a:spcAft>
                        <a:buNone/>
                      </a:pPr>
                      <a:r>
                        <a:rPr lang="es-MX" sz="1400">
                          <a:solidFill>
                            <a:schemeClr val="dk1"/>
                          </a:solidFill>
                          <a:latin typeface="Arial"/>
                          <a:ea typeface="Arial"/>
                          <a:cs typeface="Arial"/>
                          <a:sym typeface="Arial"/>
                        </a:rPr>
                        <a:t>8. Yeah! Let’s wait for the results and see what happens.</a:t>
                      </a:r>
                      <a:endParaRPr sz="1400">
                        <a:solidFill>
                          <a:schemeClr val="dk1"/>
                        </a:solidFill>
                        <a:latin typeface="Arial"/>
                        <a:ea typeface="Arial"/>
                        <a:cs typeface="Arial"/>
                        <a:sym typeface="Arial"/>
                      </a:endParaRPr>
                    </a:p>
                  </a:txBody>
                  <a:tcPr marL="68575" marR="68575" marT="0" marB="0"/>
                </a:tc>
                <a:tc>
                  <a:txBody>
                    <a:bodyPr/>
                    <a:lstStyle/>
                    <a:p>
                      <a:pPr marL="0" marR="0" lvl="0" indent="0" algn="l" rtl="0">
                        <a:lnSpc>
                          <a:spcPct val="107000"/>
                        </a:lnSpc>
                        <a:spcBef>
                          <a:spcPts val="0"/>
                        </a:spcBef>
                        <a:spcAft>
                          <a:spcPts val="0"/>
                        </a:spcAft>
                        <a:buClr>
                          <a:schemeClr val="dk1"/>
                        </a:buClr>
                        <a:buSzPts val="1400"/>
                        <a:buFont typeface="Arial"/>
                        <a:buNone/>
                      </a:pPr>
                      <a:r>
                        <a:rPr lang="es-MX" sz="1400">
                          <a:latin typeface="Arial"/>
                          <a:ea typeface="Arial"/>
                          <a:cs typeface="Arial"/>
                          <a:sym typeface="Arial"/>
                        </a:rPr>
                        <a:t>B. Kevin: You’re right. A miracle may still happen. Ha, ha, ha!</a:t>
                      </a:r>
                      <a:endParaRPr/>
                    </a:p>
                  </a:txBody>
                  <a:tcPr marL="68575" marR="68575" marT="0" marB="0"/>
                </a:tc>
                <a:extLst>
                  <a:ext uri="{0D108BD9-81ED-4DB2-BD59-A6C34878D82A}">
                    <a16:rowId xmlns:a16="http://schemas.microsoft.com/office/drawing/2014/main" val="10008"/>
                  </a:ext>
                </a:extLst>
              </a:tr>
            </a:tbl>
          </a:graphicData>
        </a:graphic>
      </p:graphicFrame>
      <p:pic>
        <p:nvPicPr>
          <p:cNvPr id="495" name="Google Shape;495;p26" descr="Inicio1 con relleno sólido">
            <a:hlinkClick r:id="rId3" action="ppaction://hlinksldjump"/>
          </p:cNvPr>
          <p:cNvPicPr preferRelativeResize="0"/>
          <p:nvPr/>
        </p:nvPicPr>
        <p:blipFill rotWithShape="1">
          <a:blip r:embed="rId4">
            <a:alphaModFix/>
          </a:blip>
          <a:srcRect/>
          <a:stretch/>
        </p:blipFill>
        <p:spPr>
          <a:xfrm>
            <a:off x="8247196" y="-103242"/>
            <a:ext cx="914400" cy="914400"/>
          </a:xfrm>
          <a:prstGeom prst="rect">
            <a:avLst/>
          </a:prstGeom>
          <a:noFill/>
          <a:ln>
            <a:noFill/>
          </a:ln>
        </p:spPr>
      </p:pic>
      <p:pic>
        <p:nvPicPr>
          <p:cNvPr id="496" name="Google Shape;496;p26"/>
          <p:cNvPicPr preferRelativeResize="0"/>
          <p:nvPr/>
        </p:nvPicPr>
        <p:blipFill rotWithShape="1">
          <a:blip r:embed="rId5">
            <a:alphaModFix/>
          </a:blip>
          <a:srcRect/>
          <a:stretch/>
        </p:blipFill>
        <p:spPr>
          <a:xfrm>
            <a:off x="201255" y="63068"/>
            <a:ext cx="756749" cy="401168"/>
          </a:xfrm>
          <a:prstGeom prst="rect">
            <a:avLst/>
          </a:prstGeom>
          <a:noFill/>
          <a:ln>
            <a:noFill/>
          </a:ln>
        </p:spPr>
      </p:pic>
      <p:pic>
        <p:nvPicPr>
          <p:cNvPr id="497" name="Google Shape;497;p26">
            <a:hlinkClick r:id="rId6" action="ppaction://hlinksldjump"/>
          </p:cNvPr>
          <p:cNvPicPr preferRelativeResize="0"/>
          <p:nvPr/>
        </p:nvPicPr>
        <p:blipFill rotWithShape="1">
          <a:blip r:embed="rId7">
            <a:alphaModFix/>
          </a:blip>
          <a:srcRect/>
          <a:stretch/>
        </p:blipFill>
        <p:spPr>
          <a:xfrm>
            <a:off x="1624337" y="6151684"/>
            <a:ext cx="914479" cy="914479"/>
          </a:xfrm>
          <a:prstGeom prst="rect">
            <a:avLst/>
          </a:prstGeom>
          <a:noFill/>
          <a:ln>
            <a:noFill/>
          </a:ln>
        </p:spPr>
      </p:pic>
      <p:pic>
        <p:nvPicPr>
          <p:cNvPr id="498" name="Google Shape;498;p26"/>
          <p:cNvPicPr preferRelativeResize="0"/>
          <p:nvPr/>
        </p:nvPicPr>
        <p:blipFill rotWithShape="1">
          <a:blip r:embed="rId5">
            <a:alphaModFix/>
          </a:blip>
          <a:srcRect/>
          <a:stretch/>
        </p:blipFill>
        <p:spPr>
          <a:xfrm>
            <a:off x="903878" y="6461196"/>
            <a:ext cx="756749" cy="401168"/>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503" name="Google Shape;503;p27"/>
          <p:cNvSpPr txBox="1"/>
          <p:nvPr/>
        </p:nvSpPr>
        <p:spPr>
          <a:xfrm>
            <a:off x="2267744" y="620688"/>
            <a:ext cx="3971261" cy="2063808"/>
          </a:xfrm>
          <a:prstGeom prst="rect">
            <a:avLst/>
          </a:prstGeom>
          <a:noFill/>
          <a:ln>
            <a:noFill/>
          </a:ln>
        </p:spPr>
        <p:txBody>
          <a:bodyPr spcFirstLastPara="1" wrap="square" lIns="91425" tIns="45700" rIns="91425" bIns="45700" anchor="b" anchorCtr="0">
            <a:normAutofit/>
          </a:bodyPr>
          <a:lstStyle/>
          <a:p>
            <a:pPr marL="0" marR="0" lvl="0" indent="0" algn="ctr" rtl="0">
              <a:lnSpc>
                <a:spcPct val="90000"/>
              </a:lnSpc>
              <a:spcBef>
                <a:spcPts val="0"/>
              </a:spcBef>
              <a:spcAft>
                <a:spcPts val="0"/>
              </a:spcAft>
              <a:buNone/>
            </a:pPr>
            <a:r>
              <a:rPr lang="es-MX" sz="4000" b="1">
                <a:solidFill>
                  <a:schemeClr val="dk1"/>
                </a:solidFill>
                <a:latin typeface="Calibri"/>
                <a:ea typeface="Calibri"/>
                <a:cs typeface="Calibri"/>
                <a:sym typeface="Calibri"/>
              </a:rPr>
              <a:t>Summary</a:t>
            </a:r>
            <a:endParaRPr/>
          </a:p>
        </p:txBody>
      </p:sp>
      <p:pic>
        <p:nvPicPr>
          <p:cNvPr id="504" name="Google Shape;504;p27" descr="Inicio1 con relleno sólido">
            <a:hlinkClick r:id="rId3" action="ppaction://hlinksldjump"/>
          </p:cNvPr>
          <p:cNvPicPr preferRelativeResize="0"/>
          <p:nvPr/>
        </p:nvPicPr>
        <p:blipFill rotWithShape="1">
          <a:blip r:embed="rId4">
            <a:alphaModFix/>
          </a:blip>
          <a:srcRect/>
          <a:stretch/>
        </p:blipFill>
        <p:spPr>
          <a:xfrm>
            <a:off x="8102678" y="0"/>
            <a:ext cx="1041322" cy="1041322"/>
          </a:xfrm>
          <a:prstGeom prst="rect">
            <a:avLst/>
          </a:prstGeom>
          <a:noFill/>
          <a:ln>
            <a:noFill/>
          </a:ln>
        </p:spPr>
      </p:pic>
      <p:pic>
        <p:nvPicPr>
          <p:cNvPr id="505" name="Google Shape;505;p27"/>
          <p:cNvPicPr preferRelativeResize="0"/>
          <p:nvPr/>
        </p:nvPicPr>
        <p:blipFill rotWithShape="1">
          <a:blip r:embed="rId5">
            <a:alphaModFix/>
          </a:blip>
          <a:srcRect/>
          <a:stretch/>
        </p:blipFill>
        <p:spPr>
          <a:xfrm>
            <a:off x="0" y="6397396"/>
            <a:ext cx="790575" cy="419100"/>
          </a:xfrm>
          <a:prstGeom prst="rect">
            <a:avLst/>
          </a:prstGeom>
          <a:noFill/>
          <a:ln>
            <a:noFill/>
          </a:ln>
        </p:spPr>
      </p:pic>
      <p:sp>
        <p:nvSpPr>
          <p:cNvPr id="506" name="Google Shape;506;p27"/>
          <p:cNvSpPr txBox="1"/>
          <p:nvPr/>
        </p:nvSpPr>
        <p:spPr>
          <a:xfrm>
            <a:off x="1115616" y="2848499"/>
            <a:ext cx="673774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3200" u="sng">
                <a:solidFill>
                  <a:srgbClr val="0000FF"/>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Click here</a:t>
            </a:r>
            <a:r>
              <a:rPr lang="es-MX" sz="3200" u="sng">
                <a:solidFill>
                  <a:schemeClr val="dk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 </a:t>
            </a:r>
            <a:r>
              <a:rPr lang="es-MX" sz="3200">
                <a:solidFill>
                  <a:schemeClr val="dk1"/>
                </a:solidFill>
                <a:latin typeface="Calibri"/>
                <a:ea typeface="Calibri"/>
                <a:cs typeface="Calibri"/>
                <a:sym typeface="Calibri"/>
              </a:rPr>
              <a:t>and do the summary activity.</a:t>
            </a:r>
            <a:endParaRPr sz="3200">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28"/>
          <p:cNvSpPr txBox="1"/>
          <p:nvPr/>
        </p:nvSpPr>
        <p:spPr>
          <a:xfrm>
            <a:off x="1115616" y="2338891"/>
            <a:ext cx="6192688" cy="2063808"/>
          </a:xfrm>
          <a:prstGeom prst="rect">
            <a:avLst/>
          </a:prstGeom>
          <a:noFill/>
          <a:ln>
            <a:noFill/>
          </a:ln>
        </p:spPr>
        <p:txBody>
          <a:bodyPr spcFirstLastPara="1" wrap="square" lIns="91425" tIns="45700" rIns="91425" bIns="45700" anchor="b" anchorCtr="0">
            <a:noAutofit/>
          </a:bodyPr>
          <a:lstStyle/>
          <a:p>
            <a:pPr marL="0" marR="0" lvl="0" indent="0" algn="ctr" rtl="0">
              <a:lnSpc>
                <a:spcPct val="90000"/>
              </a:lnSpc>
              <a:spcBef>
                <a:spcPts val="0"/>
              </a:spcBef>
              <a:spcAft>
                <a:spcPts val="0"/>
              </a:spcAft>
              <a:buNone/>
            </a:pPr>
            <a:r>
              <a:rPr lang="es-MX" sz="4800" b="1">
                <a:solidFill>
                  <a:schemeClr val="dk1"/>
                </a:solidFill>
                <a:latin typeface="Calibri"/>
                <a:ea typeface="Calibri"/>
                <a:cs typeface="Calibri"/>
                <a:sym typeface="Calibri"/>
              </a:rPr>
              <a:t>This is the end…</a:t>
            </a:r>
            <a:endParaRPr sz="4800"/>
          </a:p>
          <a:p>
            <a:pPr marL="0" marR="0" lvl="0" indent="0" algn="ctr" rtl="0">
              <a:lnSpc>
                <a:spcPct val="90000"/>
              </a:lnSpc>
              <a:spcBef>
                <a:spcPts val="600"/>
              </a:spcBef>
              <a:spcAft>
                <a:spcPts val="0"/>
              </a:spcAft>
              <a:buNone/>
            </a:pPr>
            <a:r>
              <a:rPr lang="es-MX" sz="4800" b="1">
                <a:solidFill>
                  <a:schemeClr val="dk1"/>
                </a:solidFill>
                <a:latin typeface="Calibri"/>
                <a:ea typeface="Calibri"/>
                <a:cs typeface="Calibri"/>
                <a:sym typeface="Calibri"/>
              </a:rPr>
              <a:t>Congratulations!</a:t>
            </a:r>
            <a:endParaRPr sz="4800"/>
          </a:p>
          <a:p>
            <a:pPr marL="0" marR="0" lvl="0" indent="0" algn="ctr" rtl="0">
              <a:lnSpc>
                <a:spcPct val="90000"/>
              </a:lnSpc>
              <a:spcBef>
                <a:spcPts val="600"/>
              </a:spcBef>
              <a:spcAft>
                <a:spcPts val="0"/>
              </a:spcAft>
              <a:buNone/>
            </a:pPr>
            <a:r>
              <a:rPr lang="es-MX" sz="4800" b="1">
                <a:solidFill>
                  <a:schemeClr val="dk1"/>
                </a:solidFill>
                <a:latin typeface="Calibri"/>
                <a:ea typeface="Calibri"/>
                <a:cs typeface="Calibri"/>
                <a:sym typeface="Calibri"/>
              </a:rPr>
              <a:t>You’ve done very well!</a:t>
            </a:r>
            <a:endParaRPr sz="4800"/>
          </a:p>
        </p:txBody>
      </p:sp>
      <p:pic>
        <p:nvPicPr>
          <p:cNvPr id="513" name="Google Shape;513;p28" descr="Inicio1 con relleno sólido">
            <a:hlinkClick r:id="rId3" action="ppaction://hlinksldjump"/>
          </p:cNvPr>
          <p:cNvPicPr preferRelativeResize="0"/>
          <p:nvPr/>
        </p:nvPicPr>
        <p:blipFill rotWithShape="1">
          <a:blip r:embed="rId4">
            <a:alphaModFix/>
          </a:blip>
          <a:srcRect/>
          <a:stretch/>
        </p:blipFill>
        <p:spPr>
          <a:xfrm>
            <a:off x="8100392" y="355707"/>
            <a:ext cx="1041322" cy="1041322"/>
          </a:xfrm>
          <a:prstGeom prst="rect">
            <a:avLst/>
          </a:prstGeom>
          <a:noFill/>
          <a:ln>
            <a:noFill/>
          </a:ln>
        </p:spPr>
      </p:pic>
      <p:pic>
        <p:nvPicPr>
          <p:cNvPr id="514" name="Google Shape;514;p28"/>
          <p:cNvPicPr preferRelativeResize="0"/>
          <p:nvPr/>
        </p:nvPicPr>
        <p:blipFill rotWithShape="1">
          <a:blip r:embed="rId5">
            <a:alphaModFix/>
          </a:blip>
          <a:srcRect/>
          <a:stretch/>
        </p:blipFill>
        <p:spPr>
          <a:xfrm>
            <a:off x="0" y="6397396"/>
            <a:ext cx="790575" cy="4191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29"/>
          <p:cNvSpPr txBox="1"/>
          <p:nvPr/>
        </p:nvSpPr>
        <p:spPr>
          <a:xfrm>
            <a:off x="107503" y="942436"/>
            <a:ext cx="8936295" cy="481670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1800" b="1">
                <a:solidFill>
                  <a:srgbClr val="000000"/>
                </a:solidFill>
                <a:latin typeface="Arial"/>
                <a:ea typeface="Arial"/>
                <a:cs typeface="Arial"/>
                <a:sym typeface="Arial"/>
              </a:rPr>
              <a:t>REFERENCES</a:t>
            </a:r>
            <a:endParaRPr/>
          </a:p>
          <a:p>
            <a:pPr marL="0" marR="0" lvl="0" indent="0" algn="l" rtl="0">
              <a:spcBef>
                <a:spcPts val="600"/>
              </a:spcBef>
              <a:spcAft>
                <a:spcPts val="0"/>
              </a:spcAft>
              <a:buNone/>
            </a:pPr>
            <a:r>
              <a:rPr lang="es-MX" sz="1800">
                <a:solidFill>
                  <a:schemeClr val="dk1"/>
                </a:solidFill>
                <a:latin typeface="Times New Roman"/>
                <a:ea typeface="Times New Roman"/>
                <a:cs typeface="Times New Roman"/>
                <a:sym typeface="Times New Roman"/>
              </a:rPr>
              <a:t> </a:t>
            </a:r>
            <a:endParaRPr sz="1800">
              <a:solidFill>
                <a:schemeClr val="dk1"/>
              </a:solidFill>
              <a:latin typeface="Times New Roman"/>
              <a:ea typeface="Times New Roman"/>
              <a:cs typeface="Times New Roman"/>
              <a:sym typeface="Times New Roman"/>
            </a:endParaRPr>
          </a:p>
          <a:p>
            <a:pPr marL="540000" marR="0" lvl="0" indent="-540000" algn="l" rtl="0">
              <a:spcBef>
                <a:spcPts val="2400"/>
              </a:spcBef>
              <a:spcAft>
                <a:spcPts val="0"/>
              </a:spcAft>
              <a:buNone/>
            </a:pPr>
            <a:r>
              <a:rPr lang="es-MX" sz="1800" b="0">
                <a:solidFill>
                  <a:srgbClr val="000000"/>
                </a:solidFill>
                <a:latin typeface="Arial"/>
                <a:ea typeface="Arial"/>
                <a:cs typeface="Arial"/>
                <a:sym typeface="Arial"/>
              </a:rPr>
              <a:t>Beare, K. (2020). </a:t>
            </a:r>
            <a:r>
              <a:rPr lang="es-MX" sz="1800" b="0" i="1">
                <a:solidFill>
                  <a:srgbClr val="000000"/>
                </a:solidFill>
                <a:latin typeface="Arial"/>
                <a:ea typeface="Arial"/>
                <a:cs typeface="Arial"/>
                <a:sym typeface="Arial"/>
              </a:rPr>
              <a:t>Modal Verbs of Probability for English Language Learners</a:t>
            </a:r>
            <a:r>
              <a:rPr lang="es-MX" sz="1800" b="0">
                <a:solidFill>
                  <a:srgbClr val="000000"/>
                </a:solidFill>
                <a:latin typeface="Arial"/>
                <a:ea typeface="Arial"/>
                <a:cs typeface="Arial"/>
                <a:sym typeface="Arial"/>
              </a:rPr>
              <a:t>. </a:t>
            </a:r>
            <a:r>
              <a:rPr lang="es-MX" sz="1800" b="0" u="sng">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https://www.thoughtco.com/modal-verbs-of-probability-4176602</a:t>
            </a:r>
            <a:endParaRPr sz="1800" b="1" u="sng">
              <a:solidFill>
                <a:schemeClr val="dk1"/>
              </a:solidFill>
              <a:latin typeface="Times New Roman"/>
              <a:ea typeface="Times New Roman"/>
              <a:cs typeface="Times New Roman"/>
              <a:sym typeface="Times New Roman"/>
            </a:endParaRPr>
          </a:p>
          <a:p>
            <a:pPr marL="540000" marR="0" lvl="0" indent="-457200" algn="l" rtl="0">
              <a:spcBef>
                <a:spcPts val="3000"/>
              </a:spcBef>
              <a:spcAft>
                <a:spcPts val="0"/>
              </a:spcAft>
              <a:buNone/>
            </a:pPr>
            <a:r>
              <a:rPr lang="es-MX" sz="1800" b="0">
                <a:solidFill>
                  <a:srgbClr val="000000"/>
                </a:solidFill>
                <a:latin typeface="Arial"/>
                <a:ea typeface="Arial"/>
                <a:cs typeface="Arial"/>
                <a:sym typeface="Arial"/>
              </a:rPr>
              <a:t>Bright Side. (s.f.) </a:t>
            </a:r>
            <a:r>
              <a:rPr lang="es-MX" sz="1800" b="0" i="1">
                <a:solidFill>
                  <a:srgbClr val="000000"/>
                </a:solidFill>
                <a:latin typeface="Arial"/>
                <a:ea typeface="Arial"/>
                <a:cs typeface="Arial"/>
                <a:sym typeface="Arial"/>
              </a:rPr>
              <a:t>7 acertijos misteriosos que solo el 5% de las personas puede resolver</a:t>
            </a:r>
            <a:r>
              <a:rPr lang="es-MX" sz="1800" b="0">
                <a:solidFill>
                  <a:srgbClr val="000000"/>
                </a:solidFill>
                <a:latin typeface="Arial"/>
                <a:ea typeface="Arial"/>
                <a:cs typeface="Arial"/>
                <a:sym typeface="Arial"/>
              </a:rPr>
              <a:t>. [Video]. </a:t>
            </a:r>
            <a:r>
              <a:rPr lang="es-MX" sz="1800" b="0" u="sng">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https://www.youtube.com/watch?v=m0zrRIN_T5E</a:t>
            </a:r>
            <a:endParaRPr sz="1800" b="1">
              <a:solidFill>
                <a:schemeClr val="dk1"/>
              </a:solidFill>
              <a:latin typeface="Times New Roman"/>
              <a:ea typeface="Times New Roman"/>
              <a:cs typeface="Times New Roman"/>
              <a:sym typeface="Times New Roman"/>
            </a:endParaRPr>
          </a:p>
          <a:p>
            <a:pPr marL="0" marR="0" lvl="0" indent="0" algn="l" rtl="0">
              <a:spcBef>
                <a:spcPts val="600"/>
              </a:spcBef>
              <a:spcAft>
                <a:spcPts val="0"/>
              </a:spcAft>
              <a:buNone/>
            </a:pPr>
            <a:endParaRPr sz="18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p>
            <a:pPr marL="540000" marR="0" lvl="0" indent="-457200" algn="l" rtl="0">
              <a:spcBef>
                <a:spcPts val="0"/>
              </a:spcBef>
              <a:spcAft>
                <a:spcPts val="0"/>
              </a:spcAft>
              <a:buNone/>
            </a:pPr>
            <a:r>
              <a:rPr lang="es-MX" sz="1800">
                <a:solidFill>
                  <a:schemeClr val="dk1"/>
                </a:solidFill>
                <a:latin typeface="Arial"/>
                <a:ea typeface="Arial"/>
                <a:cs typeface="Arial"/>
                <a:sym typeface="Arial"/>
              </a:rPr>
              <a:t>Dictionary.com, LLC. (2015).  </a:t>
            </a:r>
            <a:r>
              <a:rPr lang="es-MX" sz="1800" i="1">
                <a:solidFill>
                  <a:schemeClr val="dk1"/>
                </a:solidFill>
                <a:latin typeface="Arial"/>
                <a:ea typeface="Arial"/>
                <a:cs typeface="Arial"/>
                <a:sym typeface="Arial"/>
              </a:rPr>
              <a:t>“Might” vs. “May”: What’s The Difference?</a:t>
            </a:r>
            <a:r>
              <a:rPr lang="es-MX" sz="1800">
                <a:solidFill>
                  <a:schemeClr val="dk1"/>
                </a:solidFill>
                <a:latin typeface="Arial"/>
                <a:ea typeface="Arial"/>
                <a:cs typeface="Arial"/>
                <a:sym typeface="Arial"/>
              </a:rPr>
              <a:t>.</a:t>
            </a:r>
            <a:r>
              <a:rPr lang="es-MX" sz="1800">
                <a:solidFill>
                  <a:srgbClr val="4A4A4A"/>
                </a:solidFill>
                <a:latin typeface="Arial"/>
                <a:ea typeface="Arial"/>
                <a:cs typeface="Arial"/>
                <a:sym typeface="Arial"/>
              </a:rPr>
              <a:t> </a:t>
            </a:r>
            <a:r>
              <a:rPr lang="es-MX" sz="1800" u="sng">
                <a:solidFill>
                  <a:srgbClr val="0563C1"/>
                </a:solidFill>
                <a:latin typeface="Arial"/>
                <a:ea typeface="Arial"/>
                <a:cs typeface="Arial"/>
                <a:sym typeface="Arial"/>
                <a:hlinkClick r:id="rId5">
                  <a:extLst>
                    <a:ext uri="{A12FA001-AC4F-418D-AE19-62706E023703}">
                      <ahyp:hlinkClr xmlns:ahyp="http://schemas.microsoft.com/office/drawing/2018/hyperlinkcolor" val="tx"/>
                    </a:ext>
                  </a:extLst>
                </a:hlinkClick>
              </a:rPr>
              <a:t>https://www.dictionary.com/e/may-vs-might/#:~:text=May%20expresses%20likelihood%20while%20might,contrary%2Dto%2Dfact%20hypothetical.&amp;text=might%20be%20right.-,May%20expresses%20likelihood%20while%20might%20expresses%20a%20stronger%20sense%20of,so%20slow%20to%20get%20ready</a:t>
            </a:r>
            <a:endParaRPr sz="1800">
              <a:solidFill>
                <a:schemeClr val="dk1"/>
              </a:solidFill>
              <a:latin typeface="Times New Roman"/>
              <a:ea typeface="Times New Roman"/>
              <a:cs typeface="Times New Roman"/>
              <a:sym typeface="Times New Roman"/>
            </a:endParaRPr>
          </a:p>
        </p:txBody>
      </p:sp>
      <p:pic>
        <p:nvPicPr>
          <p:cNvPr id="521" name="Google Shape;521;p29">
            <a:hlinkClick r:id="rId6" action="ppaction://hlinksldjump"/>
          </p:cNvPr>
          <p:cNvPicPr preferRelativeResize="0"/>
          <p:nvPr/>
        </p:nvPicPr>
        <p:blipFill rotWithShape="1">
          <a:blip r:embed="rId7">
            <a:alphaModFix/>
          </a:blip>
          <a:srcRect/>
          <a:stretch/>
        </p:blipFill>
        <p:spPr>
          <a:xfrm>
            <a:off x="8129320" y="27958"/>
            <a:ext cx="914479" cy="914479"/>
          </a:xfrm>
          <a:prstGeom prst="rect">
            <a:avLst/>
          </a:prstGeom>
          <a:noFill/>
          <a:ln>
            <a:noFill/>
          </a:ln>
        </p:spPr>
      </p:pic>
      <p:pic>
        <p:nvPicPr>
          <p:cNvPr id="2" name="Google Shape;90;p1">
            <a:extLst>
              <a:ext uri="{FF2B5EF4-FFF2-40B4-BE49-F238E27FC236}">
                <a16:creationId xmlns:a16="http://schemas.microsoft.com/office/drawing/2014/main" id="{507165AF-C4E4-84B6-E2CE-0F85540ADE3F}"/>
              </a:ext>
            </a:extLst>
          </p:cNvPr>
          <p:cNvPicPr preferRelativeResize="0"/>
          <p:nvPr/>
        </p:nvPicPr>
        <p:blipFill rotWithShape="1">
          <a:blip r:embed="rId8">
            <a:alphaModFix/>
          </a:blip>
          <a:srcRect/>
          <a:stretch/>
        </p:blipFill>
        <p:spPr>
          <a:xfrm>
            <a:off x="0" y="6441830"/>
            <a:ext cx="790575" cy="419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16970" y="6438900"/>
            <a:ext cx="790575" cy="419100"/>
          </a:xfrm>
          <a:prstGeom prst="rect">
            <a:avLst/>
          </a:prstGeom>
          <a:noFill/>
          <a:ln>
            <a:noFill/>
          </a:ln>
        </p:spPr>
      </p:pic>
      <p:grpSp>
        <p:nvGrpSpPr>
          <p:cNvPr id="106" name="Google Shape;106;p3"/>
          <p:cNvGrpSpPr/>
          <p:nvPr/>
        </p:nvGrpSpPr>
        <p:grpSpPr>
          <a:xfrm>
            <a:off x="-18722" y="881055"/>
            <a:ext cx="9162722" cy="5767395"/>
            <a:chOff x="0" y="1090605"/>
            <a:chExt cx="9162722" cy="5767395"/>
          </a:xfrm>
        </p:grpSpPr>
        <p:grpSp>
          <p:nvGrpSpPr>
            <p:cNvPr id="107" name="Google Shape;107;p3"/>
            <p:cNvGrpSpPr/>
            <p:nvPr/>
          </p:nvGrpSpPr>
          <p:grpSpPr>
            <a:xfrm>
              <a:off x="0" y="1090605"/>
              <a:ext cx="1458147" cy="1246286"/>
              <a:chOff x="17508" y="1093277"/>
              <a:chExt cx="1458147" cy="1246286"/>
            </a:xfrm>
          </p:grpSpPr>
          <p:sp>
            <p:nvSpPr>
              <p:cNvPr id="108" name="Google Shape;108;p3">
                <a:hlinkClick r:id="rId4" action="ppaction://hlinksldjump"/>
              </p:cNvPr>
              <p:cNvSpPr/>
              <p:nvPr/>
            </p:nvSpPr>
            <p:spPr>
              <a:xfrm>
                <a:off x="17508" y="1093277"/>
                <a:ext cx="1458147" cy="1188679"/>
              </a:xfrm>
              <a:prstGeom prst="flowChartProcess">
                <a:avLst/>
              </a:prstGeom>
              <a:solidFill>
                <a:srgbClr val="92D05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Introduction</a:t>
                </a:r>
                <a:endParaRPr sz="1600" b="1" i="0" u="none" strike="noStrike" cap="none">
                  <a:solidFill>
                    <a:srgbClr val="17365D"/>
                  </a:solidFill>
                  <a:latin typeface="Calibri"/>
                  <a:ea typeface="Calibri"/>
                  <a:cs typeface="Calibri"/>
                  <a:sym typeface="Calibri"/>
                </a:endParaRPr>
              </a:p>
              <a:p>
                <a:pPr marL="0" marR="0" lvl="0" indent="0" algn="ctr" rtl="0">
                  <a:spcBef>
                    <a:spcPts val="0"/>
                  </a:spcBef>
                  <a:spcAft>
                    <a:spcPts val="0"/>
                  </a:spcAft>
                  <a:buNone/>
                </a:pPr>
                <a:endParaRPr sz="1400" b="1" i="0" u="none" strike="noStrike" cap="none">
                  <a:solidFill>
                    <a:schemeClr val="lt1"/>
                  </a:solidFill>
                  <a:latin typeface="Calibri"/>
                  <a:ea typeface="Calibri"/>
                  <a:cs typeface="Calibri"/>
                  <a:sym typeface="Calibri"/>
                </a:endParaRPr>
              </a:p>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09" name="Google Shape;109;p3" descr="Centro de llamadas con relleno sólido">
                <a:hlinkClick r:id="rId4" action="ppaction://hlinksldjump"/>
              </p:cNvPr>
              <p:cNvPicPr preferRelativeResize="0"/>
              <p:nvPr/>
            </p:nvPicPr>
            <p:blipFill rotWithShape="1">
              <a:blip r:embed="rId5">
                <a:alphaModFix/>
              </a:blip>
              <a:srcRect/>
              <a:stretch/>
            </p:blipFill>
            <p:spPr>
              <a:xfrm>
                <a:off x="375268" y="1668829"/>
                <a:ext cx="654434" cy="670734"/>
              </a:xfrm>
              <a:prstGeom prst="rect">
                <a:avLst/>
              </a:prstGeom>
              <a:noFill/>
              <a:ln>
                <a:noFill/>
              </a:ln>
            </p:spPr>
          </p:pic>
        </p:grpSp>
        <p:grpSp>
          <p:nvGrpSpPr>
            <p:cNvPr id="110" name="Google Shape;110;p3"/>
            <p:cNvGrpSpPr/>
            <p:nvPr/>
          </p:nvGrpSpPr>
          <p:grpSpPr>
            <a:xfrm>
              <a:off x="1282712" y="1874921"/>
              <a:ext cx="1495256" cy="1376369"/>
              <a:chOff x="1282712" y="1874921"/>
              <a:chExt cx="1495256" cy="1376369"/>
            </a:xfrm>
          </p:grpSpPr>
          <p:sp>
            <p:nvSpPr>
              <p:cNvPr id="111" name="Google Shape;111;p3">
                <a:hlinkClick r:id="rId6" action="ppaction://hlinksldjump"/>
              </p:cNvPr>
              <p:cNvSpPr/>
              <p:nvPr/>
            </p:nvSpPr>
            <p:spPr>
              <a:xfrm>
                <a:off x="1282712" y="1874921"/>
                <a:ext cx="1495256" cy="1158077"/>
              </a:xfrm>
              <a:prstGeom prst="flowChartProcess">
                <a:avLst/>
              </a:prstGeom>
              <a:solidFill>
                <a:srgbClr val="FFFF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Explanation</a:t>
                </a:r>
                <a:endParaRPr sz="1600" b="1" i="0" u="none" strike="noStrike" cap="none">
                  <a:solidFill>
                    <a:srgbClr val="17365D"/>
                  </a:solidFill>
                  <a:latin typeface="Calibri"/>
                  <a:ea typeface="Calibri"/>
                  <a:cs typeface="Calibri"/>
                  <a:sym typeface="Calibri"/>
                </a:endParaRPr>
              </a:p>
              <a:p>
                <a:pPr marL="0" marR="0" lvl="0" indent="0" algn="ctr" rtl="0">
                  <a:spcBef>
                    <a:spcPts val="0"/>
                  </a:spcBef>
                  <a:spcAft>
                    <a:spcPts val="0"/>
                  </a:spcAft>
                  <a:buNone/>
                </a:pPr>
                <a:endParaRPr sz="1600" b="1" i="0" u="none" strike="noStrike" cap="none">
                  <a:solidFill>
                    <a:srgbClr val="17365D"/>
                  </a:solidFill>
                  <a:latin typeface="Calibri"/>
                  <a:ea typeface="Calibri"/>
                  <a:cs typeface="Calibri"/>
                  <a:sym typeface="Calibri"/>
                </a:endParaRPr>
              </a:p>
            </p:txBody>
          </p:sp>
          <p:pic>
            <p:nvPicPr>
              <p:cNvPr id="112" name="Google Shape;112;p3" descr="Maestro con relleno sólido">
                <a:hlinkClick r:id="rId6" action="ppaction://hlinksldjump"/>
              </p:cNvPr>
              <p:cNvPicPr preferRelativeResize="0"/>
              <p:nvPr/>
            </p:nvPicPr>
            <p:blipFill rotWithShape="1">
              <a:blip r:embed="rId7">
                <a:alphaModFix/>
              </a:blip>
              <a:srcRect/>
              <a:stretch/>
            </p:blipFill>
            <p:spPr>
              <a:xfrm>
                <a:off x="1552392" y="2336891"/>
                <a:ext cx="914399" cy="914399"/>
              </a:xfrm>
              <a:prstGeom prst="rect">
                <a:avLst/>
              </a:prstGeom>
              <a:noFill/>
              <a:ln>
                <a:noFill/>
              </a:ln>
            </p:spPr>
          </p:pic>
        </p:grpSp>
        <p:grpSp>
          <p:nvGrpSpPr>
            <p:cNvPr id="113" name="Google Shape;113;p3"/>
            <p:cNvGrpSpPr/>
            <p:nvPr/>
          </p:nvGrpSpPr>
          <p:grpSpPr>
            <a:xfrm>
              <a:off x="2613240" y="2640912"/>
              <a:ext cx="1503394" cy="1276259"/>
              <a:chOff x="2613240" y="2640912"/>
              <a:chExt cx="1503394" cy="1276259"/>
            </a:xfrm>
          </p:grpSpPr>
          <p:sp>
            <p:nvSpPr>
              <p:cNvPr id="114" name="Google Shape;114;p3">
                <a:hlinkClick r:id="rId8" action="ppaction://hlinksldjump"/>
              </p:cNvPr>
              <p:cNvSpPr/>
              <p:nvPr/>
            </p:nvSpPr>
            <p:spPr>
              <a:xfrm>
                <a:off x="2613240" y="2640912"/>
                <a:ext cx="1503394" cy="1257154"/>
              </a:xfrm>
              <a:prstGeom prst="flowChartProcess">
                <a:avLst/>
              </a:prstGeom>
              <a:solidFill>
                <a:srgbClr val="5740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Practice</a:t>
                </a:r>
                <a:endParaRPr sz="1600" b="1" i="0" u="none" strike="noStrike" cap="none">
                  <a:solidFill>
                    <a:srgbClr val="17365D"/>
                  </a:solidFill>
                  <a:latin typeface="Calibri"/>
                  <a:ea typeface="Calibri"/>
                  <a:cs typeface="Calibri"/>
                  <a:sym typeface="Calibri"/>
                </a:endParaRPr>
              </a:p>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5" name="Google Shape;115;p3" descr="Lápiz con relleno sólido">
                <a:hlinkClick r:id="rId8" action="ppaction://hlinksldjump"/>
              </p:cNvPr>
              <p:cNvPicPr preferRelativeResize="0"/>
              <p:nvPr/>
            </p:nvPicPr>
            <p:blipFill rotWithShape="1">
              <a:blip r:embed="rId9">
                <a:alphaModFix/>
              </a:blip>
              <a:srcRect/>
              <a:stretch/>
            </p:blipFill>
            <p:spPr>
              <a:xfrm>
                <a:off x="3059831" y="3275454"/>
                <a:ext cx="641717" cy="641717"/>
              </a:xfrm>
              <a:prstGeom prst="rect">
                <a:avLst/>
              </a:prstGeom>
              <a:noFill/>
              <a:ln>
                <a:noFill/>
              </a:ln>
            </p:spPr>
          </p:pic>
        </p:grpSp>
        <p:grpSp>
          <p:nvGrpSpPr>
            <p:cNvPr id="116" name="Google Shape;116;p3"/>
            <p:cNvGrpSpPr/>
            <p:nvPr/>
          </p:nvGrpSpPr>
          <p:grpSpPr>
            <a:xfrm>
              <a:off x="5047091" y="4253965"/>
              <a:ext cx="1480496" cy="1305458"/>
              <a:chOff x="5047091" y="4253965"/>
              <a:chExt cx="1480496" cy="1305458"/>
            </a:xfrm>
          </p:grpSpPr>
          <p:sp>
            <p:nvSpPr>
              <p:cNvPr id="117" name="Google Shape;117;p3">
                <a:hlinkClick r:id="rId10" action="ppaction://hlinksldjump"/>
              </p:cNvPr>
              <p:cNvSpPr/>
              <p:nvPr/>
            </p:nvSpPr>
            <p:spPr>
              <a:xfrm>
                <a:off x="5047091" y="4253965"/>
                <a:ext cx="1480496" cy="1305458"/>
              </a:xfrm>
              <a:prstGeom prst="flowChartProcess">
                <a:avLst/>
              </a:prstGeom>
              <a:solidFill>
                <a:srgbClr val="FC572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Summary</a:t>
                </a:r>
                <a:endParaRPr sz="1600" b="1" i="0" u="none" strike="noStrike" cap="none">
                  <a:solidFill>
                    <a:srgbClr val="17365D"/>
                  </a:solidFill>
                  <a:latin typeface="Calibri"/>
                  <a:ea typeface="Calibri"/>
                  <a:cs typeface="Calibri"/>
                  <a:sym typeface="Calibri"/>
                </a:endParaRPr>
              </a:p>
              <a:p>
                <a:pPr marL="0" marR="0" lvl="0" indent="0" algn="ctr" rtl="0">
                  <a:spcBef>
                    <a:spcPts val="0"/>
                  </a:spcBef>
                  <a:spcAft>
                    <a:spcPts val="0"/>
                  </a:spcAft>
                  <a:buNone/>
                </a:pPr>
                <a:endParaRPr sz="1600" b="1" i="0" u="none" strike="noStrike" cap="none">
                  <a:solidFill>
                    <a:srgbClr val="17365D"/>
                  </a:solidFill>
                  <a:latin typeface="Calibri"/>
                  <a:ea typeface="Calibri"/>
                  <a:cs typeface="Calibri"/>
                  <a:sym typeface="Calibri"/>
                </a:endParaRPr>
              </a:p>
            </p:txBody>
          </p:sp>
          <p:pic>
            <p:nvPicPr>
              <p:cNvPr id="118" name="Google Shape;118;p3" descr="Portapapeles con relleno sólido">
                <a:hlinkClick r:id="rId10" action="ppaction://hlinksldjump"/>
              </p:cNvPr>
              <p:cNvPicPr preferRelativeResize="0"/>
              <p:nvPr/>
            </p:nvPicPr>
            <p:blipFill rotWithShape="1">
              <a:blip r:embed="rId11">
                <a:alphaModFix/>
              </a:blip>
              <a:srcRect/>
              <a:stretch/>
            </p:blipFill>
            <p:spPr>
              <a:xfrm>
                <a:off x="5462248" y="4854134"/>
                <a:ext cx="705289" cy="705289"/>
              </a:xfrm>
              <a:prstGeom prst="rect">
                <a:avLst/>
              </a:prstGeom>
              <a:noFill/>
              <a:ln>
                <a:noFill/>
              </a:ln>
            </p:spPr>
          </p:pic>
        </p:grpSp>
        <p:grpSp>
          <p:nvGrpSpPr>
            <p:cNvPr id="119" name="Google Shape;119;p3"/>
            <p:cNvGrpSpPr/>
            <p:nvPr/>
          </p:nvGrpSpPr>
          <p:grpSpPr>
            <a:xfrm>
              <a:off x="3708731" y="3432838"/>
              <a:ext cx="1492871" cy="1367532"/>
              <a:chOff x="3708731" y="3432838"/>
              <a:chExt cx="1492871" cy="1367532"/>
            </a:xfrm>
          </p:grpSpPr>
          <p:sp>
            <p:nvSpPr>
              <p:cNvPr id="120" name="Google Shape;120;p3">
                <a:hlinkClick r:id="rId12" action="ppaction://hlinksldjump"/>
              </p:cNvPr>
              <p:cNvSpPr/>
              <p:nvPr/>
            </p:nvSpPr>
            <p:spPr>
              <a:xfrm>
                <a:off x="3708731" y="3432838"/>
                <a:ext cx="1492871" cy="1360452"/>
              </a:xfrm>
              <a:prstGeom prst="flowChartProcess">
                <a:avLst/>
              </a:prstGeom>
              <a:solidFill>
                <a:srgbClr val="34E3E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Self-evaluation</a:t>
                </a:r>
                <a:endParaRPr sz="1600" b="1" i="0" u="none" strike="noStrike" cap="none">
                  <a:solidFill>
                    <a:srgbClr val="17365D"/>
                  </a:solidFill>
                  <a:latin typeface="Calibri"/>
                  <a:ea typeface="Calibri"/>
                  <a:cs typeface="Calibri"/>
                  <a:sym typeface="Calibri"/>
                </a:endParaRPr>
              </a:p>
              <a:p>
                <a:pPr marL="0" marR="0" lvl="0" indent="0" algn="ctr" rtl="0">
                  <a:spcBef>
                    <a:spcPts val="0"/>
                  </a:spcBef>
                  <a:spcAft>
                    <a:spcPts val="0"/>
                  </a:spcAft>
                  <a:buNone/>
                </a:pPr>
                <a:endParaRPr sz="1600" b="1" i="0" u="none" strike="noStrike" cap="none">
                  <a:solidFill>
                    <a:srgbClr val="17365D"/>
                  </a:solidFill>
                  <a:latin typeface="Arial"/>
                  <a:ea typeface="Arial"/>
                  <a:cs typeface="Arial"/>
                  <a:sym typeface="Arial"/>
                </a:endParaRPr>
              </a:p>
            </p:txBody>
          </p:sp>
          <p:pic>
            <p:nvPicPr>
              <p:cNvPr id="121" name="Google Shape;121;p3" descr="Lista de comprobación con relleno sólido">
                <a:hlinkClick r:id="rId12" action="ppaction://hlinksldjump"/>
              </p:cNvPr>
              <p:cNvPicPr preferRelativeResize="0"/>
              <p:nvPr/>
            </p:nvPicPr>
            <p:blipFill rotWithShape="1">
              <a:blip r:embed="rId13">
                <a:alphaModFix/>
              </a:blip>
              <a:srcRect/>
              <a:stretch/>
            </p:blipFill>
            <p:spPr>
              <a:xfrm>
                <a:off x="4136978" y="4048398"/>
                <a:ext cx="751972" cy="751972"/>
              </a:xfrm>
              <a:prstGeom prst="rect">
                <a:avLst/>
              </a:prstGeom>
              <a:noFill/>
              <a:ln>
                <a:noFill/>
              </a:ln>
            </p:spPr>
          </p:pic>
        </p:grpSp>
        <p:grpSp>
          <p:nvGrpSpPr>
            <p:cNvPr id="122" name="Google Shape;122;p3"/>
            <p:cNvGrpSpPr/>
            <p:nvPr/>
          </p:nvGrpSpPr>
          <p:grpSpPr>
            <a:xfrm>
              <a:off x="7755747" y="5589240"/>
              <a:ext cx="1406975" cy="1268760"/>
              <a:chOff x="7755747" y="5589240"/>
              <a:chExt cx="1406975" cy="1268760"/>
            </a:xfrm>
          </p:grpSpPr>
          <p:sp>
            <p:nvSpPr>
              <p:cNvPr id="123" name="Google Shape;123;p3">
                <a:hlinkClick r:id="rId14" action="ppaction://hlinksldjump"/>
              </p:cNvPr>
              <p:cNvSpPr/>
              <p:nvPr/>
            </p:nvSpPr>
            <p:spPr>
              <a:xfrm>
                <a:off x="7755747" y="5589240"/>
                <a:ext cx="1406975" cy="1268760"/>
              </a:xfrm>
              <a:prstGeom prst="flowChartProcess">
                <a:avLst/>
              </a:prstGeom>
              <a:solidFill>
                <a:srgbClr val="31859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Legal Notice</a:t>
                </a:r>
                <a:endParaRPr sz="1600" b="1" i="0" u="none" strike="noStrike" cap="none">
                  <a:solidFill>
                    <a:srgbClr val="17365D"/>
                  </a:solidFill>
                  <a:latin typeface="Calibri"/>
                  <a:ea typeface="Calibri"/>
                  <a:cs typeface="Calibri"/>
                  <a:sym typeface="Calibri"/>
                </a:endParaRPr>
              </a:p>
            </p:txBody>
          </p:sp>
          <p:pic>
            <p:nvPicPr>
              <p:cNvPr id="124" name="Google Shape;124;p3">
                <a:hlinkClick r:id="rId14" action="ppaction://hlinksldjump"/>
              </p:cNvPr>
              <p:cNvPicPr preferRelativeResize="0"/>
              <p:nvPr/>
            </p:nvPicPr>
            <p:blipFill rotWithShape="1">
              <a:blip r:embed="rId3">
                <a:alphaModFix/>
              </a:blip>
              <a:srcRect/>
              <a:stretch/>
            </p:blipFill>
            <p:spPr>
              <a:xfrm>
                <a:off x="8063946" y="6438900"/>
                <a:ext cx="790575" cy="419100"/>
              </a:xfrm>
              <a:prstGeom prst="rect">
                <a:avLst/>
              </a:prstGeom>
              <a:noFill/>
              <a:ln>
                <a:noFill/>
              </a:ln>
            </p:spPr>
          </p:pic>
        </p:grpSp>
        <p:grpSp>
          <p:nvGrpSpPr>
            <p:cNvPr id="125" name="Google Shape;125;p3"/>
            <p:cNvGrpSpPr/>
            <p:nvPr/>
          </p:nvGrpSpPr>
          <p:grpSpPr>
            <a:xfrm>
              <a:off x="6516215" y="4793290"/>
              <a:ext cx="1469775" cy="1333641"/>
              <a:chOff x="6516215" y="4793290"/>
              <a:chExt cx="1469775" cy="1333641"/>
            </a:xfrm>
          </p:grpSpPr>
          <p:sp>
            <p:nvSpPr>
              <p:cNvPr id="126" name="Google Shape;126;p3">
                <a:hlinkClick r:id="rId15" action="ppaction://hlinksldjump"/>
              </p:cNvPr>
              <p:cNvSpPr/>
              <p:nvPr/>
            </p:nvSpPr>
            <p:spPr>
              <a:xfrm>
                <a:off x="6516215" y="4793290"/>
                <a:ext cx="1469775" cy="1317020"/>
              </a:xfrm>
              <a:prstGeom prst="flowChartProcess">
                <a:avLst/>
              </a:prstGeom>
              <a:solidFill>
                <a:srgbClr val="FA32F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1600" b="1" i="0" u="none" strike="noStrike" cap="none">
                    <a:solidFill>
                      <a:srgbClr val="17365D"/>
                    </a:solidFill>
                    <a:latin typeface="Calibri"/>
                    <a:ea typeface="Calibri"/>
                    <a:cs typeface="Calibri"/>
                    <a:sym typeface="Calibri"/>
                  </a:rPr>
                  <a:t>References</a:t>
                </a:r>
                <a:endParaRPr sz="1600" b="1" i="0" u="none" strike="noStrike" cap="none">
                  <a:solidFill>
                    <a:srgbClr val="17365D"/>
                  </a:solidFill>
                  <a:latin typeface="Calibri"/>
                  <a:ea typeface="Calibri"/>
                  <a:cs typeface="Calibri"/>
                  <a:sym typeface="Calibri"/>
                </a:endParaRPr>
              </a:p>
            </p:txBody>
          </p:sp>
          <p:pic>
            <p:nvPicPr>
              <p:cNvPr id="127" name="Google Shape;127;p3" descr="Comillas con relleno sólido">
                <a:hlinkClick r:id="rId15" action="ppaction://hlinksldjump"/>
              </p:cNvPr>
              <p:cNvPicPr preferRelativeResize="0"/>
              <p:nvPr/>
            </p:nvPicPr>
            <p:blipFill rotWithShape="1">
              <a:blip r:embed="rId16">
                <a:alphaModFix/>
              </a:blip>
              <a:srcRect/>
              <a:stretch/>
            </p:blipFill>
            <p:spPr>
              <a:xfrm>
                <a:off x="6982256" y="5589240"/>
                <a:ext cx="537691" cy="537691"/>
              </a:xfrm>
              <a:prstGeom prst="rect">
                <a:avLst/>
              </a:prstGeom>
              <a:noFill/>
              <a:ln>
                <a:noFill/>
              </a:ln>
            </p:spPr>
          </p:pic>
        </p:grpSp>
      </p:grpSp>
      <p:sp>
        <p:nvSpPr>
          <p:cNvPr id="128" name="Google Shape;128;p3"/>
          <p:cNvSpPr txBox="1"/>
          <p:nvPr/>
        </p:nvSpPr>
        <p:spPr>
          <a:xfrm>
            <a:off x="1012194" y="177679"/>
            <a:ext cx="778745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b="0" i="0" u="none" strike="noStrike" cap="none">
                <a:solidFill>
                  <a:schemeClr val="dk1"/>
                </a:solidFill>
                <a:latin typeface="Calibri"/>
                <a:ea typeface="Calibri"/>
                <a:cs typeface="Calibri"/>
                <a:sym typeface="Calibri"/>
              </a:rPr>
              <a:t>Click on the icon to surf this material</a:t>
            </a:r>
            <a:endParaRPr sz="4000">
              <a:solidFill>
                <a:schemeClr val="dk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6" name="Google Shape;526;p30"/>
          <p:cNvSpPr txBox="1"/>
          <p:nvPr/>
        </p:nvSpPr>
        <p:spPr>
          <a:xfrm>
            <a:off x="287524" y="1196752"/>
            <a:ext cx="8568900" cy="4525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rgbClr val="000000"/>
                </a:solidFill>
                <a:latin typeface="Arial"/>
                <a:ea typeface="Arial"/>
                <a:cs typeface="Arial"/>
                <a:sym typeface="Arial"/>
              </a:rPr>
              <a:t>Aviso legal</a:t>
            </a:r>
            <a:endParaRPr/>
          </a:p>
          <a:p>
            <a:pPr marL="0" marR="0" lvl="0" indent="0" algn="just" rtl="0">
              <a:spcBef>
                <a:spcPts val="0"/>
              </a:spcBef>
              <a:spcAft>
                <a:spcPts val="0"/>
              </a:spcAft>
              <a:buNone/>
            </a:pPr>
            <a:r>
              <a:rPr lang="es-MX" sz="1800">
                <a:solidFill>
                  <a:srgbClr val="000000"/>
                </a:solidFill>
                <a:latin typeface="Arial"/>
                <a:ea typeface="Arial"/>
                <a:cs typeface="Arial"/>
                <a:sym typeface="Arial"/>
              </a:rPr>
              <a:t>D.R.© 202</a:t>
            </a:r>
            <a:r>
              <a:rPr lang="es-MX" sz="1800"/>
              <a:t>3</a:t>
            </a:r>
            <a:r>
              <a:rPr lang="es-MX" sz="1800">
                <a:solidFill>
                  <a:srgbClr val="000000"/>
                </a:solidFill>
                <a:latin typeface="Arial"/>
                <a:ea typeface="Arial"/>
                <a:cs typeface="Arial"/>
                <a:sym typeface="Arial"/>
              </a:rPr>
              <a:t>. Universidad Nacional Autónoma de México. Excepto donde se indique lo contrario, esta obra está bajo una licencia Creative Commons Atribución-No comercial 4.0 Internacional (CC BY-NC 4.0 Internacional).</a:t>
            </a:r>
            <a:endParaRPr sz="1800">
              <a:solidFill>
                <a:schemeClr val="dk1"/>
              </a:solidFill>
              <a:latin typeface="Arial"/>
              <a:ea typeface="Arial"/>
              <a:cs typeface="Arial"/>
              <a:sym typeface="Arial"/>
            </a:endParaRPr>
          </a:p>
          <a:p>
            <a:pPr marL="0" marR="0" lvl="0" indent="0" algn="l" rtl="0">
              <a:lnSpc>
                <a:spcPct val="200000"/>
              </a:lnSpc>
              <a:spcBef>
                <a:spcPts val="0"/>
              </a:spcBef>
              <a:spcAft>
                <a:spcPts val="0"/>
              </a:spcAft>
              <a:buNone/>
            </a:pPr>
            <a:endParaRPr sz="1800"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endParaRPr>
          </a:p>
          <a:p>
            <a:pPr marL="0" marR="0" lvl="0" indent="0" algn="l" rtl="0">
              <a:lnSpc>
                <a:spcPct val="200000"/>
              </a:lnSpc>
              <a:spcBef>
                <a:spcPts val="0"/>
              </a:spcBef>
              <a:spcAft>
                <a:spcPts val="0"/>
              </a:spcAft>
              <a:buNone/>
            </a:pPr>
            <a:r>
              <a:rPr lang="es-MX" sz="1800" u="sng">
                <a:solidFill>
                  <a:srgbClr val="0563C1"/>
                </a:solidFill>
                <a:latin typeface="Arial"/>
                <a:ea typeface="Arial"/>
                <a:cs typeface="Arial"/>
                <a:sym typeface="Arial"/>
                <a:hlinkClick r:id="rId3">
                  <a:extLst>
                    <a:ext uri="{A12FA001-AC4F-418D-AE19-62706E023703}">
                      <ahyp:hlinkClr xmlns:ahyp="http://schemas.microsoft.com/office/drawing/2018/hyperlinkcolor" val="tx"/>
                    </a:ext>
                  </a:extLst>
                </a:hlinkClick>
              </a:rPr>
              <a:t>https://creativecommons.org/licenses/by-nc/4.0/legalcode.es</a:t>
            </a:r>
            <a:endParaRPr sz="1800">
              <a:solidFill>
                <a:schemeClr val="dk1"/>
              </a:solidFill>
              <a:latin typeface="Arial"/>
              <a:ea typeface="Arial"/>
              <a:cs typeface="Arial"/>
              <a:sym typeface="Arial"/>
            </a:endParaRPr>
          </a:p>
          <a:p>
            <a:pPr marL="0" marR="0" lvl="0" indent="0" algn="l" rtl="0">
              <a:lnSpc>
                <a:spcPct val="200000"/>
              </a:lnSpc>
              <a:spcBef>
                <a:spcPts val="0"/>
              </a:spcBef>
              <a:spcAft>
                <a:spcPts val="0"/>
              </a:spcAft>
              <a:buNone/>
            </a:pP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es-MX" sz="1800" b="1">
                <a:solidFill>
                  <a:schemeClr val="dk1"/>
                </a:solidFill>
                <a:latin typeface="Arial"/>
                <a:ea typeface="Arial"/>
                <a:cs typeface="Arial"/>
                <a:sym typeface="Arial"/>
              </a:rPr>
              <a:t>Forma sugerida de citar </a:t>
            </a:r>
            <a:endParaRPr sz="1800" b="1">
              <a:solidFill>
                <a:schemeClr val="dk1"/>
              </a:solidFill>
              <a:latin typeface="Arial"/>
              <a:ea typeface="Arial"/>
              <a:cs typeface="Arial"/>
              <a:sym typeface="Arial"/>
            </a:endParaRPr>
          </a:p>
          <a:p>
            <a:pPr marL="0" marR="0" lvl="0" indent="0" algn="l" rtl="0">
              <a:spcBef>
                <a:spcPts val="0"/>
              </a:spcBef>
              <a:spcAft>
                <a:spcPts val="0"/>
              </a:spcAft>
              <a:buNone/>
            </a:pPr>
            <a:r>
              <a:rPr lang="es-MX" sz="1800" b="0" i="0">
                <a:solidFill>
                  <a:schemeClr val="dk1"/>
                </a:solidFill>
                <a:latin typeface="Arial"/>
                <a:ea typeface="Arial"/>
                <a:cs typeface="Arial"/>
                <a:sym typeface="Arial"/>
              </a:rPr>
              <a:t>Hernández, L. (2023). Inferences of Certainty and Inferences of Possibility. [Presentación multimedia]. Universidad Nacional Autónoma de México. Escuela Nacional Preparatoria Plantel 9 "Pedro de Alba"</a:t>
            </a:r>
            <a:r>
              <a:rPr lang="es-MX" sz="1800" b="1" i="0">
                <a:solidFill>
                  <a:schemeClr val="dk1"/>
                </a:solidFill>
                <a:latin typeface="Arial"/>
                <a:ea typeface="Arial"/>
                <a:cs typeface="Arial"/>
                <a:sym typeface="Arial"/>
              </a:rPr>
              <a:t>. </a:t>
            </a:r>
            <a:r>
              <a:rPr lang="es-MX" sz="1800" b="0" i="0" u="sng">
                <a:solidFill>
                  <a:srgbClr val="1155CC"/>
                </a:solidFill>
                <a:latin typeface="Arial"/>
                <a:ea typeface="Arial"/>
                <a:cs typeface="Arial"/>
                <a:sym typeface="Arial"/>
                <a:hlinkClick r:id="rId4">
                  <a:extLst>
                    <a:ext uri="{A12FA001-AC4F-418D-AE19-62706E023703}">
                      <ahyp:hlinkClr xmlns:ahyp="http://schemas.microsoft.com/office/drawing/2018/hyperlinkcolor" val="tx"/>
                    </a:ext>
                  </a:extLst>
                </a:hlinkClick>
              </a:rPr>
              <a:t>http://repositorio.cab.unam.mx</a:t>
            </a:r>
            <a:r>
              <a:rPr lang="es-MX" sz="1800" b="0" i="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527" name="Google Shape;527;p30"/>
          <p:cNvPicPr preferRelativeResize="0"/>
          <p:nvPr/>
        </p:nvPicPr>
        <p:blipFill rotWithShape="1">
          <a:blip r:embed="rId5">
            <a:alphaModFix/>
          </a:blip>
          <a:srcRect/>
          <a:stretch/>
        </p:blipFill>
        <p:spPr>
          <a:xfrm>
            <a:off x="467544" y="3420474"/>
            <a:ext cx="790575" cy="419100"/>
          </a:xfrm>
          <a:prstGeom prst="rect">
            <a:avLst/>
          </a:prstGeom>
          <a:noFill/>
          <a:ln>
            <a:noFill/>
          </a:ln>
        </p:spPr>
      </p:pic>
      <p:pic>
        <p:nvPicPr>
          <p:cNvPr id="528" name="Google Shape;528;p30">
            <a:hlinkClick r:id="rId6" action="ppaction://hlinksldjump"/>
          </p:cNvPr>
          <p:cNvPicPr preferRelativeResize="0"/>
          <p:nvPr/>
        </p:nvPicPr>
        <p:blipFill rotWithShape="1">
          <a:blip r:embed="rId7">
            <a:alphaModFix/>
          </a:blip>
          <a:srcRect/>
          <a:stretch/>
        </p:blipFill>
        <p:spPr>
          <a:xfrm>
            <a:off x="8204572" y="0"/>
            <a:ext cx="914479" cy="914479"/>
          </a:xfrm>
          <a:prstGeom prst="rect">
            <a:avLst/>
          </a:prstGeom>
          <a:noFill/>
          <a:ln>
            <a:noFill/>
          </a:ln>
        </p:spPr>
      </p:pic>
      <p:pic>
        <p:nvPicPr>
          <p:cNvPr id="529" name="Google Shape;529;p30">
            <a:hlinkClick r:id="rId8" action="ppaction://hlinksldjump"/>
          </p:cNvPr>
          <p:cNvPicPr preferRelativeResize="0"/>
          <p:nvPr/>
        </p:nvPicPr>
        <p:blipFill rotWithShape="1">
          <a:blip r:embed="rId9">
            <a:alphaModFix/>
          </a:blip>
          <a:srcRect/>
          <a:stretch/>
        </p:blipFill>
        <p:spPr>
          <a:xfrm>
            <a:off x="796645" y="6063297"/>
            <a:ext cx="895036" cy="794703"/>
          </a:xfrm>
          <a:prstGeom prst="rect">
            <a:avLst/>
          </a:prstGeom>
          <a:noFill/>
          <a:ln>
            <a:noFill/>
          </a:ln>
        </p:spPr>
      </p:pic>
      <p:pic>
        <p:nvPicPr>
          <p:cNvPr id="530" name="Google Shape;530;p30"/>
          <p:cNvPicPr preferRelativeResize="0"/>
          <p:nvPr/>
        </p:nvPicPr>
        <p:blipFill rotWithShape="1">
          <a:blip r:embed="rId5">
            <a:alphaModFix/>
          </a:blip>
          <a:srcRect/>
          <a:stretch/>
        </p:blipFill>
        <p:spPr>
          <a:xfrm>
            <a:off x="7707" y="6456832"/>
            <a:ext cx="756749" cy="401168"/>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34"/>
        <p:cNvGrpSpPr/>
        <p:nvPr/>
      </p:nvGrpSpPr>
      <p:grpSpPr>
        <a:xfrm>
          <a:off x="0" y="0"/>
          <a:ext cx="0" cy="0"/>
          <a:chOff x="0" y="0"/>
          <a:chExt cx="0" cy="0"/>
        </a:xfrm>
      </p:grpSpPr>
      <p:sp>
        <p:nvSpPr>
          <p:cNvPr id="535" name="Google Shape;535;p31"/>
          <p:cNvSpPr txBox="1"/>
          <p:nvPr/>
        </p:nvSpPr>
        <p:spPr>
          <a:xfrm>
            <a:off x="467544" y="980728"/>
            <a:ext cx="7848872" cy="5180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chemeClr val="dk1"/>
                </a:solidFill>
                <a:latin typeface="Arial"/>
                <a:ea typeface="Arial"/>
                <a:cs typeface="Arial"/>
                <a:sym typeface="Arial"/>
              </a:rPr>
              <a:t>Con la licencia                   usted es libre de</a:t>
            </a:r>
            <a:endParaRPr/>
          </a:p>
          <a:p>
            <a:pPr marL="0" marR="0" lvl="0" indent="0" algn="l" rtl="0">
              <a:spcBef>
                <a:spcPts val="0"/>
              </a:spcBef>
              <a:spcAft>
                <a:spcPts val="0"/>
              </a:spcAft>
              <a:buNone/>
            </a:pPr>
            <a:endParaRPr sz="1800" b="1">
              <a:solidFill>
                <a:schemeClr val="dk1"/>
              </a:solidFill>
              <a:latin typeface="Arial"/>
              <a:ea typeface="Arial"/>
              <a:cs typeface="Arial"/>
              <a:sym typeface="Arial"/>
            </a:endParaRPr>
          </a:p>
          <a:p>
            <a:pPr marL="342900" marR="0" lvl="0" indent="-342900" algn="just" rtl="0">
              <a:lnSpc>
                <a:spcPct val="107000"/>
              </a:lnSpc>
              <a:spcBef>
                <a:spcPts val="0"/>
              </a:spcBef>
              <a:spcAft>
                <a:spcPts val="0"/>
              </a:spcAft>
              <a:buClr>
                <a:schemeClr val="dk1"/>
              </a:buClr>
              <a:buSzPts val="1800"/>
              <a:buFont typeface="Arial"/>
              <a:buChar char="●"/>
            </a:pPr>
            <a:r>
              <a:rPr lang="es-MX" sz="1800">
                <a:solidFill>
                  <a:schemeClr val="dk1"/>
                </a:solidFill>
                <a:latin typeface="Arial"/>
                <a:ea typeface="Arial"/>
                <a:cs typeface="Arial"/>
                <a:sym typeface="Arial"/>
              </a:rPr>
              <a:t>Compartir: copiar y redistribuir el material en cualquier medio o formato</a:t>
            </a:r>
            <a:endParaRPr sz="1800">
              <a:solidFill>
                <a:schemeClr val="dk1"/>
              </a:solidFill>
              <a:latin typeface="Arial"/>
              <a:ea typeface="Arial"/>
              <a:cs typeface="Arial"/>
              <a:sym typeface="Arial"/>
            </a:endParaRPr>
          </a:p>
          <a:p>
            <a:pPr marL="342900" marR="0" lvl="0" indent="-342900" algn="just" rtl="0">
              <a:lnSpc>
                <a:spcPct val="107000"/>
              </a:lnSpc>
              <a:spcBef>
                <a:spcPts val="0"/>
              </a:spcBef>
              <a:spcAft>
                <a:spcPts val="0"/>
              </a:spcAft>
              <a:buClr>
                <a:schemeClr val="dk1"/>
              </a:buClr>
              <a:buSzPts val="1800"/>
              <a:buFont typeface="Arial"/>
              <a:buChar char="●"/>
            </a:pPr>
            <a:r>
              <a:rPr lang="es-MX" sz="1800">
                <a:solidFill>
                  <a:schemeClr val="dk1"/>
                </a:solidFill>
                <a:latin typeface="Arial"/>
                <a:ea typeface="Arial"/>
                <a:cs typeface="Arial"/>
                <a:sym typeface="Arial"/>
              </a:rPr>
              <a:t>Adaptar: remezclar, transformar y construir a partir del material</a:t>
            </a:r>
            <a:endParaRPr sz="1800">
              <a:solidFill>
                <a:schemeClr val="dk1"/>
              </a:solidFill>
              <a:latin typeface="Arial"/>
              <a:ea typeface="Arial"/>
              <a:cs typeface="Arial"/>
              <a:sym typeface="Arial"/>
            </a:endParaRPr>
          </a:p>
          <a:p>
            <a:pPr marL="0" marR="0" lvl="0" indent="0" algn="just" rtl="0">
              <a:spcBef>
                <a:spcPts val="800"/>
              </a:spcBef>
              <a:spcAft>
                <a:spcPts val="0"/>
              </a:spcAft>
              <a:buNone/>
            </a:pPr>
            <a:r>
              <a:rPr lang="es-MX" sz="1800">
                <a:solidFill>
                  <a:schemeClr val="dk1"/>
                </a:solidFill>
                <a:latin typeface="Arial"/>
                <a:ea typeface="Arial"/>
                <a:cs typeface="Arial"/>
                <a:sym typeface="Arial"/>
              </a:rPr>
              <a:t>Bajo los siguientes términos:</a:t>
            </a:r>
            <a:endParaRPr sz="1800">
              <a:solidFill>
                <a:schemeClr val="dk1"/>
              </a:solidFill>
              <a:latin typeface="Arial"/>
              <a:ea typeface="Arial"/>
              <a:cs typeface="Arial"/>
              <a:sym typeface="Arial"/>
            </a:endParaRPr>
          </a:p>
          <a:p>
            <a:pPr marL="342900" marR="672465" lvl="0" indent="-342900" algn="just" rtl="0">
              <a:lnSpc>
                <a:spcPct val="107000"/>
              </a:lnSpc>
              <a:spcBef>
                <a:spcPts val="0"/>
              </a:spcBef>
              <a:spcAft>
                <a:spcPts val="0"/>
              </a:spcAft>
              <a:buClr>
                <a:schemeClr val="dk1"/>
              </a:buClr>
              <a:buSzPts val="1800"/>
              <a:buFont typeface="Arial"/>
              <a:buChar char="●"/>
            </a:pPr>
            <a:r>
              <a:rPr lang="es-MX" sz="1800">
                <a:solidFill>
                  <a:schemeClr val="dk1"/>
                </a:solidFill>
                <a:latin typeface="Arial"/>
                <a:ea typeface="Arial"/>
                <a:cs typeface="Arial"/>
                <a:sym typeface="Arial"/>
              </a:rPr>
              <a:t>Atribución: usted debe dar crédito de manera adecuada, brindar un enlace a la licencia, e indicar si se han realizado cambios. Puede hacerlo en cualquier forma razonable, pero no de forma tal que sugiera que usted o su uso tienen el apoyo de la licenciante</a:t>
            </a:r>
            <a:endParaRPr sz="1800">
              <a:solidFill>
                <a:schemeClr val="dk1"/>
              </a:solidFill>
              <a:latin typeface="Arial"/>
              <a:ea typeface="Arial"/>
              <a:cs typeface="Arial"/>
              <a:sym typeface="Arial"/>
            </a:endParaRPr>
          </a:p>
          <a:p>
            <a:pPr marL="342900" marR="0" lvl="0" indent="-342900" algn="just" rtl="0">
              <a:lnSpc>
                <a:spcPct val="107000"/>
              </a:lnSpc>
              <a:spcBef>
                <a:spcPts val="0"/>
              </a:spcBef>
              <a:spcAft>
                <a:spcPts val="0"/>
              </a:spcAft>
              <a:buClr>
                <a:schemeClr val="dk1"/>
              </a:buClr>
              <a:buSzPts val="1800"/>
              <a:buFont typeface="Arial"/>
              <a:buChar char="●"/>
            </a:pPr>
            <a:r>
              <a:rPr lang="es-MX" sz="1800">
                <a:solidFill>
                  <a:schemeClr val="dk1"/>
                </a:solidFill>
                <a:latin typeface="Arial"/>
                <a:ea typeface="Arial"/>
                <a:cs typeface="Arial"/>
                <a:sym typeface="Arial"/>
              </a:rPr>
              <a:t>No comercial: usted no puede hacer uso del material con propósitos comerciales</a:t>
            </a:r>
            <a:endParaRPr sz="1800">
              <a:solidFill>
                <a:schemeClr val="dk1"/>
              </a:solidFill>
              <a:latin typeface="Arial"/>
              <a:ea typeface="Arial"/>
              <a:cs typeface="Arial"/>
              <a:sym typeface="Arial"/>
            </a:endParaRPr>
          </a:p>
          <a:p>
            <a:pPr marL="0" marR="0" lvl="0" indent="0" algn="just" rtl="0">
              <a:spcBef>
                <a:spcPts val="800"/>
              </a:spcBef>
              <a:spcAft>
                <a:spcPts val="0"/>
              </a:spcAft>
              <a:buNone/>
            </a:pPr>
            <a:r>
              <a:rPr lang="es-MX" sz="1800">
                <a:solidFill>
                  <a:schemeClr val="dk1"/>
                </a:solidFill>
                <a:latin typeface="Arial"/>
                <a:ea typeface="Arial"/>
                <a:cs typeface="Arial"/>
                <a:sym typeface="Arial"/>
              </a:rPr>
              <a:t>En los casos que sea usada la presente obra, deben respetarse los términos especificados en esta licencia.</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a:p>
            <a:pPr marL="0" marR="0" lvl="0" indent="0" algn="l" rtl="0">
              <a:spcBef>
                <a:spcPts val="0"/>
              </a:spcBef>
              <a:spcAft>
                <a:spcPts val="0"/>
              </a:spcAft>
              <a:buNone/>
            </a:pPr>
            <a:r>
              <a:rPr lang="es-MX" sz="1800" b="1">
                <a:solidFill>
                  <a:schemeClr val="dk1"/>
                </a:solidFill>
                <a:latin typeface="Arial"/>
                <a:ea typeface="Arial"/>
                <a:cs typeface="Arial"/>
                <a:sym typeface="Arial"/>
              </a:rPr>
              <a:t>Herramienta de autor</a:t>
            </a:r>
            <a:r>
              <a:rPr lang="es-MX" sz="1800">
                <a:solidFill>
                  <a:schemeClr val="dk1"/>
                </a:solidFill>
                <a:latin typeface="Arial"/>
                <a:ea typeface="Arial"/>
                <a:cs typeface="Arial"/>
                <a:sym typeface="Arial"/>
              </a:rPr>
              <a:t>: </a:t>
            </a:r>
            <a:endParaRPr/>
          </a:p>
          <a:p>
            <a:pPr marL="0" marR="0" lvl="0" indent="0" algn="l" rtl="0">
              <a:spcBef>
                <a:spcPts val="0"/>
              </a:spcBef>
              <a:spcAft>
                <a:spcPts val="0"/>
              </a:spcAft>
              <a:buNone/>
            </a:pPr>
            <a:r>
              <a:rPr lang="es-MX" sz="1800">
                <a:solidFill>
                  <a:schemeClr val="dk1"/>
                </a:solidFill>
                <a:latin typeface="Arial"/>
                <a:ea typeface="Arial"/>
                <a:cs typeface="Arial"/>
                <a:sym typeface="Arial"/>
              </a:rPr>
              <a:t>Power Point</a:t>
            </a:r>
            <a:endParaRPr/>
          </a:p>
        </p:txBody>
      </p:sp>
      <p:pic>
        <p:nvPicPr>
          <p:cNvPr id="536" name="Google Shape;536;p31"/>
          <p:cNvPicPr preferRelativeResize="0"/>
          <p:nvPr/>
        </p:nvPicPr>
        <p:blipFill rotWithShape="1">
          <a:blip r:embed="rId3">
            <a:alphaModFix/>
          </a:blip>
          <a:srcRect/>
          <a:stretch/>
        </p:blipFill>
        <p:spPr>
          <a:xfrm>
            <a:off x="2339752" y="980728"/>
            <a:ext cx="767715" cy="401955"/>
          </a:xfrm>
          <a:prstGeom prst="rect">
            <a:avLst/>
          </a:prstGeom>
          <a:noFill/>
          <a:ln>
            <a:noFill/>
          </a:ln>
        </p:spPr>
      </p:pic>
      <p:pic>
        <p:nvPicPr>
          <p:cNvPr id="537" name="Google Shape;537;p31">
            <a:hlinkClick r:id="rId4" action="ppaction://hlinksldjump"/>
          </p:cNvPr>
          <p:cNvPicPr preferRelativeResize="0"/>
          <p:nvPr/>
        </p:nvPicPr>
        <p:blipFill rotWithShape="1">
          <a:blip r:embed="rId5">
            <a:alphaModFix/>
          </a:blip>
          <a:srcRect/>
          <a:stretch/>
        </p:blipFill>
        <p:spPr>
          <a:xfrm>
            <a:off x="8229521" y="0"/>
            <a:ext cx="914479" cy="914479"/>
          </a:xfrm>
          <a:prstGeom prst="rect">
            <a:avLst/>
          </a:prstGeom>
          <a:noFill/>
          <a:ln>
            <a:noFill/>
          </a:ln>
        </p:spPr>
      </p:pic>
      <p:pic>
        <p:nvPicPr>
          <p:cNvPr id="538" name="Google Shape;538;p31">
            <a:hlinkClick r:id="rId6" action="ppaction://hlinksldjump"/>
          </p:cNvPr>
          <p:cNvPicPr preferRelativeResize="0"/>
          <p:nvPr/>
        </p:nvPicPr>
        <p:blipFill rotWithShape="1">
          <a:blip r:embed="rId7">
            <a:alphaModFix/>
          </a:blip>
          <a:srcRect/>
          <a:stretch/>
        </p:blipFill>
        <p:spPr>
          <a:xfrm>
            <a:off x="783929" y="6161505"/>
            <a:ext cx="914479" cy="914479"/>
          </a:xfrm>
          <a:prstGeom prst="rect">
            <a:avLst/>
          </a:prstGeom>
          <a:noFill/>
          <a:ln>
            <a:noFill/>
          </a:ln>
        </p:spPr>
      </p:pic>
      <p:pic>
        <p:nvPicPr>
          <p:cNvPr id="539" name="Google Shape;539;p31"/>
          <p:cNvPicPr preferRelativeResize="0"/>
          <p:nvPr/>
        </p:nvPicPr>
        <p:blipFill rotWithShape="1">
          <a:blip r:embed="rId8">
            <a:alphaModFix/>
          </a:blip>
          <a:srcRect/>
          <a:stretch/>
        </p:blipFill>
        <p:spPr>
          <a:xfrm>
            <a:off x="0" y="6462741"/>
            <a:ext cx="756749" cy="40116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p4"/>
          <p:cNvSpPr/>
          <p:nvPr/>
        </p:nvSpPr>
        <p:spPr>
          <a:xfrm>
            <a:off x="1155562" y="1993819"/>
            <a:ext cx="7588064" cy="4102802"/>
          </a:xfrm>
          <a:prstGeom prst="roundRect">
            <a:avLst>
              <a:gd name="adj" fmla="val 16667"/>
            </a:avLst>
          </a:prstGeom>
          <a:solidFill>
            <a:schemeClr val="accent2"/>
          </a:solidFill>
          <a:ln w="25400" cap="flat" cmpd="sng">
            <a:solidFill>
              <a:srgbClr val="395E89"/>
            </a:solidFill>
            <a:prstDash val="solid"/>
            <a:round/>
            <a:headEnd type="none" w="sm" len="sm"/>
            <a:tailEnd type="none" w="sm" len="sm"/>
          </a:ln>
        </p:spPr>
        <p:txBody>
          <a:bodyPr spcFirstLastPara="1" wrap="square" lIns="91425" tIns="45700" rIns="91425" bIns="45700" anchor="t" anchorCtr="0">
            <a:normAutofit/>
          </a:bodyPr>
          <a:lstStyle/>
          <a:p>
            <a:pPr marL="0" marR="0" lvl="0" indent="0" algn="just" rtl="0">
              <a:lnSpc>
                <a:spcPct val="90000"/>
              </a:lnSpc>
              <a:spcBef>
                <a:spcPts val="0"/>
              </a:spcBef>
              <a:spcAft>
                <a:spcPts val="0"/>
              </a:spcAft>
              <a:buNone/>
            </a:pPr>
            <a:r>
              <a:rPr lang="es-MX" sz="4400" dirty="0" err="1">
                <a:solidFill>
                  <a:schemeClr val="dk1"/>
                </a:solidFill>
                <a:latin typeface="Arial"/>
                <a:ea typeface="Arial"/>
                <a:cs typeface="Arial"/>
                <a:sym typeface="Arial"/>
              </a:rPr>
              <a:t>Previously</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you</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studied</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the</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typical</a:t>
            </a:r>
            <a:r>
              <a:rPr lang="es-MX" sz="4400" dirty="0">
                <a:solidFill>
                  <a:schemeClr val="dk1"/>
                </a:solidFill>
                <a:latin typeface="Arial"/>
                <a:ea typeface="Arial"/>
                <a:cs typeface="Arial"/>
                <a:sym typeface="Arial"/>
              </a:rPr>
              <a:t> use </a:t>
            </a:r>
            <a:r>
              <a:rPr lang="es-MX" sz="4400" dirty="0" err="1">
                <a:solidFill>
                  <a:schemeClr val="dk1"/>
                </a:solidFill>
                <a:latin typeface="Arial"/>
                <a:ea typeface="Arial"/>
                <a:cs typeface="Arial"/>
                <a:sym typeface="Arial"/>
              </a:rPr>
              <a:t>of</a:t>
            </a:r>
            <a:r>
              <a:rPr lang="es-MX" sz="4400" dirty="0">
                <a:solidFill>
                  <a:schemeClr val="dk1"/>
                </a:solidFill>
                <a:latin typeface="Arial"/>
                <a:ea typeface="Arial"/>
                <a:cs typeface="Arial"/>
                <a:sym typeface="Arial"/>
              </a:rPr>
              <a:t> modal </a:t>
            </a:r>
            <a:r>
              <a:rPr lang="es-MX" sz="4400" dirty="0" err="1">
                <a:solidFill>
                  <a:schemeClr val="dk1"/>
                </a:solidFill>
                <a:latin typeface="Arial"/>
                <a:ea typeface="Arial"/>
                <a:cs typeface="Arial"/>
                <a:sym typeface="Arial"/>
              </a:rPr>
              <a:t>verbs</a:t>
            </a:r>
            <a:r>
              <a:rPr lang="es-MX" sz="4400" dirty="0">
                <a:solidFill>
                  <a:schemeClr val="dk1"/>
                </a:solidFill>
                <a:latin typeface="Arial"/>
                <a:ea typeface="Arial"/>
                <a:cs typeface="Arial"/>
                <a:sym typeface="Arial"/>
              </a:rPr>
              <a:t>. Here, </a:t>
            </a:r>
            <a:r>
              <a:rPr lang="es-MX" sz="4400" dirty="0" err="1">
                <a:solidFill>
                  <a:schemeClr val="dk1"/>
                </a:solidFill>
                <a:latin typeface="Arial"/>
                <a:ea typeface="Arial"/>
                <a:cs typeface="Arial"/>
                <a:sym typeface="Arial"/>
              </a:rPr>
              <a:t>you’ll</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identify</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some</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other</a:t>
            </a:r>
            <a:r>
              <a:rPr lang="es-MX" sz="4400" dirty="0">
                <a:solidFill>
                  <a:schemeClr val="dk1"/>
                </a:solidFill>
                <a:latin typeface="Arial"/>
                <a:ea typeface="Arial"/>
                <a:cs typeface="Arial"/>
                <a:sym typeface="Arial"/>
              </a:rPr>
              <a:t> uses </a:t>
            </a:r>
            <a:r>
              <a:rPr lang="es-MX" sz="4400" dirty="0" err="1">
                <a:solidFill>
                  <a:schemeClr val="dk1"/>
                </a:solidFill>
                <a:latin typeface="Arial"/>
                <a:ea typeface="Arial"/>
                <a:cs typeface="Arial"/>
                <a:sym typeface="Arial"/>
              </a:rPr>
              <a:t>that</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you</a:t>
            </a:r>
            <a:r>
              <a:rPr lang="es-MX" sz="4400" dirty="0">
                <a:solidFill>
                  <a:schemeClr val="dk1"/>
                </a:solidFill>
                <a:latin typeface="Arial"/>
                <a:ea typeface="Arial"/>
                <a:cs typeface="Arial"/>
                <a:sym typeface="Arial"/>
              </a:rPr>
              <a:t> </a:t>
            </a:r>
            <a:r>
              <a:rPr lang="es-MX" sz="4400" dirty="0" err="1">
                <a:solidFill>
                  <a:schemeClr val="dk1"/>
                </a:solidFill>
                <a:latin typeface="Arial"/>
                <a:ea typeface="Arial"/>
                <a:cs typeface="Arial"/>
                <a:sym typeface="Arial"/>
              </a:rPr>
              <a:t>studied</a:t>
            </a:r>
            <a:r>
              <a:rPr lang="es-MX" sz="4400" dirty="0">
                <a:solidFill>
                  <a:schemeClr val="dk1"/>
                </a:solidFill>
                <a:latin typeface="Arial"/>
                <a:ea typeface="Arial"/>
                <a:cs typeface="Arial"/>
                <a:sym typeface="Arial"/>
              </a:rPr>
              <a:t> in </a:t>
            </a:r>
            <a:r>
              <a:rPr lang="es-MX" sz="4400" dirty="0" err="1">
                <a:solidFill>
                  <a:schemeClr val="dk1"/>
                </a:solidFill>
                <a:latin typeface="Arial"/>
                <a:ea typeface="Arial"/>
                <a:cs typeface="Arial"/>
                <a:sym typeface="Arial"/>
              </a:rPr>
              <a:t>Sixth</a:t>
            </a:r>
            <a:r>
              <a:rPr lang="es-MX" sz="4400" dirty="0">
                <a:solidFill>
                  <a:schemeClr val="dk1"/>
                </a:solidFill>
                <a:latin typeface="Arial"/>
                <a:ea typeface="Arial"/>
                <a:cs typeface="Arial"/>
                <a:sym typeface="Arial"/>
              </a:rPr>
              <a:t> Grade. </a:t>
            </a:r>
            <a:endParaRPr sz="4400" dirty="0"/>
          </a:p>
          <a:p>
            <a:pPr marL="0" marR="0" lvl="0" indent="107950" algn="l" rtl="0">
              <a:lnSpc>
                <a:spcPct val="90000"/>
              </a:lnSpc>
              <a:spcBef>
                <a:spcPts val="600"/>
              </a:spcBef>
              <a:spcAft>
                <a:spcPts val="0"/>
              </a:spcAft>
              <a:buClr>
                <a:schemeClr val="dk1"/>
              </a:buClr>
              <a:buSzPts val="1700"/>
              <a:buFont typeface="Arial"/>
              <a:buNone/>
            </a:pPr>
            <a:endParaRPr sz="1700" dirty="0">
              <a:solidFill>
                <a:schemeClr val="dk1"/>
              </a:solidFill>
              <a:latin typeface="Calibri"/>
              <a:ea typeface="Calibri"/>
              <a:cs typeface="Calibri"/>
              <a:sym typeface="Calibri"/>
            </a:endParaRPr>
          </a:p>
        </p:txBody>
      </p:sp>
      <p:pic>
        <p:nvPicPr>
          <p:cNvPr id="135" name="Google Shape;135;p4" descr="Inicio1 con relleno sólido">
            <a:hlinkClick r:id="rId3" action="ppaction://hlinksldjump"/>
          </p:cNvPr>
          <p:cNvPicPr preferRelativeResize="0"/>
          <p:nvPr/>
        </p:nvPicPr>
        <p:blipFill rotWithShape="1">
          <a:blip r:embed="rId4">
            <a:alphaModFix/>
          </a:blip>
          <a:srcRect/>
          <a:stretch/>
        </p:blipFill>
        <p:spPr>
          <a:xfrm>
            <a:off x="8229600" y="-77818"/>
            <a:ext cx="914400" cy="914400"/>
          </a:xfrm>
          <a:prstGeom prst="rect">
            <a:avLst/>
          </a:prstGeom>
          <a:noFill/>
          <a:ln>
            <a:noFill/>
          </a:ln>
        </p:spPr>
      </p:pic>
      <p:pic>
        <p:nvPicPr>
          <p:cNvPr id="136" name="Google Shape;136;p4"/>
          <p:cNvPicPr preferRelativeResize="0"/>
          <p:nvPr/>
        </p:nvPicPr>
        <p:blipFill rotWithShape="1">
          <a:blip r:embed="rId5">
            <a:alphaModFix/>
          </a:blip>
          <a:srcRect/>
          <a:stretch/>
        </p:blipFill>
        <p:spPr>
          <a:xfrm>
            <a:off x="34505" y="6438890"/>
            <a:ext cx="790575" cy="419100"/>
          </a:xfrm>
          <a:prstGeom prst="rect">
            <a:avLst/>
          </a:prstGeom>
          <a:noFill/>
          <a:ln>
            <a:noFill/>
          </a:ln>
        </p:spPr>
      </p:pic>
      <p:pic>
        <p:nvPicPr>
          <p:cNvPr id="137" name="Google Shape;137;p4" descr="Flechas de cheurón con relleno sólido">
            <a:hlinkClick r:id="rId6" action="ppaction://hlinksldjump"/>
          </p:cNvPr>
          <p:cNvPicPr preferRelativeResize="0"/>
          <p:nvPr/>
        </p:nvPicPr>
        <p:blipFill rotWithShape="1">
          <a:blip r:embed="rId7">
            <a:alphaModFix/>
          </a:blip>
          <a:srcRect/>
          <a:stretch/>
        </p:blipFill>
        <p:spPr>
          <a:xfrm>
            <a:off x="8325230" y="6097370"/>
            <a:ext cx="914400" cy="914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5"/>
          <p:cNvSpPr txBox="1">
            <a:spLocks noGrp="1"/>
          </p:cNvSpPr>
          <p:nvPr>
            <p:ph type="title"/>
          </p:nvPr>
        </p:nvSpPr>
        <p:spPr>
          <a:xfrm>
            <a:off x="552657" y="1600200"/>
            <a:ext cx="8028633" cy="400678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ct val="100000"/>
              <a:buFont typeface="Calibri"/>
              <a:buNone/>
            </a:pPr>
            <a:r>
              <a:rPr lang="es-MX" sz="4600" dirty="0"/>
              <a:t>OBJECTIVE: </a:t>
            </a:r>
            <a:br>
              <a:rPr lang="es-MX" sz="4600" dirty="0"/>
            </a:br>
            <a:r>
              <a:rPr lang="es-MX" sz="4600" dirty="0" err="1"/>
              <a:t>Students</a:t>
            </a:r>
            <a:r>
              <a:rPr lang="es-MX" sz="4600" dirty="0"/>
              <a:t> </a:t>
            </a:r>
            <a:r>
              <a:rPr lang="es-MX" sz="4600" dirty="0" err="1"/>
              <a:t>will</a:t>
            </a:r>
            <a:r>
              <a:rPr lang="es-MX" sz="4600" dirty="0"/>
              <a:t> </a:t>
            </a:r>
            <a:r>
              <a:rPr lang="es-MX" sz="4600" dirty="0" err="1"/>
              <a:t>recognise</a:t>
            </a:r>
            <a:r>
              <a:rPr lang="es-MX" sz="4600" dirty="0"/>
              <a:t> </a:t>
            </a:r>
            <a:r>
              <a:rPr lang="es-MX" sz="4600" dirty="0" err="1"/>
              <a:t>how</a:t>
            </a:r>
            <a:r>
              <a:rPr lang="es-MX" sz="4600" dirty="0"/>
              <a:t> </a:t>
            </a:r>
            <a:r>
              <a:rPr lang="es-MX" sz="4600" dirty="0" err="1"/>
              <a:t>modals</a:t>
            </a:r>
            <a:r>
              <a:rPr lang="es-MX" sz="4600" dirty="0"/>
              <a:t> are </a:t>
            </a:r>
            <a:r>
              <a:rPr lang="es-MX" sz="4600" dirty="0" err="1"/>
              <a:t>used</a:t>
            </a:r>
            <a:r>
              <a:rPr lang="es-MX" sz="4600" dirty="0"/>
              <a:t> </a:t>
            </a:r>
            <a:r>
              <a:rPr lang="es-MX" sz="4600" dirty="0" err="1"/>
              <a:t>to</a:t>
            </a:r>
            <a:r>
              <a:rPr lang="es-MX" sz="4600" dirty="0"/>
              <a:t> </a:t>
            </a:r>
            <a:r>
              <a:rPr lang="es-MX" sz="4600" dirty="0" err="1"/>
              <a:t>express</a:t>
            </a:r>
            <a:r>
              <a:rPr lang="es-MX" sz="4600" dirty="0"/>
              <a:t> </a:t>
            </a:r>
            <a:r>
              <a:rPr lang="es-MX" sz="4600" dirty="0" err="1"/>
              <a:t>inferences</a:t>
            </a:r>
            <a:r>
              <a:rPr lang="es-MX" sz="4600" dirty="0"/>
              <a:t> </a:t>
            </a:r>
            <a:r>
              <a:rPr lang="es-MX" sz="4600" dirty="0" err="1"/>
              <a:t>of</a:t>
            </a:r>
            <a:r>
              <a:rPr lang="es-MX" sz="4600" dirty="0"/>
              <a:t> </a:t>
            </a:r>
            <a:r>
              <a:rPr lang="es-MX" sz="4600" dirty="0" err="1"/>
              <a:t>certainty</a:t>
            </a:r>
            <a:r>
              <a:rPr lang="es-MX" sz="4600" dirty="0"/>
              <a:t> and </a:t>
            </a:r>
            <a:r>
              <a:rPr lang="es-MX" sz="4600" dirty="0" err="1"/>
              <a:t>inferences</a:t>
            </a:r>
            <a:r>
              <a:rPr lang="es-MX" sz="4600" dirty="0"/>
              <a:t> </a:t>
            </a:r>
            <a:r>
              <a:rPr lang="es-MX" sz="4600" dirty="0" err="1"/>
              <a:t>of</a:t>
            </a:r>
            <a:r>
              <a:rPr lang="es-MX" sz="4600" dirty="0"/>
              <a:t> </a:t>
            </a:r>
            <a:r>
              <a:rPr lang="es-MX" sz="4600" dirty="0" err="1"/>
              <a:t>probability</a:t>
            </a:r>
            <a:r>
              <a:rPr lang="es-MX" sz="4600" dirty="0"/>
              <a:t>.</a:t>
            </a:r>
            <a:br>
              <a:rPr lang="es-MX" sz="4600" dirty="0"/>
            </a:br>
            <a:endParaRPr sz="4600" dirty="0"/>
          </a:p>
        </p:txBody>
      </p:sp>
      <p:pic>
        <p:nvPicPr>
          <p:cNvPr id="145" name="Google Shape;145;p5"/>
          <p:cNvPicPr preferRelativeResize="0"/>
          <p:nvPr/>
        </p:nvPicPr>
        <p:blipFill rotWithShape="1">
          <a:blip r:embed="rId3">
            <a:alphaModFix/>
          </a:blip>
          <a:srcRect/>
          <a:stretch/>
        </p:blipFill>
        <p:spPr>
          <a:xfrm>
            <a:off x="14068" y="6407408"/>
            <a:ext cx="790575" cy="419100"/>
          </a:xfrm>
          <a:prstGeom prst="rect">
            <a:avLst/>
          </a:prstGeom>
          <a:noFill/>
          <a:ln>
            <a:noFill/>
          </a:ln>
        </p:spPr>
      </p:pic>
      <p:pic>
        <p:nvPicPr>
          <p:cNvPr id="146" name="Google Shape;146;p5" descr="Flechas de cheurón con relleno sólido">
            <a:hlinkClick r:id="rId4" action="ppaction://hlinksldjump"/>
          </p:cNvPr>
          <p:cNvPicPr preferRelativeResize="0"/>
          <p:nvPr/>
        </p:nvPicPr>
        <p:blipFill rotWithShape="1">
          <a:blip r:embed="rId5">
            <a:alphaModFix/>
          </a:blip>
          <a:srcRect/>
          <a:stretch/>
        </p:blipFill>
        <p:spPr>
          <a:xfrm>
            <a:off x="-47845" y="5701612"/>
            <a:ext cx="914400" cy="914400"/>
          </a:xfrm>
          <a:prstGeom prst="rect">
            <a:avLst/>
          </a:prstGeom>
          <a:noFill/>
          <a:ln>
            <a:noFill/>
          </a:ln>
        </p:spPr>
      </p:pic>
      <p:pic>
        <p:nvPicPr>
          <p:cNvPr id="147" name="Google Shape;147;p5" descr="Inicio1 con relleno sólido">
            <a:hlinkClick r:id="rId6" action="ppaction://hlinksldjump"/>
          </p:cNvPr>
          <p:cNvPicPr preferRelativeResize="0"/>
          <p:nvPr/>
        </p:nvPicPr>
        <p:blipFill rotWithShape="1">
          <a:blip r:embed="rId7">
            <a:alphaModFix/>
          </a:blip>
          <a:srcRect/>
          <a:stretch/>
        </p:blipFill>
        <p:spPr>
          <a:xfrm>
            <a:off x="8229398" y="-25153"/>
            <a:ext cx="914400" cy="914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6"/>
          <p:cNvSpPr txBox="1"/>
          <p:nvPr/>
        </p:nvSpPr>
        <p:spPr>
          <a:xfrm>
            <a:off x="5035644" y="1015581"/>
            <a:ext cx="5019672"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also describes an </a:t>
            </a:r>
            <a:endParaRPr/>
          </a:p>
          <a:p>
            <a:pPr marL="0" marR="0" lvl="0" indent="0" algn="l" rtl="0">
              <a:spcBef>
                <a:spcPts val="0"/>
              </a:spcBef>
              <a:spcAft>
                <a:spcPts val="0"/>
              </a:spcAft>
              <a:buNone/>
            </a:pPr>
            <a:r>
              <a:rPr lang="es-MX" sz="2800" b="1">
                <a:solidFill>
                  <a:schemeClr val="dk1"/>
                </a:solidFill>
                <a:latin typeface="Arial"/>
                <a:ea typeface="Arial"/>
                <a:cs typeface="Arial"/>
                <a:sym typeface="Arial"/>
              </a:rPr>
              <a:t>inference of certainty</a:t>
            </a:r>
            <a:endParaRPr sz="2800" b="1">
              <a:solidFill>
                <a:schemeClr val="dk1"/>
              </a:solidFill>
              <a:latin typeface="Calibri"/>
              <a:ea typeface="Calibri"/>
              <a:cs typeface="Calibri"/>
              <a:sym typeface="Calibri"/>
            </a:endParaRPr>
          </a:p>
        </p:txBody>
      </p:sp>
      <p:sp>
        <p:nvSpPr>
          <p:cNvPr id="153" name="Google Shape;153;p6"/>
          <p:cNvSpPr txBox="1"/>
          <p:nvPr/>
        </p:nvSpPr>
        <p:spPr>
          <a:xfrm>
            <a:off x="96810" y="4454304"/>
            <a:ext cx="3943708"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is used when you have </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evidence to deduce </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something</a:t>
            </a:r>
            <a:endParaRPr sz="2800">
              <a:solidFill>
                <a:schemeClr val="dk1"/>
              </a:solidFill>
              <a:latin typeface="Calibri"/>
              <a:ea typeface="Calibri"/>
              <a:cs typeface="Calibri"/>
              <a:sym typeface="Calibri"/>
            </a:endParaRPr>
          </a:p>
        </p:txBody>
      </p:sp>
      <p:sp>
        <p:nvSpPr>
          <p:cNvPr id="154" name="Google Shape;154;p6"/>
          <p:cNvSpPr txBox="1"/>
          <p:nvPr/>
        </p:nvSpPr>
        <p:spPr>
          <a:xfrm>
            <a:off x="4380573" y="4456751"/>
            <a:ext cx="5310509"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 get home and the lights are on.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 say “My son must be at home already.”</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(I’m very sure of this).</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55" name="Google Shape;155;p6" descr="Flechas de cheurón con relleno sólido">
            <a:hlinkClick r:id="rId3" action="ppaction://hlinksldjump"/>
          </p:cNvPr>
          <p:cNvPicPr preferRelativeResize="0"/>
          <p:nvPr/>
        </p:nvPicPr>
        <p:blipFill rotWithShape="1">
          <a:blip r:embed="rId4">
            <a:alphaModFix/>
          </a:blip>
          <a:srcRect/>
          <a:stretch/>
        </p:blipFill>
        <p:spPr>
          <a:xfrm>
            <a:off x="8270754" y="6167130"/>
            <a:ext cx="914400" cy="914400"/>
          </a:xfrm>
          <a:prstGeom prst="rect">
            <a:avLst/>
          </a:prstGeom>
          <a:noFill/>
          <a:ln>
            <a:noFill/>
          </a:ln>
        </p:spPr>
      </p:pic>
      <p:sp>
        <p:nvSpPr>
          <p:cNvPr id="156" name="Google Shape;156;p6"/>
          <p:cNvSpPr txBox="1"/>
          <p:nvPr/>
        </p:nvSpPr>
        <p:spPr>
          <a:xfrm>
            <a:off x="122482" y="161540"/>
            <a:ext cx="8752716"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2800" b="1">
                <a:solidFill>
                  <a:schemeClr val="dk1"/>
                </a:solidFill>
                <a:latin typeface="Arial"/>
                <a:ea typeface="Arial"/>
                <a:cs typeface="Arial"/>
                <a:sym typeface="Arial"/>
              </a:rPr>
              <a:t>Do you remember what modal verbs are used for?</a:t>
            </a:r>
            <a:endParaRPr/>
          </a:p>
        </p:txBody>
      </p:sp>
      <p:pic>
        <p:nvPicPr>
          <p:cNvPr id="157" name="Google Shape;157;p6"/>
          <p:cNvPicPr preferRelativeResize="0"/>
          <p:nvPr/>
        </p:nvPicPr>
        <p:blipFill rotWithShape="1">
          <a:blip r:embed="rId5">
            <a:alphaModFix/>
          </a:blip>
          <a:srcRect/>
          <a:stretch/>
        </p:blipFill>
        <p:spPr>
          <a:xfrm>
            <a:off x="28464" y="6438900"/>
            <a:ext cx="790575" cy="419100"/>
          </a:xfrm>
          <a:prstGeom prst="rect">
            <a:avLst/>
          </a:prstGeom>
          <a:noFill/>
          <a:ln>
            <a:noFill/>
          </a:ln>
        </p:spPr>
      </p:pic>
      <p:grpSp>
        <p:nvGrpSpPr>
          <p:cNvPr id="158" name="Google Shape;158;p6"/>
          <p:cNvGrpSpPr/>
          <p:nvPr/>
        </p:nvGrpSpPr>
        <p:grpSpPr>
          <a:xfrm>
            <a:off x="2122356" y="1704521"/>
            <a:ext cx="3732481" cy="2830169"/>
            <a:chOff x="2250190" y="1790520"/>
            <a:chExt cx="3732481" cy="2830169"/>
          </a:xfrm>
        </p:grpSpPr>
        <p:sp>
          <p:nvSpPr>
            <p:cNvPr id="159" name="Google Shape;159;p6"/>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Must</a:t>
              </a:r>
              <a:endParaRPr/>
            </a:p>
          </p:txBody>
        </p:sp>
        <p:pic>
          <p:nvPicPr>
            <p:cNvPr id="160" name="Google Shape;160;p6" descr="Flecha: curva en sentido contrario de las agujas del reloj con relleno sólido"/>
            <p:cNvPicPr preferRelativeResize="0"/>
            <p:nvPr/>
          </p:nvPicPr>
          <p:blipFill rotWithShape="1">
            <a:blip r:embed="rId6">
              <a:alphaModFix/>
            </a:blip>
            <a:srcRect/>
            <a:stretch/>
          </p:blipFill>
          <p:spPr>
            <a:xfrm rot="8915101">
              <a:off x="4694215" y="3185632"/>
              <a:ext cx="1036867" cy="1256958"/>
            </a:xfrm>
            <a:prstGeom prst="rect">
              <a:avLst/>
            </a:prstGeom>
            <a:noFill/>
            <a:ln>
              <a:noFill/>
            </a:ln>
          </p:spPr>
        </p:pic>
        <p:pic>
          <p:nvPicPr>
            <p:cNvPr id="161" name="Google Shape;161;p6" descr="Flecha: curva en sentido contrario de las agujas del reloj con relleno sólido"/>
            <p:cNvPicPr preferRelativeResize="0"/>
            <p:nvPr/>
          </p:nvPicPr>
          <p:blipFill rotWithShape="1">
            <a:blip r:embed="rId6">
              <a:alphaModFix/>
            </a:blip>
            <a:srcRect/>
            <a:stretch/>
          </p:blipFill>
          <p:spPr>
            <a:xfrm rot="3818528">
              <a:off x="4340254" y="1972651"/>
              <a:ext cx="1036867" cy="1015802"/>
            </a:xfrm>
            <a:prstGeom prst="rect">
              <a:avLst/>
            </a:prstGeom>
            <a:noFill/>
            <a:ln>
              <a:noFill/>
            </a:ln>
          </p:spPr>
        </p:pic>
        <p:pic>
          <p:nvPicPr>
            <p:cNvPr id="162" name="Google Shape;162;p6" descr="Flecha: curva en sentido contrario de las agujas del reloj con relleno sólido"/>
            <p:cNvPicPr preferRelativeResize="0"/>
            <p:nvPr/>
          </p:nvPicPr>
          <p:blipFill rotWithShape="1">
            <a:blip r:embed="rId6">
              <a:alphaModFix/>
            </a:blip>
            <a:srcRect/>
            <a:stretch/>
          </p:blipFill>
          <p:spPr>
            <a:xfrm rot="-6699823">
              <a:off x="2528332" y="3234842"/>
              <a:ext cx="1036867" cy="1302375"/>
            </a:xfrm>
            <a:prstGeom prst="rect">
              <a:avLst/>
            </a:prstGeom>
            <a:noFill/>
            <a:ln>
              <a:noFill/>
            </a:ln>
          </p:spPr>
        </p:pic>
      </p:grpSp>
      <p:pic>
        <p:nvPicPr>
          <p:cNvPr id="163" name="Google Shape;163;p6">
            <a:hlinkClick r:id="rId7" action="ppaction://hlinksldjump"/>
          </p:cNvPr>
          <p:cNvPicPr preferRelativeResize="0"/>
          <p:nvPr/>
        </p:nvPicPr>
        <p:blipFill rotWithShape="1">
          <a:blip r:embed="rId8">
            <a:alphaModFix/>
          </a:blip>
          <a:srcRect/>
          <a:stretch/>
        </p:blipFill>
        <p:spPr>
          <a:xfrm>
            <a:off x="8240857" y="617450"/>
            <a:ext cx="914479" cy="914479"/>
          </a:xfrm>
          <a:prstGeom prst="rect">
            <a:avLst/>
          </a:prstGeom>
          <a:noFill/>
          <a:ln>
            <a:noFill/>
          </a:ln>
        </p:spPr>
      </p:pic>
      <p:sp>
        <p:nvSpPr>
          <p:cNvPr id="164" name="Google Shape;164;p6"/>
          <p:cNvSpPr txBox="1"/>
          <p:nvPr/>
        </p:nvSpPr>
        <p:spPr>
          <a:xfrm>
            <a:off x="148716" y="1074690"/>
            <a:ext cx="3264116"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normally expresses obligation</a:t>
            </a:r>
            <a:endParaRPr sz="2800">
              <a:solidFill>
                <a:schemeClr val="dk1"/>
              </a:solidFill>
              <a:latin typeface="Calibri"/>
              <a:ea typeface="Calibri"/>
              <a:cs typeface="Calibri"/>
              <a:sym typeface="Calibri"/>
            </a:endParaRPr>
          </a:p>
        </p:txBody>
      </p:sp>
      <p:pic>
        <p:nvPicPr>
          <p:cNvPr id="165" name="Google Shape;165;p6" descr="Flecha: curva en sentido contrario de las agujas del reloj con relleno sólido"/>
          <p:cNvPicPr preferRelativeResize="0"/>
          <p:nvPr/>
        </p:nvPicPr>
        <p:blipFill rotWithShape="1">
          <a:blip r:embed="rId6">
            <a:alphaModFix/>
          </a:blip>
          <a:srcRect/>
          <a:stretch/>
        </p:blipFill>
        <p:spPr>
          <a:xfrm>
            <a:off x="2572735" y="1904097"/>
            <a:ext cx="1036867" cy="1015802"/>
          </a:xfrm>
          <a:prstGeom prst="rect">
            <a:avLst/>
          </a:prstGeom>
          <a:noFill/>
          <a:ln>
            <a:noFill/>
          </a:ln>
        </p:spPr>
      </p:pic>
      <p:sp>
        <p:nvSpPr>
          <p:cNvPr id="166" name="Google Shape;166;p6"/>
          <p:cNvSpPr txBox="1"/>
          <p:nvPr/>
        </p:nvSpPr>
        <p:spPr>
          <a:xfrm>
            <a:off x="1190341" y="5872523"/>
            <a:ext cx="872355"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800">
                <a:solidFill>
                  <a:schemeClr val="dk1"/>
                </a:solidFill>
                <a:latin typeface="Calibri"/>
                <a:ea typeface="Calibri"/>
                <a:cs typeface="Calibri"/>
                <a:sym typeface="Calibri"/>
              </a:rPr>
              <a:t>Adapted from :::</a:t>
            </a:r>
            <a:endParaRPr sz="800">
              <a:solidFill>
                <a:schemeClr val="dk1"/>
              </a:solidFill>
              <a:latin typeface="Calibri"/>
              <a:ea typeface="Calibri"/>
              <a:cs typeface="Calibri"/>
              <a:sym typeface="Calibri"/>
            </a:endParaRPr>
          </a:p>
        </p:txBody>
      </p:sp>
      <p:sp>
        <p:nvSpPr>
          <p:cNvPr id="167" name="Google Shape;167;p6"/>
          <p:cNvSpPr txBox="1"/>
          <p:nvPr/>
        </p:nvSpPr>
        <p:spPr>
          <a:xfrm>
            <a:off x="3284355" y="599889"/>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7"/>
          <p:cNvSpPr txBox="1"/>
          <p:nvPr/>
        </p:nvSpPr>
        <p:spPr>
          <a:xfrm>
            <a:off x="0" y="1118848"/>
            <a:ext cx="9840600"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to communicate </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present or future inference </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of certainty</a:t>
            </a:r>
            <a:endParaRPr sz="2800">
              <a:solidFill>
                <a:schemeClr val="dk1"/>
              </a:solidFill>
              <a:latin typeface="Calibri"/>
              <a:ea typeface="Calibri"/>
              <a:cs typeface="Calibri"/>
              <a:sym typeface="Calibri"/>
            </a:endParaRPr>
          </a:p>
        </p:txBody>
      </p:sp>
      <p:sp>
        <p:nvSpPr>
          <p:cNvPr id="173" name="Google Shape;173;p7"/>
          <p:cNvSpPr txBox="1"/>
          <p:nvPr/>
        </p:nvSpPr>
        <p:spPr>
          <a:xfrm>
            <a:off x="4735864" y="1100331"/>
            <a:ext cx="4156616"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The structure is must+</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main verb in simple form </a:t>
            </a:r>
            <a:endParaRPr sz="2800" b="1">
              <a:solidFill>
                <a:schemeClr val="dk1"/>
              </a:solidFill>
              <a:latin typeface="Calibri"/>
              <a:ea typeface="Calibri"/>
              <a:cs typeface="Calibri"/>
              <a:sym typeface="Calibri"/>
            </a:endParaRPr>
          </a:p>
        </p:txBody>
      </p:sp>
      <p:sp>
        <p:nvSpPr>
          <p:cNvPr id="174" name="Google Shape;174;p7"/>
          <p:cNvSpPr txBox="1"/>
          <p:nvPr/>
        </p:nvSpPr>
        <p:spPr>
          <a:xfrm>
            <a:off x="4280671" y="4673004"/>
            <a:ext cx="5035546" cy="20621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It’s too late and Priscilla hasn’t arrived yet.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She must have a lot of work.</a:t>
            </a:r>
            <a:r>
              <a:rPr lang="es-MX" sz="2000">
                <a:solidFill>
                  <a:srgbClr val="C0504D"/>
                </a:solidFill>
                <a:latin typeface="Arial"/>
                <a:ea typeface="Arial"/>
                <a:cs typeface="Arial"/>
                <a:sym typeface="Arial"/>
              </a:rPr>
              <a:t> </a:t>
            </a:r>
            <a:endParaRPr/>
          </a:p>
          <a:p>
            <a:pPr marL="0" marR="0" lvl="0" indent="0" algn="l" rtl="0">
              <a:spcBef>
                <a:spcPts val="0"/>
              </a:spcBef>
              <a:spcAft>
                <a:spcPts val="0"/>
              </a:spcAft>
              <a:buNone/>
            </a:pPr>
            <a:endParaRPr sz="2000">
              <a:solidFill>
                <a:srgbClr val="C0504D"/>
              </a:solidFill>
              <a:latin typeface="Arial"/>
              <a:ea typeface="Arial"/>
              <a:cs typeface="Arial"/>
              <a:sym typeface="Arial"/>
            </a:endParaRPr>
          </a:p>
          <a:p>
            <a:pPr marL="0" marR="0" lvl="0" indent="0" algn="l" rtl="0">
              <a:spcBef>
                <a:spcPts val="0"/>
              </a:spcBef>
              <a:spcAft>
                <a:spcPts val="0"/>
              </a:spcAft>
              <a:buNone/>
            </a:pPr>
            <a:endParaRPr sz="2400">
              <a:solidFill>
                <a:srgbClr val="F2F2F2"/>
              </a:solidFill>
              <a:latin typeface="Arial"/>
              <a:ea typeface="Arial"/>
              <a:cs typeface="Arial"/>
              <a:sym typeface="Arial"/>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
        <p:nvSpPr>
          <p:cNvPr id="175" name="Google Shape;175;p7"/>
          <p:cNvSpPr txBox="1"/>
          <p:nvPr/>
        </p:nvSpPr>
        <p:spPr>
          <a:xfrm>
            <a:off x="1" y="4527966"/>
            <a:ext cx="5186812" cy="98488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She’s crying. She must be very sad!</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 name="Google Shape;176;p7"/>
          <p:cNvSpPr txBox="1"/>
          <p:nvPr/>
        </p:nvSpPr>
        <p:spPr>
          <a:xfrm>
            <a:off x="3457212" y="40251"/>
            <a:ext cx="1297150"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MX" sz="4000">
                <a:solidFill>
                  <a:schemeClr val="dk1"/>
                </a:solidFill>
                <a:latin typeface="Arial"/>
                <a:ea typeface="Arial"/>
                <a:cs typeface="Arial"/>
                <a:sym typeface="Arial"/>
              </a:rPr>
              <a:t>Must</a:t>
            </a:r>
            <a:endParaRPr sz="4000">
              <a:solidFill>
                <a:schemeClr val="dk1"/>
              </a:solidFill>
              <a:latin typeface="Arial"/>
              <a:ea typeface="Arial"/>
              <a:cs typeface="Arial"/>
              <a:sym typeface="Arial"/>
            </a:endParaRPr>
          </a:p>
        </p:txBody>
      </p:sp>
      <p:pic>
        <p:nvPicPr>
          <p:cNvPr id="177" name="Google Shape;177;p7" descr="Flechas de cheurón con relleno sólido">
            <a:hlinkClick r:id="rId3" action="ppaction://hlinksldjump"/>
          </p:cNvPr>
          <p:cNvPicPr preferRelativeResize="0"/>
          <p:nvPr/>
        </p:nvPicPr>
        <p:blipFill rotWithShape="1">
          <a:blip r:embed="rId4">
            <a:alphaModFix/>
          </a:blip>
          <a:srcRect/>
          <a:stretch/>
        </p:blipFill>
        <p:spPr>
          <a:xfrm>
            <a:off x="-61913" y="5704062"/>
            <a:ext cx="914400" cy="914400"/>
          </a:xfrm>
          <a:prstGeom prst="rect">
            <a:avLst/>
          </a:prstGeom>
          <a:noFill/>
          <a:ln>
            <a:noFill/>
          </a:ln>
        </p:spPr>
      </p:pic>
      <p:pic>
        <p:nvPicPr>
          <p:cNvPr id="178" name="Google Shape;178;p7" descr="Flechas de cheurón con relleno sólido">
            <a:hlinkClick r:id="rId5" action="ppaction://hlinksldjump"/>
          </p:cNvPr>
          <p:cNvPicPr preferRelativeResize="0"/>
          <p:nvPr/>
        </p:nvPicPr>
        <p:blipFill rotWithShape="1">
          <a:blip r:embed="rId6">
            <a:alphaModFix/>
          </a:blip>
          <a:srcRect/>
          <a:stretch/>
        </p:blipFill>
        <p:spPr>
          <a:xfrm>
            <a:off x="8251913" y="6087968"/>
            <a:ext cx="914400" cy="914400"/>
          </a:xfrm>
          <a:prstGeom prst="rect">
            <a:avLst/>
          </a:prstGeom>
          <a:noFill/>
          <a:ln>
            <a:noFill/>
          </a:ln>
        </p:spPr>
      </p:pic>
      <p:pic>
        <p:nvPicPr>
          <p:cNvPr id="179" name="Google Shape;179;p7"/>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180" name="Google Shape;180;p7"/>
          <p:cNvGrpSpPr/>
          <p:nvPr/>
        </p:nvGrpSpPr>
        <p:grpSpPr>
          <a:xfrm>
            <a:off x="2078156" y="1935307"/>
            <a:ext cx="3854565" cy="2686267"/>
            <a:chOff x="2205990" y="1934421"/>
            <a:chExt cx="3854565" cy="2686267"/>
          </a:xfrm>
        </p:grpSpPr>
        <p:sp>
          <p:nvSpPr>
            <p:cNvPr id="181" name="Google Shape;181;p7"/>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Must</a:t>
              </a:r>
              <a:endParaRPr/>
            </a:p>
          </p:txBody>
        </p:sp>
        <p:pic>
          <p:nvPicPr>
            <p:cNvPr id="182" name="Google Shape;182;p7"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183" name="Google Shape;183;p7"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184" name="Google Shape;184;p7"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185" name="Google Shape;185;p7"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186" name="Google Shape;186;p7">
            <a:hlinkClick r:id="rId9" action="ppaction://hlinksldjump"/>
          </p:cNvPr>
          <p:cNvPicPr preferRelativeResize="0"/>
          <p:nvPr/>
        </p:nvPicPr>
        <p:blipFill rotWithShape="1">
          <a:blip r:embed="rId10">
            <a:alphaModFix/>
          </a:blip>
          <a:srcRect/>
          <a:stretch/>
        </p:blipFill>
        <p:spPr>
          <a:xfrm>
            <a:off x="8229521" y="40251"/>
            <a:ext cx="914479" cy="914479"/>
          </a:xfrm>
          <a:prstGeom prst="rect">
            <a:avLst/>
          </a:prstGeom>
          <a:noFill/>
          <a:ln>
            <a:noFill/>
          </a:ln>
        </p:spPr>
      </p:pic>
      <p:sp>
        <p:nvSpPr>
          <p:cNvPr id="187" name="Google Shape;187;p7"/>
          <p:cNvSpPr txBox="1"/>
          <p:nvPr/>
        </p:nvSpPr>
        <p:spPr>
          <a:xfrm>
            <a:off x="3326047" y="684256"/>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8"/>
          <p:cNvSpPr txBox="1"/>
          <p:nvPr/>
        </p:nvSpPr>
        <p:spPr>
          <a:xfrm>
            <a:off x="128490" y="1112101"/>
            <a:ext cx="9840600"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to indicate a past</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inference of certainty</a:t>
            </a:r>
            <a:endParaRPr sz="2800">
              <a:solidFill>
                <a:schemeClr val="dk1"/>
              </a:solidFill>
              <a:latin typeface="Calibri"/>
              <a:ea typeface="Calibri"/>
              <a:cs typeface="Calibri"/>
              <a:sym typeface="Calibri"/>
            </a:endParaRPr>
          </a:p>
        </p:txBody>
      </p:sp>
      <p:sp>
        <p:nvSpPr>
          <p:cNvPr id="193" name="Google Shape;193;p8"/>
          <p:cNvSpPr txBox="1"/>
          <p:nvPr/>
        </p:nvSpPr>
        <p:spPr>
          <a:xfrm>
            <a:off x="5177493" y="1112101"/>
            <a:ext cx="5019672" cy="138499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the structure is must+</a:t>
            </a:r>
            <a:endParaRPr/>
          </a:p>
          <a:p>
            <a:pPr marL="0" marR="0" lvl="0" indent="0" algn="l" rtl="0">
              <a:spcBef>
                <a:spcPts val="0"/>
              </a:spcBef>
              <a:spcAft>
                <a:spcPts val="0"/>
              </a:spcAft>
              <a:buNone/>
            </a:pPr>
            <a:r>
              <a:rPr lang="es-MX" sz="2800">
                <a:solidFill>
                  <a:schemeClr val="dk1"/>
                </a:solidFill>
                <a:latin typeface="Arial"/>
                <a:ea typeface="Arial"/>
                <a:cs typeface="Arial"/>
                <a:sym typeface="Arial"/>
              </a:rPr>
              <a:t>have+main verb in past participle</a:t>
            </a:r>
            <a:endParaRPr sz="2800" b="1">
              <a:solidFill>
                <a:schemeClr val="dk1"/>
              </a:solidFill>
              <a:latin typeface="Calibri"/>
              <a:ea typeface="Calibri"/>
              <a:cs typeface="Calibri"/>
              <a:sym typeface="Calibri"/>
            </a:endParaRPr>
          </a:p>
        </p:txBody>
      </p:sp>
      <p:sp>
        <p:nvSpPr>
          <p:cNvPr id="194" name="Google Shape;194;p8"/>
          <p:cNvSpPr txBox="1"/>
          <p:nvPr/>
        </p:nvSpPr>
        <p:spPr>
          <a:xfrm>
            <a:off x="4286656" y="4407770"/>
            <a:ext cx="4682692"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lnSpc>
                <a:spcPct val="100000"/>
              </a:lnSpc>
              <a:spcBef>
                <a:spcPts val="0"/>
              </a:spcBef>
              <a:spcAft>
                <a:spcPts val="0"/>
              </a:spcAft>
              <a:buClr>
                <a:schemeClr val="dk1"/>
              </a:buClr>
              <a:buSzPts val="2000"/>
              <a:buFont typeface="Arial"/>
              <a:buNone/>
            </a:pPr>
            <a:r>
              <a:rPr lang="es-MX" sz="2000" b="0" i="0" u="none" strike="noStrike" cap="none">
                <a:solidFill>
                  <a:schemeClr val="dk1"/>
                </a:solidFill>
                <a:latin typeface="Arial"/>
                <a:ea typeface="Arial"/>
                <a:cs typeface="Arial"/>
                <a:sym typeface="Arial"/>
              </a:rPr>
              <a:t>Pablo is usually puctual</a:t>
            </a:r>
            <a:r>
              <a:rPr lang="es-MX" sz="2000">
                <a:solidFill>
                  <a:schemeClr val="dk1"/>
                </a:solidFill>
                <a:latin typeface="Arial"/>
                <a:ea typeface="Arial"/>
                <a:cs typeface="Arial"/>
                <a:sym typeface="Arial"/>
              </a:rPr>
              <a:t> but he’s not </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a</a:t>
            </a:r>
            <a:r>
              <a:rPr lang="es-MX" sz="2000" b="0" i="0" u="none" strike="noStrike" cap="none">
                <a:solidFill>
                  <a:schemeClr val="dk1"/>
                </a:solidFill>
                <a:latin typeface="Arial"/>
                <a:ea typeface="Arial"/>
                <a:cs typeface="Arial"/>
                <a:sym typeface="Arial"/>
              </a:rPr>
              <a:t>rrived yet. He must have overslept. He</a:t>
            </a:r>
            <a:endParaRPr/>
          </a:p>
          <a:p>
            <a:pPr marL="0" marR="0" lvl="0" indent="0" algn="l" rtl="0">
              <a:lnSpc>
                <a:spcPct val="100000"/>
              </a:lnSpc>
              <a:spcBef>
                <a:spcPts val="0"/>
              </a:spcBef>
              <a:spcAft>
                <a:spcPts val="0"/>
              </a:spcAft>
              <a:buClr>
                <a:schemeClr val="dk1"/>
              </a:buClr>
              <a:buSzPts val="2000"/>
              <a:buFont typeface="Arial"/>
              <a:buNone/>
            </a:pPr>
            <a:r>
              <a:rPr lang="es-MX" sz="2000">
                <a:solidFill>
                  <a:schemeClr val="dk1"/>
                </a:solidFill>
                <a:latin typeface="Arial"/>
                <a:ea typeface="Arial"/>
                <a:cs typeface="Arial"/>
                <a:sym typeface="Arial"/>
              </a:rPr>
              <a:t>worked till very late last night.</a:t>
            </a:r>
            <a:r>
              <a:rPr lang="es-MX" sz="2000" b="0" i="0" u="none" strike="noStrike" cap="none">
                <a:solidFill>
                  <a:schemeClr val="dk1"/>
                </a:solidFill>
                <a:latin typeface="Arial"/>
                <a:ea typeface="Arial"/>
                <a:cs typeface="Arial"/>
                <a:sym typeface="Arial"/>
              </a:rPr>
              <a:t> </a:t>
            </a:r>
            <a:endParaRPr/>
          </a:p>
        </p:txBody>
      </p:sp>
      <p:sp>
        <p:nvSpPr>
          <p:cNvPr id="195" name="Google Shape;195;p8"/>
          <p:cNvSpPr txBox="1"/>
          <p:nvPr/>
        </p:nvSpPr>
        <p:spPr>
          <a:xfrm>
            <a:off x="-2318" y="4366923"/>
            <a:ext cx="4288974" cy="129266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My dad’s very happy.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He must have received good news.</a:t>
            </a:r>
            <a:endParaRPr sz="20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8"/>
          <p:cNvSpPr txBox="1"/>
          <p:nvPr/>
        </p:nvSpPr>
        <p:spPr>
          <a:xfrm>
            <a:off x="3340174" y="114281"/>
            <a:ext cx="129715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a:solidFill>
                  <a:schemeClr val="dk1"/>
                </a:solidFill>
                <a:latin typeface="Arial"/>
                <a:ea typeface="Arial"/>
                <a:cs typeface="Arial"/>
                <a:sym typeface="Arial"/>
              </a:rPr>
              <a:t>Must</a:t>
            </a:r>
            <a:endParaRPr sz="4000">
              <a:solidFill>
                <a:schemeClr val="dk1"/>
              </a:solidFill>
              <a:latin typeface="Arial"/>
              <a:ea typeface="Arial"/>
              <a:cs typeface="Arial"/>
              <a:sym typeface="Arial"/>
            </a:endParaRPr>
          </a:p>
        </p:txBody>
      </p:sp>
      <p:pic>
        <p:nvPicPr>
          <p:cNvPr id="197" name="Google Shape;197;p8" descr="Flechas de cheurón con relleno sólido">
            <a:hlinkClick r:id="rId3" action="ppaction://hlinksldjump"/>
          </p:cNvPr>
          <p:cNvPicPr preferRelativeResize="0"/>
          <p:nvPr/>
        </p:nvPicPr>
        <p:blipFill rotWithShape="1">
          <a:blip r:embed="rId4">
            <a:alphaModFix/>
          </a:blip>
          <a:srcRect/>
          <a:stretch/>
        </p:blipFill>
        <p:spPr>
          <a:xfrm>
            <a:off x="8316416" y="6087968"/>
            <a:ext cx="914400" cy="914400"/>
          </a:xfrm>
          <a:prstGeom prst="rect">
            <a:avLst/>
          </a:prstGeom>
          <a:noFill/>
          <a:ln>
            <a:noFill/>
          </a:ln>
        </p:spPr>
      </p:pic>
      <p:pic>
        <p:nvPicPr>
          <p:cNvPr id="198" name="Google Shape;198;p8" descr="Flechas de cheurón con relleno sólido">
            <a:hlinkClick r:id="rId5" action="ppaction://hlinksldjump"/>
          </p:cNvPr>
          <p:cNvPicPr preferRelativeResize="0"/>
          <p:nvPr/>
        </p:nvPicPr>
        <p:blipFill rotWithShape="1">
          <a:blip r:embed="rId6">
            <a:alphaModFix/>
          </a:blip>
          <a:srcRect/>
          <a:stretch/>
        </p:blipFill>
        <p:spPr>
          <a:xfrm>
            <a:off x="-53063" y="5620025"/>
            <a:ext cx="914400" cy="914400"/>
          </a:xfrm>
          <a:prstGeom prst="rect">
            <a:avLst/>
          </a:prstGeom>
          <a:noFill/>
          <a:ln>
            <a:noFill/>
          </a:ln>
        </p:spPr>
      </p:pic>
      <p:pic>
        <p:nvPicPr>
          <p:cNvPr id="199" name="Google Shape;199;p8"/>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200" name="Google Shape;200;p8"/>
          <p:cNvGrpSpPr/>
          <p:nvPr/>
        </p:nvGrpSpPr>
        <p:grpSpPr>
          <a:xfrm>
            <a:off x="2078156" y="1933554"/>
            <a:ext cx="3854565" cy="2686267"/>
            <a:chOff x="2205990" y="1934421"/>
            <a:chExt cx="3854565" cy="2686267"/>
          </a:xfrm>
        </p:grpSpPr>
        <p:sp>
          <p:nvSpPr>
            <p:cNvPr id="201" name="Google Shape;201;p8"/>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Must</a:t>
              </a:r>
              <a:endParaRPr/>
            </a:p>
          </p:txBody>
        </p:sp>
        <p:pic>
          <p:nvPicPr>
            <p:cNvPr id="202" name="Google Shape;202;p8"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203" name="Google Shape;203;p8" descr="Flecha: curva en sentido contrario de las agujas del reloj con relleno sólido"/>
            <p:cNvPicPr preferRelativeResize="0"/>
            <p:nvPr/>
          </p:nvPicPr>
          <p:blipFill rotWithShape="1">
            <a:blip r:embed="rId8">
              <a:alphaModFix/>
            </a:blip>
            <a:srcRect/>
            <a:stretch/>
          </p:blipFill>
          <p:spPr>
            <a:xfrm rot="-2182451">
              <a:off x="2452495" y="2127711"/>
              <a:ext cx="1036867" cy="1171949"/>
            </a:xfrm>
            <a:prstGeom prst="rect">
              <a:avLst/>
            </a:prstGeom>
            <a:noFill/>
            <a:ln>
              <a:noFill/>
            </a:ln>
          </p:spPr>
        </p:pic>
        <p:pic>
          <p:nvPicPr>
            <p:cNvPr id="204" name="Google Shape;204;p8" descr="Flecha: curva en sentido contrario de las agujas del reloj con relleno sólido"/>
            <p:cNvPicPr preferRelativeResize="0"/>
            <p:nvPr/>
          </p:nvPicPr>
          <p:blipFill rotWithShape="1">
            <a:blip r:embed="rId8">
              <a:alphaModFix/>
            </a:blip>
            <a:srcRect/>
            <a:stretch/>
          </p:blipFill>
          <p:spPr>
            <a:xfrm rot="3818528">
              <a:off x="4786894" y="2196288"/>
              <a:ext cx="1036867" cy="1171949"/>
            </a:xfrm>
            <a:prstGeom prst="rect">
              <a:avLst/>
            </a:prstGeom>
            <a:noFill/>
            <a:ln>
              <a:noFill/>
            </a:ln>
          </p:spPr>
        </p:pic>
        <p:pic>
          <p:nvPicPr>
            <p:cNvPr id="205" name="Google Shape;205;p8"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206" name="Google Shape;206;p8">
            <a:hlinkClick r:id="rId9" action="ppaction://hlinksldjump"/>
          </p:cNvPr>
          <p:cNvPicPr preferRelativeResize="0"/>
          <p:nvPr/>
        </p:nvPicPr>
        <p:blipFill rotWithShape="1">
          <a:blip r:embed="rId10">
            <a:alphaModFix/>
          </a:blip>
          <a:srcRect/>
          <a:stretch/>
        </p:blipFill>
        <p:spPr>
          <a:xfrm>
            <a:off x="8200583" y="-12720"/>
            <a:ext cx="914479" cy="914479"/>
          </a:xfrm>
          <a:prstGeom prst="rect">
            <a:avLst/>
          </a:prstGeom>
          <a:noFill/>
          <a:ln>
            <a:noFill/>
          </a:ln>
        </p:spPr>
      </p:pic>
      <p:sp>
        <p:nvSpPr>
          <p:cNvPr id="207" name="Google Shape;207;p8"/>
          <p:cNvSpPr txBox="1"/>
          <p:nvPr/>
        </p:nvSpPr>
        <p:spPr>
          <a:xfrm>
            <a:off x="3324487" y="696026"/>
            <a:ext cx="219243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Beare, 2020 </a:t>
            </a:r>
            <a:endParaRPr sz="10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9"/>
          <p:cNvSpPr txBox="1"/>
          <p:nvPr/>
        </p:nvSpPr>
        <p:spPr>
          <a:xfrm>
            <a:off x="4820093" y="1061361"/>
            <a:ext cx="5019672"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also conveys an</a:t>
            </a:r>
            <a:endParaRPr sz="2800">
              <a:solidFill>
                <a:schemeClr val="dk1"/>
              </a:solidFill>
              <a:latin typeface="Arial"/>
              <a:ea typeface="Arial"/>
              <a:cs typeface="Arial"/>
              <a:sym typeface="Arial"/>
            </a:endParaRPr>
          </a:p>
          <a:p>
            <a:pPr marL="0" marR="0" lvl="0" indent="0" algn="l" rtl="0">
              <a:spcBef>
                <a:spcPts val="0"/>
              </a:spcBef>
              <a:spcAft>
                <a:spcPts val="0"/>
              </a:spcAft>
              <a:buNone/>
            </a:pPr>
            <a:r>
              <a:rPr lang="es-MX" sz="2800">
                <a:solidFill>
                  <a:schemeClr val="dk1"/>
                </a:solidFill>
                <a:latin typeface="Arial"/>
                <a:ea typeface="Arial"/>
                <a:cs typeface="Arial"/>
                <a:sym typeface="Arial"/>
              </a:rPr>
              <a:t>inference of possibility</a:t>
            </a:r>
            <a:endParaRPr sz="2800">
              <a:solidFill>
                <a:schemeClr val="dk1"/>
              </a:solidFill>
              <a:latin typeface="Calibri"/>
              <a:ea typeface="Calibri"/>
              <a:cs typeface="Calibri"/>
              <a:sym typeface="Calibri"/>
            </a:endParaRPr>
          </a:p>
        </p:txBody>
      </p:sp>
      <p:sp>
        <p:nvSpPr>
          <p:cNvPr id="213" name="Google Shape;213;p9"/>
          <p:cNvSpPr txBox="1"/>
          <p:nvPr/>
        </p:nvSpPr>
        <p:spPr>
          <a:xfrm>
            <a:off x="5318332" y="4384342"/>
            <a:ext cx="3640933"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Example: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She said she was on her way.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She may arrive any moment.</a:t>
            </a:r>
            <a:endParaRPr/>
          </a:p>
        </p:txBody>
      </p:sp>
      <p:sp>
        <p:nvSpPr>
          <p:cNvPr id="214" name="Google Shape;214;p9"/>
          <p:cNvSpPr txBox="1"/>
          <p:nvPr/>
        </p:nvSpPr>
        <p:spPr>
          <a:xfrm>
            <a:off x="184735" y="4486679"/>
            <a:ext cx="3779244" cy="98488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000">
                <a:solidFill>
                  <a:schemeClr val="dk1"/>
                </a:solidFill>
                <a:latin typeface="Arial"/>
                <a:ea typeface="Arial"/>
                <a:cs typeface="Arial"/>
                <a:sym typeface="Arial"/>
              </a:rPr>
              <a:t>expresses a higher degree of </a:t>
            </a:r>
            <a:endParaRPr/>
          </a:p>
          <a:p>
            <a:pPr marL="0" marR="0" lvl="0" indent="0" algn="l" rtl="0">
              <a:spcBef>
                <a:spcPts val="0"/>
              </a:spcBef>
              <a:spcAft>
                <a:spcPts val="0"/>
              </a:spcAft>
              <a:buNone/>
            </a:pPr>
            <a:r>
              <a:rPr lang="es-MX" sz="2000">
                <a:solidFill>
                  <a:schemeClr val="dk1"/>
                </a:solidFill>
                <a:latin typeface="Arial"/>
                <a:ea typeface="Arial"/>
                <a:cs typeface="Arial"/>
                <a:sym typeface="Arial"/>
              </a:rPr>
              <a:t>probability than “might”</a:t>
            </a:r>
            <a:endParaRPr sz="20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9"/>
          <p:cNvSpPr txBox="1"/>
          <p:nvPr/>
        </p:nvSpPr>
        <p:spPr>
          <a:xfrm>
            <a:off x="3498695" y="237032"/>
            <a:ext cx="1154483"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4000">
                <a:solidFill>
                  <a:schemeClr val="dk1"/>
                </a:solidFill>
                <a:latin typeface="Arial"/>
                <a:ea typeface="Arial"/>
                <a:cs typeface="Arial"/>
                <a:sym typeface="Arial"/>
              </a:rPr>
              <a:t>May</a:t>
            </a:r>
            <a:endParaRPr/>
          </a:p>
        </p:txBody>
      </p:sp>
      <p:pic>
        <p:nvPicPr>
          <p:cNvPr id="216" name="Google Shape;216;p9">
            <a:hlinkClick r:id="rId3" action="ppaction://hlinksldjump"/>
          </p:cNvPr>
          <p:cNvPicPr preferRelativeResize="0"/>
          <p:nvPr/>
        </p:nvPicPr>
        <p:blipFill rotWithShape="1">
          <a:blip r:embed="rId4">
            <a:alphaModFix/>
          </a:blip>
          <a:srcRect/>
          <a:stretch/>
        </p:blipFill>
        <p:spPr>
          <a:xfrm>
            <a:off x="-61953" y="5641062"/>
            <a:ext cx="914479" cy="914479"/>
          </a:xfrm>
          <a:prstGeom prst="rect">
            <a:avLst/>
          </a:prstGeom>
          <a:noFill/>
          <a:ln>
            <a:noFill/>
          </a:ln>
        </p:spPr>
      </p:pic>
      <p:pic>
        <p:nvPicPr>
          <p:cNvPr id="217" name="Google Shape;217;p9">
            <a:hlinkClick r:id="rId5" action="ppaction://hlinksldjump"/>
          </p:cNvPr>
          <p:cNvPicPr preferRelativeResize="0"/>
          <p:nvPr/>
        </p:nvPicPr>
        <p:blipFill rotWithShape="1">
          <a:blip r:embed="rId6">
            <a:alphaModFix/>
          </a:blip>
          <a:srcRect/>
          <a:stretch/>
        </p:blipFill>
        <p:spPr>
          <a:xfrm>
            <a:off x="8316416" y="6098301"/>
            <a:ext cx="914479" cy="914479"/>
          </a:xfrm>
          <a:prstGeom prst="rect">
            <a:avLst/>
          </a:prstGeom>
          <a:noFill/>
          <a:ln>
            <a:noFill/>
          </a:ln>
        </p:spPr>
      </p:pic>
      <p:pic>
        <p:nvPicPr>
          <p:cNvPr id="218" name="Google Shape;218;p9"/>
          <p:cNvPicPr preferRelativeResize="0"/>
          <p:nvPr/>
        </p:nvPicPr>
        <p:blipFill rotWithShape="1">
          <a:blip r:embed="rId7">
            <a:alphaModFix/>
          </a:blip>
          <a:srcRect/>
          <a:stretch/>
        </p:blipFill>
        <p:spPr>
          <a:xfrm>
            <a:off x="0" y="6401991"/>
            <a:ext cx="790575" cy="419100"/>
          </a:xfrm>
          <a:prstGeom prst="rect">
            <a:avLst/>
          </a:prstGeom>
          <a:noFill/>
          <a:ln>
            <a:noFill/>
          </a:ln>
        </p:spPr>
      </p:pic>
      <p:grpSp>
        <p:nvGrpSpPr>
          <p:cNvPr id="219" name="Google Shape;219;p9"/>
          <p:cNvGrpSpPr/>
          <p:nvPr/>
        </p:nvGrpSpPr>
        <p:grpSpPr>
          <a:xfrm>
            <a:off x="1966782" y="1729150"/>
            <a:ext cx="3732481" cy="2918939"/>
            <a:chOff x="2250190" y="1701750"/>
            <a:chExt cx="3732481" cy="2918939"/>
          </a:xfrm>
        </p:grpSpPr>
        <p:sp>
          <p:nvSpPr>
            <p:cNvPr id="220" name="Google Shape;220;p9"/>
            <p:cNvSpPr/>
            <p:nvPr/>
          </p:nvSpPr>
          <p:spPr>
            <a:xfrm>
              <a:off x="3288491" y="2748404"/>
              <a:ext cx="1656184" cy="914400"/>
            </a:xfrm>
            <a:prstGeom prst="ellipse">
              <a:avLst/>
            </a:prstGeom>
            <a:solidFill>
              <a:srgbClr val="953734"/>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s-MX" sz="3600">
                  <a:solidFill>
                    <a:schemeClr val="lt1"/>
                  </a:solidFill>
                  <a:latin typeface="Calibri"/>
                  <a:ea typeface="Calibri"/>
                  <a:cs typeface="Calibri"/>
                  <a:sym typeface="Calibri"/>
                </a:rPr>
                <a:t>May</a:t>
              </a:r>
              <a:endParaRPr/>
            </a:p>
          </p:txBody>
        </p:sp>
        <p:pic>
          <p:nvPicPr>
            <p:cNvPr id="221" name="Google Shape;221;p9" descr="Flecha: curva en sentido contrario de las agujas del reloj con relleno sólido"/>
            <p:cNvPicPr preferRelativeResize="0"/>
            <p:nvPr/>
          </p:nvPicPr>
          <p:blipFill rotWithShape="1">
            <a:blip r:embed="rId8">
              <a:alphaModFix/>
            </a:blip>
            <a:srcRect/>
            <a:stretch/>
          </p:blipFill>
          <p:spPr>
            <a:xfrm rot="8915101">
              <a:off x="4694215" y="3185632"/>
              <a:ext cx="1036867" cy="1256958"/>
            </a:xfrm>
            <a:prstGeom prst="rect">
              <a:avLst/>
            </a:prstGeom>
            <a:noFill/>
            <a:ln>
              <a:noFill/>
            </a:ln>
          </p:spPr>
        </p:pic>
        <p:pic>
          <p:nvPicPr>
            <p:cNvPr id="222" name="Google Shape;222;p9" descr="Flecha: curva en sentido contrario de las agujas del reloj con relleno sólido"/>
            <p:cNvPicPr preferRelativeResize="0"/>
            <p:nvPr/>
          </p:nvPicPr>
          <p:blipFill rotWithShape="1">
            <a:blip r:embed="rId8">
              <a:alphaModFix/>
            </a:blip>
            <a:srcRect/>
            <a:stretch/>
          </p:blipFill>
          <p:spPr>
            <a:xfrm rot="3818528">
              <a:off x="4363964" y="1862738"/>
              <a:ext cx="1036867" cy="1091854"/>
            </a:xfrm>
            <a:prstGeom prst="rect">
              <a:avLst/>
            </a:prstGeom>
            <a:noFill/>
            <a:ln>
              <a:noFill/>
            </a:ln>
          </p:spPr>
        </p:pic>
        <p:pic>
          <p:nvPicPr>
            <p:cNvPr id="223" name="Google Shape;223;p9" descr="Flecha: curva en sentido contrario de las agujas del reloj con relleno sólido"/>
            <p:cNvPicPr preferRelativeResize="0"/>
            <p:nvPr/>
          </p:nvPicPr>
          <p:blipFill rotWithShape="1">
            <a:blip r:embed="rId8">
              <a:alphaModFix/>
            </a:blip>
            <a:srcRect/>
            <a:stretch/>
          </p:blipFill>
          <p:spPr>
            <a:xfrm rot="-6699823">
              <a:off x="2528332" y="3234842"/>
              <a:ext cx="1036867" cy="1302375"/>
            </a:xfrm>
            <a:prstGeom prst="rect">
              <a:avLst/>
            </a:prstGeom>
            <a:noFill/>
            <a:ln>
              <a:noFill/>
            </a:ln>
          </p:spPr>
        </p:pic>
      </p:grpSp>
      <p:pic>
        <p:nvPicPr>
          <p:cNvPr id="224" name="Google Shape;224;p9">
            <a:hlinkClick r:id="rId9" action="ppaction://hlinksldjump"/>
          </p:cNvPr>
          <p:cNvPicPr preferRelativeResize="0"/>
          <p:nvPr/>
        </p:nvPicPr>
        <p:blipFill rotWithShape="1">
          <a:blip r:embed="rId10">
            <a:alphaModFix/>
          </a:blip>
          <a:srcRect/>
          <a:stretch/>
        </p:blipFill>
        <p:spPr>
          <a:xfrm>
            <a:off x="8223098" y="75591"/>
            <a:ext cx="914479" cy="914479"/>
          </a:xfrm>
          <a:prstGeom prst="rect">
            <a:avLst/>
          </a:prstGeom>
          <a:noFill/>
          <a:ln>
            <a:noFill/>
          </a:ln>
        </p:spPr>
      </p:pic>
      <p:pic>
        <p:nvPicPr>
          <p:cNvPr id="225" name="Google Shape;225;p9" descr="Flecha: curva en sentido contrario de las agujas del reloj con relleno sólido"/>
          <p:cNvPicPr preferRelativeResize="0"/>
          <p:nvPr/>
        </p:nvPicPr>
        <p:blipFill rotWithShape="1">
          <a:blip r:embed="rId8">
            <a:alphaModFix/>
          </a:blip>
          <a:srcRect/>
          <a:stretch/>
        </p:blipFill>
        <p:spPr>
          <a:xfrm rot="-618116">
            <a:off x="2372554" y="1833746"/>
            <a:ext cx="1036867" cy="1091854"/>
          </a:xfrm>
          <a:prstGeom prst="rect">
            <a:avLst/>
          </a:prstGeom>
          <a:noFill/>
          <a:ln>
            <a:noFill/>
          </a:ln>
        </p:spPr>
      </p:pic>
      <p:sp>
        <p:nvSpPr>
          <p:cNvPr id="226" name="Google Shape;226;p9"/>
          <p:cNvSpPr txBox="1"/>
          <p:nvPr/>
        </p:nvSpPr>
        <p:spPr>
          <a:xfrm>
            <a:off x="184736" y="1075721"/>
            <a:ext cx="3595176"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800">
                <a:solidFill>
                  <a:schemeClr val="dk1"/>
                </a:solidFill>
                <a:latin typeface="Arial"/>
                <a:ea typeface="Arial"/>
                <a:cs typeface="Arial"/>
                <a:sym typeface="Arial"/>
              </a:rPr>
              <a:t>Many times used to ask permission</a:t>
            </a:r>
            <a:endParaRPr sz="2800">
              <a:solidFill>
                <a:schemeClr val="dk1"/>
              </a:solidFill>
              <a:latin typeface="Calibri"/>
              <a:ea typeface="Calibri"/>
              <a:cs typeface="Calibri"/>
              <a:sym typeface="Calibri"/>
            </a:endParaRPr>
          </a:p>
        </p:txBody>
      </p:sp>
      <p:sp>
        <p:nvSpPr>
          <p:cNvPr id="227" name="Google Shape;227;p9"/>
          <p:cNvSpPr txBox="1"/>
          <p:nvPr/>
        </p:nvSpPr>
        <p:spPr>
          <a:xfrm>
            <a:off x="2657864" y="809938"/>
            <a:ext cx="343555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000">
                <a:solidFill>
                  <a:schemeClr val="dk1"/>
                </a:solidFill>
                <a:latin typeface="Calibri"/>
                <a:ea typeface="Calibri"/>
                <a:cs typeface="Calibri"/>
                <a:sym typeface="Calibri"/>
              </a:rPr>
              <a:t>Adapted from  from: Beare, 2020 and  </a:t>
            </a:r>
            <a:r>
              <a:rPr lang="es-MX" sz="1000">
                <a:solidFill>
                  <a:schemeClr val="dk1"/>
                </a:solidFill>
                <a:latin typeface="Arial"/>
                <a:ea typeface="Arial"/>
                <a:cs typeface="Arial"/>
                <a:sym typeface="Arial"/>
              </a:rPr>
              <a:t>Dictionary.com, 2015. </a:t>
            </a:r>
            <a:endParaRPr sz="1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icin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2211</Words>
  <Application>Microsoft Office PowerPoint</Application>
  <PresentationFormat>Presentación en pantalla (4:3)</PresentationFormat>
  <Paragraphs>319</Paragraphs>
  <Slides>31</Slides>
  <Notes>31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31</vt:i4>
      </vt:variant>
    </vt:vector>
  </HeadingPairs>
  <TitlesOfParts>
    <vt:vector size="36" baseType="lpstr">
      <vt:lpstr>Calibri</vt:lpstr>
      <vt:lpstr>Arial</vt:lpstr>
      <vt:lpstr>Times New Roman</vt:lpstr>
      <vt:lpstr>Kaushan Script</vt:lpstr>
      <vt:lpstr>Tema de Office</vt:lpstr>
      <vt:lpstr> Universidad Nacional Autónoma de México  Inferences of Certainty and Inferences of Possibility by Luz Heréndira Hernández Rubio Plantel 9 "Pedro de Alba“  2023-08-08 </vt:lpstr>
      <vt:lpstr>Inferences of Certainty and Inferences of Probability </vt:lpstr>
      <vt:lpstr>Presentación de PowerPoint</vt:lpstr>
      <vt:lpstr>Presentación de PowerPoint</vt:lpstr>
      <vt:lpstr>OBJECTIVE:  Students will recognise how modals are used to express inferences of certainty and inferences of probability.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Luz Herendira Hernandez Rubio</dc:creator>
  <cp:lastModifiedBy>Daniel Cruz Vazquez</cp:lastModifiedBy>
  <cp:revision>2</cp:revision>
  <dcterms:created xsi:type="dcterms:W3CDTF">2023-02-02T23:42:21Z</dcterms:created>
  <dcterms:modified xsi:type="dcterms:W3CDTF">2025-03-11T18:47:46Z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0x010100284C8E273F71B448BAD324E9E02A9D70</vt:lpwstr>
  </property>
</Properties>
</file>